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handoutMasterIdLst>
    <p:handoutMasterId r:id="rId53"/>
  </p:handoutMasterIdLst>
  <p:sldIdLst>
    <p:sldId id="258" r:id="rId2"/>
    <p:sldId id="259" r:id="rId3"/>
    <p:sldId id="297" r:id="rId4"/>
    <p:sldId id="298" r:id="rId5"/>
    <p:sldId id="260" r:id="rId6"/>
    <p:sldId id="299" r:id="rId7"/>
    <p:sldId id="301" r:id="rId8"/>
    <p:sldId id="318" r:id="rId9"/>
    <p:sldId id="317" r:id="rId10"/>
    <p:sldId id="316" r:id="rId11"/>
    <p:sldId id="300" r:id="rId12"/>
    <p:sldId id="303" r:id="rId13"/>
    <p:sldId id="302" r:id="rId14"/>
    <p:sldId id="266" r:id="rId15"/>
    <p:sldId id="267" r:id="rId16"/>
    <p:sldId id="268" r:id="rId17"/>
    <p:sldId id="269" r:id="rId18"/>
    <p:sldId id="261" r:id="rId19"/>
    <p:sldId id="304" r:id="rId20"/>
    <p:sldId id="305" r:id="rId21"/>
    <p:sldId id="319" r:id="rId22"/>
    <p:sldId id="306" r:id="rId23"/>
    <p:sldId id="262" r:id="rId24"/>
    <p:sldId id="263" r:id="rId25"/>
    <p:sldId id="264" r:id="rId26"/>
    <p:sldId id="270" r:id="rId27"/>
    <p:sldId id="271" r:id="rId28"/>
    <p:sldId id="307" r:id="rId29"/>
    <p:sldId id="273" r:id="rId30"/>
    <p:sldId id="320" r:id="rId31"/>
    <p:sldId id="274" r:id="rId32"/>
    <p:sldId id="279" r:id="rId33"/>
    <p:sldId id="280" r:id="rId34"/>
    <p:sldId id="308" r:id="rId35"/>
    <p:sldId id="321" r:id="rId36"/>
    <p:sldId id="322" r:id="rId37"/>
    <p:sldId id="323" r:id="rId38"/>
    <p:sldId id="324" r:id="rId39"/>
    <p:sldId id="325" r:id="rId40"/>
    <p:sldId id="326" r:id="rId41"/>
    <p:sldId id="309" r:id="rId42"/>
    <p:sldId id="285" r:id="rId43"/>
    <p:sldId id="327" r:id="rId44"/>
    <p:sldId id="310" r:id="rId45"/>
    <p:sldId id="311" r:id="rId46"/>
    <p:sldId id="287" r:id="rId47"/>
    <p:sldId id="312" r:id="rId48"/>
    <p:sldId id="313" r:id="rId49"/>
    <p:sldId id="315" r:id="rId50"/>
    <p:sldId id="27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907" autoAdjust="0"/>
  </p:normalViewPr>
  <p:slideViewPr>
    <p:cSldViewPr snapToGrid="0">
      <p:cViewPr varScale="1">
        <p:scale>
          <a:sx n="103" d="100"/>
          <a:sy n="103" d="100"/>
        </p:scale>
        <p:origin x="300" y="102"/>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935F8-407B-4202-BC05-8B364E88152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BD0CFB08-8F84-403D-A0C9-707DAAB01B4B}">
      <dgm:prSet phldrT="[Text]"/>
      <dgm:spPr>
        <a:solidFill>
          <a:srgbClr val="000000"/>
        </a:solidFill>
        <a:ln>
          <a:noFill/>
        </a:ln>
      </dgm:spPr>
      <dgm:t>
        <a:bodyPr/>
        <a:lstStyle/>
        <a:p>
          <a:r>
            <a:rPr lang="en-US" dirty="0">
              <a:latin typeface="Calibri" panose="020F0502020204030204" pitchFamily="34" charset="0"/>
              <a:cs typeface="Calibri" panose="020F0502020204030204" pitchFamily="34" charset="0"/>
            </a:rPr>
            <a:t>Data</a:t>
          </a:r>
        </a:p>
      </dgm:t>
    </dgm:pt>
    <dgm:pt modelId="{3D58EA59-9A20-469C-8F90-E93466E1782F}" type="parTrans" cxnId="{913C0BBA-01DA-4ED1-BCA2-2D400DDEE973}">
      <dgm:prSet/>
      <dgm:spPr/>
      <dgm:t>
        <a:bodyPr/>
        <a:lstStyle/>
        <a:p>
          <a:endParaRPr lang="en-US"/>
        </a:p>
      </dgm:t>
    </dgm:pt>
    <dgm:pt modelId="{14AB2F8F-1BDB-4C11-BC77-5A36C593B14D}" type="sibTrans" cxnId="{913C0BBA-01DA-4ED1-BCA2-2D400DDEE973}">
      <dgm:prSet/>
      <dgm:spPr/>
      <dgm:t>
        <a:bodyPr/>
        <a:lstStyle/>
        <a:p>
          <a:endParaRPr lang="en-US"/>
        </a:p>
      </dgm:t>
    </dgm:pt>
    <dgm:pt modelId="{F826FB44-91E3-4393-83AE-F4FB60BA5F2F}">
      <dgm:prSet phldrT="[Text]"/>
      <dgm:spPr>
        <a:solidFill>
          <a:srgbClr val="000000"/>
        </a:solidFill>
      </dgm:spPr>
      <dgm:t>
        <a:bodyPr/>
        <a:lstStyle/>
        <a:p>
          <a:r>
            <a:rPr lang="en-US" dirty="0">
              <a:latin typeface="Calibri" panose="020F0502020204030204" pitchFamily="34" charset="0"/>
              <a:cs typeface="Calibri" panose="020F0502020204030204" pitchFamily="34" charset="0"/>
            </a:rPr>
            <a:t>Nonmetric or Qualitative</a:t>
          </a:r>
        </a:p>
      </dgm:t>
    </dgm:pt>
    <dgm:pt modelId="{78474467-652F-4487-A2EC-8573DC34B20A}" type="parTrans" cxnId="{C1279FB9-99EA-481D-8C78-D35C4E63885D}">
      <dgm:prSet/>
      <dgm:spPr>
        <a:solidFill>
          <a:srgbClr val="000000"/>
        </a:solidFill>
      </dgm:spPr>
      <dgm:t>
        <a:bodyPr/>
        <a:lstStyle/>
        <a:p>
          <a:endParaRPr lang="en-US"/>
        </a:p>
      </dgm:t>
    </dgm:pt>
    <dgm:pt modelId="{B3B3A9D3-1626-4F35-B5B5-704B6E5886EA}" type="sibTrans" cxnId="{C1279FB9-99EA-481D-8C78-D35C4E63885D}">
      <dgm:prSet/>
      <dgm:spPr/>
      <dgm:t>
        <a:bodyPr/>
        <a:lstStyle/>
        <a:p>
          <a:endParaRPr lang="en-US"/>
        </a:p>
      </dgm:t>
    </dgm:pt>
    <dgm:pt modelId="{88AAB358-AF45-4DE8-AC7D-F0FA83AA5906}">
      <dgm:prSet phldrT="[Text]"/>
      <dgm:spPr>
        <a:solidFill>
          <a:srgbClr val="000000"/>
        </a:solidFill>
      </dgm:spPr>
      <dgm:t>
        <a:bodyPr/>
        <a:lstStyle/>
        <a:p>
          <a:r>
            <a:rPr lang="en-US" dirty="0">
              <a:latin typeface="Calibri" panose="020F0502020204030204" pitchFamily="34" charset="0"/>
              <a:cs typeface="Calibri" panose="020F0502020204030204" pitchFamily="34" charset="0"/>
            </a:rPr>
            <a:t>Metric or Quantitative</a:t>
          </a:r>
        </a:p>
      </dgm:t>
    </dgm:pt>
    <dgm:pt modelId="{354493FD-90F6-47B7-A73B-13CD49CCDB74}" type="parTrans" cxnId="{30D5120E-84DC-407F-A883-49898BBC3AFF}">
      <dgm:prSet/>
      <dgm:spPr>
        <a:solidFill>
          <a:srgbClr val="000000"/>
        </a:solidFill>
      </dgm:spPr>
      <dgm:t>
        <a:bodyPr/>
        <a:lstStyle/>
        <a:p>
          <a:endParaRPr lang="en-US"/>
        </a:p>
      </dgm:t>
    </dgm:pt>
    <dgm:pt modelId="{6A266984-D04C-4FB4-9691-F2F07E652E0B}" type="sibTrans" cxnId="{30D5120E-84DC-407F-A883-49898BBC3AFF}">
      <dgm:prSet/>
      <dgm:spPr/>
      <dgm:t>
        <a:bodyPr/>
        <a:lstStyle/>
        <a:p>
          <a:endParaRPr lang="en-US"/>
        </a:p>
      </dgm:t>
    </dgm:pt>
    <dgm:pt modelId="{9CDE6C5D-D3A0-4F31-A60B-235C95C97323}">
      <dgm:prSet phldrT="[Text]"/>
      <dgm:spPr>
        <a:solidFill>
          <a:srgbClr val="000000"/>
        </a:solidFill>
      </dgm:spPr>
      <dgm:t>
        <a:bodyPr/>
        <a:lstStyle/>
        <a:p>
          <a:r>
            <a:rPr lang="en-US" dirty="0">
              <a:latin typeface="Calibri" panose="020F0502020204030204" pitchFamily="34" charset="0"/>
              <a:cs typeface="Calibri" panose="020F0502020204030204" pitchFamily="34" charset="0"/>
            </a:rPr>
            <a:t>Nominal Scale</a:t>
          </a:r>
        </a:p>
      </dgm:t>
    </dgm:pt>
    <dgm:pt modelId="{E0A02F48-4DA6-4D97-B737-26B5216394E2}" type="parTrans" cxnId="{8BC0E559-46D2-4199-8986-0CAC15701053}">
      <dgm:prSet/>
      <dgm:spPr>
        <a:solidFill>
          <a:srgbClr val="000000"/>
        </a:solidFill>
      </dgm:spPr>
      <dgm:t>
        <a:bodyPr/>
        <a:lstStyle/>
        <a:p>
          <a:endParaRPr lang="en-US"/>
        </a:p>
      </dgm:t>
    </dgm:pt>
    <dgm:pt modelId="{217243A4-0839-42F9-BEEB-D99C5B33E769}" type="sibTrans" cxnId="{8BC0E559-46D2-4199-8986-0CAC15701053}">
      <dgm:prSet/>
      <dgm:spPr/>
      <dgm:t>
        <a:bodyPr/>
        <a:lstStyle/>
        <a:p>
          <a:endParaRPr lang="en-US"/>
        </a:p>
      </dgm:t>
    </dgm:pt>
    <dgm:pt modelId="{AEAF522E-D9B3-456D-813A-CC2BBFF00C40}">
      <dgm:prSet phldrT="[Text]"/>
      <dgm:spPr>
        <a:solidFill>
          <a:srgbClr val="000000"/>
        </a:solidFill>
      </dgm:spPr>
      <dgm:t>
        <a:bodyPr/>
        <a:lstStyle/>
        <a:p>
          <a:r>
            <a:rPr lang="en-US" dirty="0">
              <a:latin typeface="Calibri" panose="020F0502020204030204" pitchFamily="34" charset="0"/>
              <a:cs typeface="Calibri" panose="020F0502020204030204" pitchFamily="34" charset="0"/>
            </a:rPr>
            <a:t>Ordinal scale</a:t>
          </a:r>
        </a:p>
      </dgm:t>
    </dgm:pt>
    <dgm:pt modelId="{413AD61B-E488-4224-BB88-EC3E0E39BD88}" type="parTrans" cxnId="{4DE3E76B-EFE9-46AD-9501-AB9E5A3B2F0B}">
      <dgm:prSet/>
      <dgm:spPr>
        <a:solidFill>
          <a:srgbClr val="000000"/>
        </a:solidFill>
      </dgm:spPr>
      <dgm:t>
        <a:bodyPr/>
        <a:lstStyle/>
        <a:p>
          <a:endParaRPr lang="en-US"/>
        </a:p>
      </dgm:t>
    </dgm:pt>
    <dgm:pt modelId="{F058A2FE-EE42-4C47-AED7-72AD5C07B957}" type="sibTrans" cxnId="{4DE3E76B-EFE9-46AD-9501-AB9E5A3B2F0B}">
      <dgm:prSet/>
      <dgm:spPr/>
      <dgm:t>
        <a:bodyPr/>
        <a:lstStyle/>
        <a:p>
          <a:endParaRPr lang="en-US"/>
        </a:p>
      </dgm:t>
    </dgm:pt>
    <dgm:pt modelId="{85C9799E-AD00-4222-AE95-B7EEAA4D53CB}">
      <dgm:prSet phldrT="[Text]"/>
      <dgm:spPr>
        <a:solidFill>
          <a:srgbClr val="000000"/>
        </a:solidFill>
      </dgm:spPr>
      <dgm:t>
        <a:bodyPr/>
        <a:lstStyle/>
        <a:p>
          <a:r>
            <a:rPr lang="en-US" dirty="0">
              <a:latin typeface="Calibri" panose="020F0502020204030204" pitchFamily="34" charset="0"/>
              <a:cs typeface="Calibri" panose="020F0502020204030204" pitchFamily="34" charset="0"/>
            </a:rPr>
            <a:t>Interval Scale</a:t>
          </a:r>
        </a:p>
      </dgm:t>
    </dgm:pt>
    <dgm:pt modelId="{7D7E6965-8CEA-4EAE-8B27-DD5FAE9C313A}" type="parTrans" cxnId="{F74D2B39-7F4F-40B5-9AAC-10EE79350132}">
      <dgm:prSet/>
      <dgm:spPr>
        <a:solidFill>
          <a:srgbClr val="000000"/>
        </a:solidFill>
      </dgm:spPr>
      <dgm:t>
        <a:bodyPr/>
        <a:lstStyle/>
        <a:p>
          <a:endParaRPr lang="en-US"/>
        </a:p>
      </dgm:t>
    </dgm:pt>
    <dgm:pt modelId="{2D2ABBB4-1300-41CF-ADE6-E18C235C9BD6}" type="sibTrans" cxnId="{F74D2B39-7F4F-40B5-9AAC-10EE79350132}">
      <dgm:prSet/>
      <dgm:spPr/>
      <dgm:t>
        <a:bodyPr/>
        <a:lstStyle/>
        <a:p>
          <a:endParaRPr lang="en-US"/>
        </a:p>
      </dgm:t>
    </dgm:pt>
    <dgm:pt modelId="{F0AD1D85-1891-46C7-9A3C-494B04275AC6}">
      <dgm:prSet phldrT="[Text]"/>
      <dgm:spPr>
        <a:solidFill>
          <a:srgbClr val="000000"/>
        </a:solidFill>
      </dgm:spPr>
      <dgm:t>
        <a:bodyPr/>
        <a:lstStyle/>
        <a:p>
          <a:r>
            <a:rPr lang="en-US" dirty="0">
              <a:latin typeface="Calibri" panose="020F0502020204030204" pitchFamily="34" charset="0"/>
              <a:cs typeface="Calibri" panose="020F0502020204030204" pitchFamily="34" charset="0"/>
            </a:rPr>
            <a:t>Ratio Scale</a:t>
          </a:r>
        </a:p>
      </dgm:t>
    </dgm:pt>
    <dgm:pt modelId="{5A52E961-A038-437D-ACE1-AEC1EDF1842B}" type="parTrans" cxnId="{DE0E2D60-CB6A-48D3-BBB1-F849208BE3F6}">
      <dgm:prSet/>
      <dgm:spPr>
        <a:solidFill>
          <a:srgbClr val="000000"/>
        </a:solidFill>
      </dgm:spPr>
      <dgm:t>
        <a:bodyPr/>
        <a:lstStyle/>
        <a:p>
          <a:endParaRPr lang="en-US"/>
        </a:p>
      </dgm:t>
    </dgm:pt>
    <dgm:pt modelId="{5956CFFB-C3D2-4987-B7FF-604D349EB3E9}" type="sibTrans" cxnId="{DE0E2D60-CB6A-48D3-BBB1-F849208BE3F6}">
      <dgm:prSet/>
      <dgm:spPr/>
      <dgm:t>
        <a:bodyPr/>
        <a:lstStyle/>
        <a:p>
          <a:endParaRPr lang="en-US"/>
        </a:p>
      </dgm:t>
    </dgm:pt>
    <dgm:pt modelId="{E8015C90-E51C-4792-A05F-99186486C92D}" type="pres">
      <dgm:prSet presAssocID="{899935F8-407B-4202-BC05-8B364E88152A}" presName="mainComposite" presStyleCnt="0">
        <dgm:presLayoutVars>
          <dgm:chPref val="1"/>
          <dgm:dir/>
          <dgm:animOne val="branch"/>
          <dgm:animLvl val="lvl"/>
          <dgm:resizeHandles val="exact"/>
        </dgm:presLayoutVars>
      </dgm:prSet>
      <dgm:spPr/>
    </dgm:pt>
    <dgm:pt modelId="{EA427218-691D-45D1-9D12-62512EA7BE36}" type="pres">
      <dgm:prSet presAssocID="{899935F8-407B-4202-BC05-8B364E88152A}" presName="hierFlow" presStyleCnt="0"/>
      <dgm:spPr/>
    </dgm:pt>
    <dgm:pt modelId="{2D49AF28-3362-44FD-94A2-5D47D1470CD2}" type="pres">
      <dgm:prSet presAssocID="{899935F8-407B-4202-BC05-8B364E88152A}" presName="hierChild1" presStyleCnt="0">
        <dgm:presLayoutVars>
          <dgm:chPref val="1"/>
          <dgm:animOne val="branch"/>
          <dgm:animLvl val="lvl"/>
        </dgm:presLayoutVars>
      </dgm:prSet>
      <dgm:spPr/>
    </dgm:pt>
    <dgm:pt modelId="{FD9FB702-A5D0-4D87-9A4D-97AE96DFBDE3}" type="pres">
      <dgm:prSet presAssocID="{BD0CFB08-8F84-403D-A0C9-707DAAB01B4B}" presName="Name14" presStyleCnt="0"/>
      <dgm:spPr/>
    </dgm:pt>
    <dgm:pt modelId="{53F10792-0CEE-42AF-8579-D409B692E3FE}" type="pres">
      <dgm:prSet presAssocID="{BD0CFB08-8F84-403D-A0C9-707DAAB01B4B}" presName="level1Shape" presStyleLbl="node0" presStyleIdx="0" presStyleCnt="1" custLinFactNeighborX="457" custLinFactNeighborY="168">
        <dgm:presLayoutVars>
          <dgm:chPref val="3"/>
        </dgm:presLayoutVars>
      </dgm:prSet>
      <dgm:spPr/>
    </dgm:pt>
    <dgm:pt modelId="{E6BBAA6F-8BB6-4862-B16C-C2B31BF1D26D}" type="pres">
      <dgm:prSet presAssocID="{BD0CFB08-8F84-403D-A0C9-707DAAB01B4B}" presName="hierChild2" presStyleCnt="0"/>
      <dgm:spPr/>
    </dgm:pt>
    <dgm:pt modelId="{41572185-9F24-49CB-A451-907C76D84FB7}" type="pres">
      <dgm:prSet presAssocID="{78474467-652F-4487-A2EC-8573DC34B20A}" presName="Name19" presStyleLbl="parChTrans1D2" presStyleIdx="0" presStyleCnt="2"/>
      <dgm:spPr/>
    </dgm:pt>
    <dgm:pt modelId="{E546996B-B250-4F38-B5E5-C49A5C2EE63B}" type="pres">
      <dgm:prSet presAssocID="{F826FB44-91E3-4393-83AE-F4FB60BA5F2F}" presName="Name21" presStyleCnt="0"/>
      <dgm:spPr/>
    </dgm:pt>
    <dgm:pt modelId="{19AAACFA-231A-4657-ADFE-218D7F0EAFAD}" type="pres">
      <dgm:prSet presAssocID="{F826FB44-91E3-4393-83AE-F4FB60BA5F2F}" presName="level2Shape" presStyleLbl="node2" presStyleIdx="0" presStyleCnt="2" custLinFactNeighborX="457" custLinFactNeighborY="168"/>
      <dgm:spPr/>
    </dgm:pt>
    <dgm:pt modelId="{57904F5A-6EA3-40E5-A507-748074A1F2FE}" type="pres">
      <dgm:prSet presAssocID="{F826FB44-91E3-4393-83AE-F4FB60BA5F2F}" presName="hierChild3" presStyleCnt="0"/>
      <dgm:spPr/>
    </dgm:pt>
    <dgm:pt modelId="{371D3163-6D19-4820-8CA5-338E3F7DD64F}" type="pres">
      <dgm:prSet presAssocID="{E0A02F48-4DA6-4D97-B737-26B5216394E2}" presName="Name19" presStyleLbl="parChTrans1D3" presStyleIdx="0" presStyleCnt="4"/>
      <dgm:spPr/>
    </dgm:pt>
    <dgm:pt modelId="{6B8D58F4-A22F-47AB-B141-AB7FCECDF135}" type="pres">
      <dgm:prSet presAssocID="{9CDE6C5D-D3A0-4F31-A60B-235C95C97323}" presName="Name21" presStyleCnt="0"/>
      <dgm:spPr/>
    </dgm:pt>
    <dgm:pt modelId="{ED3CEC7F-326F-4F06-99FD-1D43AE96A337}" type="pres">
      <dgm:prSet presAssocID="{9CDE6C5D-D3A0-4F31-A60B-235C95C97323}" presName="level2Shape" presStyleLbl="node3" presStyleIdx="0" presStyleCnt="4" custLinFactNeighborX="457" custLinFactNeighborY="168"/>
      <dgm:spPr/>
    </dgm:pt>
    <dgm:pt modelId="{C9FBE4D7-3C8B-4899-A856-94A32E754A7E}" type="pres">
      <dgm:prSet presAssocID="{9CDE6C5D-D3A0-4F31-A60B-235C95C97323}" presName="hierChild3" presStyleCnt="0"/>
      <dgm:spPr/>
    </dgm:pt>
    <dgm:pt modelId="{FC67B02B-982F-49F9-A781-0B68D0CC118A}" type="pres">
      <dgm:prSet presAssocID="{413AD61B-E488-4224-BB88-EC3E0E39BD88}" presName="Name19" presStyleLbl="parChTrans1D3" presStyleIdx="1" presStyleCnt="4"/>
      <dgm:spPr/>
    </dgm:pt>
    <dgm:pt modelId="{DB0512D8-D456-4FC7-AD50-296F45564B39}" type="pres">
      <dgm:prSet presAssocID="{AEAF522E-D9B3-456D-813A-CC2BBFF00C40}" presName="Name21" presStyleCnt="0"/>
      <dgm:spPr/>
    </dgm:pt>
    <dgm:pt modelId="{FBDCD879-D9F0-4CAE-BDDD-E484C3FBD20E}" type="pres">
      <dgm:prSet presAssocID="{AEAF522E-D9B3-456D-813A-CC2BBFF00C40}" presName="level2Shape" presStyleLbl="node3" presStyleIdx="1" presStyleCnt="4"/>
      <dgm:spPr/>
    </dgm:pt>
    <dgm:pt modelId="{B258AA18-D725-4E19-B259-5240734A6101}" type="pres">
      <dgm:prSet presAssocID="{AEAF522E-D9B3-456D-813A-CC2BBFF00C40}" presName="hierChild3" presStyleCnt="0"/>
      <dgm:spPr/>
    </dgm:pt>
    <dgm:pt modelId="{0F210577-772D-4F31-9057-398AE00CFFB8}" type="pres">
      <dgm:prSet presAssocID="{354493FD-90F6-47B7-A73B-13CD49CCDB74}" presName="Name19" presStyleLbl="parChTrans1D2" presStyleIdx="1" presStyleCnt="2"/>
      <dgm:spPr/>
    </dgm:pt>
    <dgm:pt modelId="{0CE46E7F-62B7-4B96-98B2-7DB046512142}" type="pres">
      <dgm:prSet presAssocID="{88AAB358-AF45-4DE8-AC7D-F0FA83AA5906}" presName="Name21" presStyleCnt="0"/>
      <dgm:spPr/>
    </dgm:pt>
    <dgm:pt modelId="{ECBC7FA3-185E-4C66-B4A7-D3C0E82D2200}" type="pres">
      <dgm:prSet presAssocID="{88AAB358-AF45-4DE8-AC7D-F0FA83AA5906}" presName="level2Shape" presStyleLbl="node2" presStyleIdx="1" presStyleCnt="2" custLinFactNeighborX="457" custLinFactNeighborY="168"/>
      <dgm:spPr/>
    </dgm:pt>
    <dgm:pt modelId="{BE7DB12C-F2B7-42EF-BBBA-8597AF26D26A}" type="pres">
      <dgm:prSet presAssocID="{88AAB358-AF45-4DE8-AC7D-F0FA83AA5906}" presName="hierChild3" presStyleCnt="0"/>
      <dgm:spPr/>
    </dgm:pt>
    <dgm:pt modelId="{29CD1665-9AAD-4285-B0B2-6209782F2523}" type="pres">
      <dgm:prSet presAssocID="{7D7E6965-8CEA-4EAE-8B27-DD5FAE9C313A}" presName="Name19" presStyleLbl="parChTrans1D3" presStyleIdx="2" presStyleCnt="4"/>
      <dgm:spPr/>
    </dgm:pt>
    <dgm:pt modelId="{4419F55F-ECA9-479E-9005-C5075FA92102}" type="pres">
      <dgm:prSet presAssocID="{85C9799E-AD00-4222-AE95-B7EEAA4D53CB}" presName="Name21" presStyleCnt="0"/>
      <dgm:spPr/>
    </dgm:pt>
    <dgm:pt modelId="{44F8B6A4-7DEF-42DC-9477-FB92272B0F51}" type="pres">
      <dgm:prSet presAssocID="{85C9799E-AD00-4222-AE95-B7EEAA4D53CB}" presName="level2Shape" presStyleLbl="node3" presStyleIdx="2" presStyleCnt="4"/>
      <dgm:spPr/>
    </dgm:pt>
    <dgm:pt modelId="{0DC98D47-8C06-466F-802C-F21743D2E94F}" type="pres">
      <dgm:prSet presAssocID="{85C9799E-AD00-4222-AE95-B7EEAA4D53CB}" presName="hierChild3" presStyleCnt="0"/>
      <dgm:spPr/>
    </dgm:pt>
    <dgm:pt modelId="{0EB25EF9-3608-4C04-8F77-3EF120E6E48B}" type="pres">
      <dgm:prSet presAssocID="{5A52E961-A038-437D-ACE1-AEC1EDF1842B}" presName="Name19" presStyleLbl="parChTrans1D3" presStyleIdx="3" presStyleCnt="4"/>
      <dgm:spPr/>
    </dgm:pt>
    <dgm:pt modelId="{C06BCE32-9FD2-4BC8-BCA5-A2371E37EB86}" type="pres">
      <dgm:prSet presAssocID="{F0AD1D85-1891-46C7-9A3C-494B04275AC6}" presName="Name21" presStyleCnt="0"/>
      <dgm:spPr/>
    </dgm:pt>
    <dgm:pt modelId="{D0E55585-D803-43F1-AB64-CEB13F38ADAF}" type="pres">
      <dgm:prSet presAssocID="{F0AD1D85-1891-46C7-9A3C-494B04275AC6}" presName="level2Shape" presStyleLbl="node3" presStyleIdx="3" presStyleCnt="4"/>
      <dgm:spPr/>
    </dgm:pt>
    <dgm:pt modelId="{A26DC094-7DB8-45F6-A3F0-386651093314}" type="pres">
      <dgm:prSet presAssocID="{F0AD1D85-1891-46C7-9A3C-494B04275AC6}" presName="hierChild3" presStyleCnt="0"/>
      <dgm:spPr/>
    </dgm:pt>
    <dgm:pt modelId="{DE51B818-D7EF-401C-B3AA-94DDDD9A1A10}" type="pres">
      <dgm:prSet presAssocID="{899935F8-407B-4202-BC05-8B364E88152A}" presName="bgShapesFlow" presStyleCnt="0"/>
      <dgm:spPr/>
    </dgm:pt>
  </dgm:ptLst>
  <dgm:cxnLst>
    <dgm:cxn modelId="{2DC01701-FFDE-4220-AEA0-3F07031E8B53}" type="presOf" srcId="{85C9799E-AD00-4222-AE95-B7EEAA4D53CB}" destId="{44F8B6A4-7DEF-42DC-9477-FB92272B0F51}" srcOrd="0" destOrd="0" presId="urn:microsoft.com/office/officeart/2005/8/layout/hierarchy6"/>
    <dgm:cxn modelId="{738FBD03-CC44-4664-9E9A-E356ABC416F3}" type="presOf" srcId="{88AAB358-AF45-4DE8-AC7D-F0FA83AA5906}" destId="{ECBC7FA3-185E-4C66-B4A7-D3C0E82D2200}" srcOrd="0" destOrd="0" presId="urn:microsoft.com/office/officeart/2005/8/layout/hierarchy6"/>
    <dgm:cxn modelId="{016BA60B-77C0-48BD-BED3-AFB045CC70D6}" type="presOf" srcId="{F0AD1D85-1891-46C7-9A3C-494B04275AC6}" destId="{D0E55585-D803-43F1-AB64-CEB13F38ADAF}" srcOrd="0" destOrd="0" presId="urn:microsoft.com/office/officeart/2005/8/layout/hierarchy6"/>
    <dgm:cxn modelId="{30D5120E-84DC-407F-A883-49898BBC3AFF}" srcId="{BD0CFB08-8F84-403D-A0C9-707DAAB01B4B}" destId="{88AAB358-AF45-4DE8-AC7D-F0FA83AA5906}" srcOrd="1" destOrd="0" parTransId="{354493FD-90F6-47B7-A73B-13CD49CCDB74}" sibTransId="{6A266984-D04C-4FB4-9691-F2F07E652E0B}"/>
    <dgm:cxn modelId="{33B45635-E4D9-4E6C-9321-B4483FAF1781}" type="presOf" srcId="{413AD61B-E488-4224-BB88-EC3E0E39BD88}" destId="{FC67B02B-982F-49F9-A781-0B68D0CC118A}" srcOrd="0" destOrd="0" presId="urn:microsoft.com/office/officeart/2005/8/layout/hierarchy6"/>
    <dgm:cxn modelId="{F74D2B39-7F4F-40B5-9AAC-10EE79350132}" srcId="{88AAB358-AF45-4DE8-AC7D-F0FA83AA5906}" destId="{85C9799E-AD00-4222-AE95-B7EEAA4D53CB}" srcOrd="0" destOrd="0" parTransId="{7D7E6965-8CEA-4EAE-8B27-DD5FAE9C313A}" sibTransId="{2D2ABBB4-1300-41CF-ADE6-E18C235C9BD6}"/>
    <dgm:cxn modelId="{DE0E2D60-CB6A-48D3-BBB1-F849208BE3F6}" srcId="{88AAB358-AF45-4DE8-AC7D-F0FA83AA5906}" destId="{F0AD1D85-1891-46C7-9A3C-494B04275AC6}" srcOrd="1" destOrd="0" parTransId="{5A52E961-A038-437D-ACE1-AEC1EDF1842B}" sibTransId="{5956CFFB-C3D2-4987-B7FF-604D349EB3E9}"/>
    <dgm:cxn modelId="{4DE3E76B-EFE9-46AD-9501-AB9E5A3B2F0B}" srcId="{F826FB44-91E3-4393-83AE-F4FB60BA5F2F}" destId="{AEAF522E-D9B3-456D-813A-CC2BBFF00C40}" srcOrd="1" destOrd="0" parTransId="{413AD61B-E488-4224-BB88-EC3E0E39BD88}" sibTransId="{F058A2FE-EE42-4C47-AED7-72AD5C07B957}"/>
    <dgm:cxn modelId="{D7198375-1EE0-40F7-8A5E-C81B9463A4BB}" type="presOf" srcId="{AEAF522E-D9B3-456D-813A-CC2BBFF00C40}" destId="{FBDCD879-D9F0-4CAE-BDDD-E484C3FBD20E}" srcOrd="0" destOrd="0" presId="urn:microsoft.com/office/officeart/2005/8/layout/hierarchy6"/>
    <dgm:cxn modelId="{8BC0E559-46D2-4199-8986-0CAC15701053}" srcId="{F826FB44-91E3-4393-83AE-F4FB60BA5F2F}" destId="{9CDE6C5D-D3A0-4F31-A60B-235C95C97323}" srcOrd="0" destOrd="0" parTransId="{E0A02F48-4DA6-4D97-B737-26B5216394E2}" sibTransId="{217243A4-0839-42F9-BEEB-D99C5B33E769}"/>
    <dgm:cxn modelId="{AC82F97D-2E94-498F-AEE3-9A4F267477FC}" type="presOf" srcId="{5A52E961-A038-437D-ACE1-AEC1EDF1842B}" destId="{0EB25EF9-3608-4C04-8F77-3EF120E6E48B}" srcOrd="0" destOrd="0" presId="urn:microsoft.com/office/officeart/2005/8/layout/hierarchy6"/>
    <dgm:cxn modelId="{09675983-69AC-46DE-B37F-CB4400F17C9E}" type="presOf" srcId="{354493FD-90F6-47B7-A73B-13CD49CCDB74}" destId="{0F210577-772D-4F31-9057-398AE00CFFB8}" srcOrd="0" destOrd="0" presId="urn:microsoft.com/office/officeart/2005/8/layout/hierarchy6"/>
    <dgm:cxn modelId="{976096A5-21FB-45C8-A15C-6E82F9A70A8F}" type="presOf" srcId="{BD0CFB08-8F84-403D-A0C9-707DAAB01B4B}" destId="{53F10792-0CEE-42AF-8579-D409B692E3FE}" srcOrd="0" destOrd="0" presId="urn:microsoft.com/office/officeart/2005/8/layout/hierarchy6"/>
    <dgm:cxn modelId="{79141BB0-17EA-45C2-BBEF-E1C98FD89D39}" type="presOf" srcId="{E0A02F48-4DA6-4D97-B737-26B5216394E2}" destId="{371D3163-6D19-4820-8CA5-338E3F7DD64F}" srcOrd="0" destOrd="0" presId="urn:microsoft.com/office/officeart/2005/8/layout/hierarchy6"/>
    <dgm:cxn modelId="{53CDB0B7-7BA9-4B6A-932C-9C29DF15AA87}" type="presOf" srcId="{7D7E6965-8CEA-4EAE-8B27-DD5FAE9C313A}" destId="{29CD1665-9AAD-4285-B0B2-6209782F2523}" srcOrd="0" destOrd="0" presId="urn:microsoft.com/office/officeart/2005/8/layout/hierarchy6"/>
    <dgm:cxn modelId="{C1279FB9-99EA-481D-8C78-D35C4E63885D}" srcId="{BD0CFB08-8F84-403D-A0C9-707DAAB01B4B}" destId="{F826FB44-91E3-4393-83AE-F4FB60BA5F2F}" srcOrd="0" destOrd="0" parTransId="{78474467-652F-4487-A2EC-8573DC34B20A}" sibTransId="{B3B3A9D3-1626-4F35-B5B5-704B6E5886EA}"/>
    <dgm:cxn modelId="{913C0BBA-01DA-4ED1-BCA2-2D400DDEE973}" srcId="{899935F8-407B-4202-BC05-8B364E88152A}" destId="{BD0CFB08-8F84-403D-A0C9-707DAAB01B4B}" srcOrd="0" destOrd="0" parTransId="{3D58EA59-9A20-469C-8F90-E93466E1782F}" sibTransId="{14AB2F8F-1BDB-4C11-BC77-5A36C593B14D}"/>
    <dgm:cxn modelId="{295247C5-7552-4705-976A-1271A5D6471E}" type="presOf" srcId="{9CDE6C5D-D3A0-4F31-A60B-235C95C97323}" destId="{ED3CEC7F-326F-4F06-99FD-1D43AE96A337}" srcOrd="0" destOrd="0" presId="urn:microsoft.com/office/officeart/2005/8/layout/hierarchy6"/>
    <dgm:cxn modelId="{7ACEBECF-541F-4F55-B1F7-2375EE198350}" type="presOf" srcId="{899935F8-407B-4202-BC05-8B364E88152A}" destId="{E8015C90-E51C-4792-A05F-99186486C92D}" srcOrd="0" destOrd="0" presId="urn:microsoft.com/office/officeart/2005/8/layout/hierarchy6"/>
    <dgm:cxn modelId="{99C0DBD0-7ADA-4EB6-8437-D3F4862CFA54}" type="presOf" srcId="{78474467-652F-4487-A2EC-8573DC34B20A}" destId="{41572185-9F24-49CB-A451-907C76D84FB7}" srcOrd="0" destOrd="0" presId="urn:microsoft.com/office/officeart/2005/8/layout/hierarchy6"/>
    <dgm:cxn modelId="{8829D9EA-6E47-45CC-83EC-98D95C3C54EF}" type="presOf" srcId="{F826FB44-91E3-4393-83AE-F4FB60BA5F2F}" destId="{19AAACFA-231A-4657-ADFE-218D7F0EAFAD}" srcOrd="0" destOrd="0" presId="urn:microsoft.com/office/officeart/2005/8/layout/hierarchy6"/>
    <dgm:cxn modelId="{7D0640D9-AF58-42BE-8A1D-8EF2922A75EF}" type="presParOf" srcId="{E8015C90-E51C-4792-A05F-99186486C92D}" destId="{EA427218-691D-45D1-9D12-62512EA7BE36}" srcOrd="0" destOrd="0" presId="urn:microsoft.com/office/officeart/2005/8/layout/hierarchy6"/>
    <dgm:cxn modelId="{CCEFC8E4-61C4-4110-A8B6-6D5828313420}" type="presParOf" srcId="{EA427218-691D-45D1-9D12-62512EA7BE36}" destId="{2D49AF28-3362-44FD-94A2-5D47D1470CD2}" srcOrd="0" destOrd="0" presId="urn:microsoft.com/office/officeart/2005/8/layout/hierarchy6"/>
    <dgm:cxn modelId="{766D8F2B-AF5F-47A8-AD58-B7E7A3A6F324}" type="presParOf" srcId="{2D49AF28-3362-44FD-94A2-5D47D1470CD2}" destId="{FD9FB702-A5D0-4D87-9A4D-97AE96DFBDE3}" srcOrd="0" destOrd="0" presId="urn:microsoft.com/office/officeart/2005/8/layout/hierarchy6"/>
    <dgm:cxn modelId="{7439E8AF-2259-4697-B111-EDF54BEF715E}" type="presParOf" srcId="{FD9FB702-A5D0-4D87-9A4D-97AE96DFBDE3}" destId="{53F10792-0CEE-42AF-8579-D409B692E3FE}" srcOrd="0" destOrd="0" presId="urn:microsoft.com/office/officeart/2005/8/layout/hierarchy6"/>
    <dgm:cxn modelId="{8872C1C4-2CE1-4A4A-A0B0-68488769B8F0}" type="presParOf" srcId="{FD9FB702-A5D0-4D87-9A4D-97AE96DFBDE3}" destId="{E6BBAA6F-8BB6-4862-B16C-C2B31BF1D26D}" srcOrd="1" destOrd="0" presId="urn:microsoft.com/office/officeart/2005/8/layout/hierarchy6"/>
    <dgm:cxn modelId="{2916914D-BF64-409C-913A-B50D6BEBFD08}" type="presParOf" srcId="{E6BBAA6F-8BB6-4862-B16C-C2B31BF1D26D}" destId="{41572185-9F24-49CB-A451-907C76D84FB7}" srcOrd="0" destOrd="0" presId="urn:microsoft.com/office/officeart/2005/8/layout/hierarchy6"/>
    <dgm:cxn modelId="{6CE92631-ED94-4059-B965-B409EA1D488D}" type="presParOf" srcId="{E6BBAA6F-8BB6-4862-B16C-C2B31BF1D26D}" destId="{E546996B-B250-4F38-B5E5-C49A5C2EE63B}" srcOrd="1" destOrd="0" presId="urn:microsoft.com/office/officeart/2005/8/layout/hierarchy6"/>
    <dgm:cxn modelId="{1165800A-83C6-4D06-A8C9-95831400617F}" type="presParOf" srcId="{E546996B-B250-4F38-B5E5-C49A5C2EE63B}" destId="{19AAACFA-231A-4657-ADFE-218D7F0EAFAD}" srcOrd="0" destOrd="0" presId="urn:microsoft.com/office/officeart/2005/8/layout/hierarchy6"/>
    <dgm:cxn modelId="{BDAA78EB-621F-4755-9CEE-F5538AB5E2D7}" type="presParOf" srcId="{E546996B-B250-4F38-B5E5-C49A5C2EE63B}" destId="{57904F5A-6EA3-40E5-A507-748074A1F2FE}" srcOrd="1" destOrd="0" presId="urn:microsoft.com/office/officeart/2005/8/layout/hierarchy6"/>
    <dgm:cxn modelId="{AE601585-DB8A-4688-92D2-5FB49E782E56}" type="presParOf" srcId="{57904F5A-6EA3-40E5-A507-748074A1F2FE}" destId="{371D3163-6D19-4820-8CA5-338E3F7DD64F}" srcOrd="0" destOrd="0" presId="urn:microsoft.com/office/officeart/2005/8/layout/hierarchy6"/>
    <dgm:cxn modelId="{8728FB72-F675-4D50-8E43-C1550BC4AB28}" type="presParOf" srcId="{57904F5A-6EA3-40E5-A507-748074A1F2FE}" destId="{6B8D58F4-A22F-47AB-B141-AB7FCECDF135}" srcOrd="1" destOrd="0" presId="urn:microsoft.com/office/officeart/2005/8/layout/hierarchy6"/>
    <dgm:cxn modelId="{F5ECA84A-77CE-48EC-A83B-77AF2B7B7191}" type="presParOf" srcId="{6B8D58F4-A22F-47AB-B141-AB7FCECDF135}" destId="{ED3CEC7F-326F-4F06-99FD-1D43AE96A337}" srcOrd="0" destOrd="0" presId="urn:microsoft.com/office/officeart/2005/8/layout/hierarchy6"/>
    <dgm:cxn modelId="{2EEFAA30-04D2-45A4-A637-91627D58DAB7}" type="presParOf" srcId="{6B8D58F4-A22F-47AB-B141-AB7FCECDF135}" destId="{C9FBE4D7-3C8B-4899-A856-94A32E754A7E}" srcOrd="1" destOrd="0" presId="urn:microsoft.com/office/officeart/2005/8/layout/hierarchy6"/>
    <dgm:cxn modelId="{BD42731B-0306-4AD4-A67A-BDD763D34520}" type="presParOf" srcId="{57904F5A-6EA3-40E5-A507-748074A1F2FE}" destId="{FC67B02B-982F-49F9-A781-0B68D0CC118A}" srcOrd="2" destOrd="0" presId="urn:microsoft.com/office/officeart/2005/8/layout/hierarchy6"/>
    <dgm:cxn modelId="{A67C494C-5A4D-4A57-B0D4-2FB49AB0EF49}" type="presParOf" srcId="{57904F5A-6EA3-40E5-A507-748074A1F2FE}" destId="{DB0512D8-D456-4FC7-AD50-296F45564B39}" srcOrd="3" destOrd="0" presId="urn:microsoft.com/office/officeart/2005/8/layout/hierarchy6"/>
    <dgm:cxn modelId="{C3FF2D01-0D3F-4250-A746-F6F0F8949078}" type="presParOf" srcId="{DB0512D8-D456-4FC7-AD50-296F45564B39}" destId="{FBDCD879-D9F0-4CAE-BDDD-E484C3FBD20E}" srcOrd="0" destOrd="0" presId="urn:microsoft.com/office/officeart/2005/8/layout/hierarchy6"/>
    <dgm:cxn modelId="{0946D2ED-176E-47B6-AA57-A9105B071FA7}" type="presParOf" srcId="{DB0512D8-D456-4FC7-AD50-296F45564B39}" destId="{B258AA18-D725-4E19-B259-5240734A6101}" srcOrd="1" destOrd="0" presId="urn:microsoft.com/office/officeart/2005/8/layout/hierarchy6"/>
    <dgm:cxn modelId="{C8A31E4B-CC57-4D55-BB77-0AE7868CCF58}" type="presParOf" srcId="{E6BBAA6F-8BB6-4862-B16C-C2B31BF1D26D}" destId="{0F210577-772D-4F31-9057-398AE00CFFB8}" srcOrd="2" destOrd="0" presId="urn:microsoft.com/office/officeart/2005/8/layout/hierarchy6"/>
    <dgm:cxn modelId="{AFEFFD29-31B9-4DBB-9440-D4B7234CF4D2}" type="presParOf" srcId="{E6BBAA6F-8BB6-4862-B16C-C2B31BF1D26D}" destId="{0CE46E7F-62B7-4B96-98B2-7DB046512142}" srcOrd="3" destOrd="0" presId="urn:microsoft.com/office/officeart/2005/8/layout/hierarchy6"/>
    <dgm:cxn modelId="{B90742D5-1600-48B4-8011-B72A5D02F4E4}" type="presParOf" srcId="{0CE46E7F-62B7-4B96-98B2-7DB046512142}" destId="{ECBC7FA3-185E-4C66-B4A7-D3C0E82D2200}" srcOrd="0" destOrd="0" presId="urn:microsoft.com/office/officeart/2005/8/layout/hierarchy6"/>
    <dgm:cxn modelId="{AECACFBA-BA72-4FFA-87CA-B4ECF6DB692F}" type="presParOf" srcId="{0CE46E7F-62B7-4B96-98B2-7DB046512142}" destId="{BE7DB12C-F2B7-42EF-BBBA-8597AF26D26A}" srcOrd="1" destOrd="0" presId="urn:microsoft.com/office/officeart/2005/8/layout/hierarchy6"/>
    <dgm:cxn modelId="{48A124E4-5E13-4BFD-BBF8-2445CB57B258}" type="presParOf" srcId="{BE7DB12C-F2B7-42EF-BBBA-8597AF26D26A}" destId="{29CD1665-9AAD-4285-B0B2-6209782F2523}" srcOrd="0" destOrd="0" presId="urn:microsoft.com/office/officeart/2005/8/layout/hierarchy6"/>
    <dgm:cxn modelId="{1EB4AFB0-C310-4237-A754-1329BD5A28EA}" type="presParOf" srcId="{BE7DB12C-F2B7-42EF-BBBA-8597AF26D26A}" destId="{4419F55F-ECA9-479E-9005-C5075FA92102}" srcOrd="1" destOrd="0" presId="urn:microsoft.com/office/officeart/2005/8/layout/hierarchy6"/>
    <dgm:cxn modelId="{6A2FF461-1FA8-431F-8268-68B8F11C9C57}" type="presParOf" srcId="{4419F55F-ECA9-479E-9005-C5075FA92102}" destId="{44F8B6A4-7DEF-42DC-9477-FB92272B0F51}" srcOrd="0" destOrd="0" presId="urn:microsoft.com/office/officeart/2005/8/layout/hierarchy6"/>
    <dgm:cxn modelId="{8F84714C-3BFC-429E-8D68-7B5D4C93E18E}" type="presParOf" srcId="{4419F55F-ECA9-479E-9005-C5075FA92102}" destId="{0DC98D47-8C06-466F-802C-F21743D2E94F}" srcOrd="1" destOrd="0" presId="urn:microsoft.com/office/officeart/2005/8/layout/hierarchy6"/>
    <dgm:cxn modelId="{C5D0651E-A9B4-4369-A920-CC5A780B8AE2}" type="presParOf" srcId="{BE7DB12C-F2B7-42EF-BBBA-8597AF26D26A}" destId="{0EB25EF9-3608-4C04-8F77-3EF120E6E48B}" srcOrd="2" destOrd="0" presId="urn:microsoft.com/office/officeart/2005/8/layout/hierarchy6"/>
    <dgm:cxn modelId="{AAE1B343-45FB-41EC-9E30-39008F044241}" type="presParOf" srcId="{BE7DB12C-F2B7-42EF-BBBA-8597AF26D26A}" destId="{C06BCE32-9FD2-4BC8-BCA5-A2371E37EB86}" srcOrd="3" destOrd="0" presId="urn:microsoft.com/office/officeart/2005/8/layout/hierarchy6"/>
    <dgm:cxn modelId="{3B6A5B4D-A87A-47B0-968C-1F895DC6341E}" type="presParOf" srcId="{C06BCE32-9FD2-4BC8-BCA5-A2371E37EB86}" destId="{D0E55585-D803-43F1-AB64-CEB13F38ADAF}" srcOrd="0" destOrd="0" presId="urn:microsoft.com/office/officeart/2005/8/layout/hierarchy6"/>
    <dgm:cxn modelId="{BDDF904A-9D5C-4B5C-9302-BE6EA538F5C6}" type="presParOf" srcId="{C06BCE32-9FD2-4BC8-BCA5-A2371E37EB86}" destId="{A26DC094-7DB8-45F6-A3F0-386651093314}" srcOrd="1" destOrd="0" presId="urn:microsoft.com/office/officeart/2005/8/layout/hierarchy6"/>
    <dgm:cxn modelId="{E1EE2D3B-782D-4AFB-9D98-17E6B5ECB472}" type="presParOf" srcId="{E8015C90-E51C-4792-A05F-99186486C92D}" destId="{DE51B818-D7EF-401C-B3AA-94DDDD9A1A10}" srcOrd="1" destOrd="0" presId="urn:microsoft.com/office/officeart/2005/8/layout/hierarchy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10792-0CEE-42AF-8579-D409B692E3FE}">
      <dsp:nvSpPr>
        <dsp:cNvPr id="0" name=""/>
        <dsp:cNvSpPr/>
      </dsp:nvSpPr>
      <dsp:spPr>
        <a:xfrm>
          <a:off x="4782029" y="4081"/>
          <a:ext cx="1820670" cy="1213780"/>
        </a:xfrm>
        <a:prstGeom prst="roundRect">
          <a:avLst>
            <a:gd name="adj" fmla="val 10000"/>
          </a:avLst>
        </a:prstGeom>
        <a:solidFill>
          <a:srgbClr val="0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Data</a:t>
          </a:r>
        </a:p>
      </dsp:txBody>
      <dsp:txXfrm>
        <a:off x="4817579" y="39631"/>
        <a:ext cx="1749570" cy="1142680"/>
      </dsp:txXfrm>
    </dsp:sp>
    <dsp:sp modelId="{41572185-9F24-49CB-A451-907C76D84FB7}">
      <dsp:nvSpPr>
        <dsp:cNvPr id="0" name=""/>
        <dsp:cNvSpPr/>
      </dsp:nvSpPr>
      <dsp:spPr>
        <a:xfrm>
          <a:off x="3325493" y="1217861"/>
          <a:ext cx="2366871" cy="485512"/>
        </a:xfrm>
        <a:custGeom>
          <a:avLst/>
          <a:gdLst/>
          <a:ahLst/>
          <a:cxnLst/>
          <a:rect l="0" t="0" r="0" b="0"/>
          <a:pathLst>
            <a:path>
              <a:moveTo>
                <a:pt x="2366871" y="0"/>
              </a:moveTo>
              <a:lnTo>
                <a:pt x="2366871" y="242756"/>
              </a:lnTo>
              <a:lnTo>
                <a:pt x="0" y="242756"/>
              </a:lnTo>
              <a:lnTo>
                <a:pt x="0" y="485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AACFA-231A-4657-ADFE-218D7F0EAFAD}">
      <dsp:nvSpPr>
        <dsp:cNvPr id="0" name=""/>
        <dsp:cNvSpPr/>
      </dsp:nvSpPr>
      <dsp:spPr>
        <a:xfrm>
          <a:off x="2415157" y="1703374"/>
          <a:ext cx="1820670" cy="1213780"/>
        </a:xfrm>
        <a:prstGeom prst="roundRect">
          <a:avLst>
            <a:gd name="adj" fmla="val 10000"/>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Nonmetric or Qualitative</a:t>
          </a:r>
        </a:p>
      </dsp:txBody>
      <dsp:txXfrm>
        <a:off x="2450707" y="1738924"/>
        <a:ext cx="1749570" cy="1142680"/>
      </dsp:txXfrm>
    </dsp:sp>
    <dsp:sp modelId="{371D3163-6D19-4820-8CA5-338E3F7DD64F}">
      <dsp:nvSpPr>
        <dsp:cNvPr id="0" name=""/>
        <dsp:cNvSpPr/>
      </dsp:nvSpPr>
      <dsp:spPr>
        <a:xfrm>
          <a:off x="2142057" y="2917154"/>
          <a:ext cx="1183435" cy="485512"/>
        </a:xfrm>
        <a:custGeom>
          <a:avLst/>
          <a:gdLst/>
          <a:ahLst/>
          <a:cxnLst/>
          <a:rect l="0" t="0" r="0" b="0"/>
          <a:pathLst>
            <a:path>
              <a:moveTo>
                <a:pt x="1183435" y="0"/>
              </a:moveTo>
              <a:lnTo>
                <a:pt x="1183435" y="242756"/>
              </a:lnTo>
              <a:lnTo>
                <a:pt x="0" y="242756"/>
              </a:lnTo>
              <a:lnTo>
                <a:pt x="0" y="4855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CEC7F-326F-4F06-99FD-1D43AE96A337}">
      <dsp:nvSpPr>
        <dsp:cNvPr id="0" name=""/>
        <dsp:cNvSpPr/>
      </dsp:nvSpPr>
      <dsp:spPr>
        <a:xfrm>
          <a:off x="1231722" y="3402666"/>
          <a:ext cx="1820670" cy="1213780"/>
        </a:xfrm>
        <a:prstGeom prst="roundRect">
          <a:avLst>
            <a:gd name="adj" fmla="val 10000"/>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Nominal Scale</a:t>
          </a:r>
        </a:p>
      </dsp:txBody>
      <dsp:txXfrm>
        <a:off x="1267272" y="3438216"/>
        <a:ext cx="1749570" cy="1142680"/>
      </dsp:txXfrm>
    </dsp:sp>
    <dsp:sp modelId="{FC67B02B-982F-49F9-A781-0B68D0CC118A}">
      <dsp:nvSpPr>
        <dsp:cNvPr id="0" name=""/>
        <dsp:cNvSpPr/>
      </dsp:nvSpPr>
      <dsp:spPr>
        <a:xfrm>
          <a:off x="3325493" y="2917154"/>
          <a:ext cx="1175115" cy="483472"/>
        </a:xfrm>
        <a:custGeom>
          <a:avLst/>
          <a:gdLst/>
          <a:ahLst/>
          <a:cxnLst/>
          <a:rect l="0" t="0" r="0" b="0"/>
          <a:pathLst>
            <a:path>
              <a:moveTo>
                <a:pt x="0" y="0"/>
              </a:moveTo>
              <a:lnTo>
                <a:pt x="0" y="241736"/>
              </a:lnTo>
              <a:lnTo>
                <a:pt x="1175115" y="241736"/>
              </a:lnTo>
              <a:lnTo>
                <a:pt x="1175115" y="483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CD879-D9F0-4CAE-BDDD-E484C3FBD20E}">
      <dsp:nvSpPr>
        <dsp:cNvPr id="0" name=""/>
        <dsp:cNvSpPr/>
      </dsp:nvSpPr>
      <dsp:spPr>
        <a:xfrm>
          <a:off x="3590273" y="3400627"/>
          <a:ext cx="1820670" cy="1213780"/>
        </a:xfrm>
        <a:prstGeom prst="roundRect">
          <a:avLst>
            <a:gd name="adj" fmla="val 10000"/>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Ordinal scale</a:t>
          </a:r>
        </a:p>
      </dsp:txBody>
      <dsp:txXfrm>
        <a:off x="3625823" y="3436177"/>
        <a:ext cx="1749570" cy="1142680"/>
      </dsp:txXfrm>
    </dsp:sp>
    <dsp:sp modelId="{0F210577-772D-4F31-9057-398AE00CFFB8}">
      <dsp:nvSpPr>
        <dsp:cNvPr id="0" name=""/>
        <dsp:cNvSpPr/>
      </dsp:nvSpPr>
      <dsp:spPr>
        <a:xfrm>
          <a:off x="5692364" y="1217861"/>
          <a:ext cx="2366871" cy="485512"/>
        </a:xfrm>
        <a:custGeom>
          <a:avLst/>
          <a:gdLst/>
          <a:ahLst/>
          <a:cxnLst/>
          <a:rect l="0" t="0" r="0" b="0"/>
          <a:pathLst>
            <a:path>
              <a:moveTo>
                <a:pt x="0" y="0"/>
              </a:moveTo>
              <a:lnTo>
                <a:pt x="0" y="242756"/>
              </a:lnTo>
              <a:lnTo>
                <a:pt x="2366871" y="242756"/>
              </a:lnTo>
              <a:lnTo>
                <a:pt x="2366871" y="4855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C7FA3-185E-4C66-B4A7-D3C0E82D2200}">
      <dsp:nvSpPr>
        <dsp:cNvPr id="0" name=""/>
        <dsp:cNvSpPr/>
      </dsp:nvSpPr>
      <dsp:spPr>
        <a:xfrm>
          <a:off x="7148900" y="1703374"/>
          <a:ext cx="1820670" cy="1213780"/>
        </a:xfrm>
        <a:prstGeom prst="roundRect">
          <a:avLst>
            <a:gd name="adj" fmla="val 10000"/>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Metric or Quantitative</a:t>
          </a:r>
        </a:p>
      </dsp:txBody>
      <dsp:txXfrm>
        <a:off x="7184450" y="1738924"/>
        <a:ext cx="1749570" cy="1142680"/>
      </dsp:txXfrm>
    </dsp:sp>
    <dsp:sp modelId="{29CD1665-9AAD-4285-B0B2-6209782F2523}">
      <dsp:nvSpPr>
        <dsp:cNvPr id="0" name=""/>
        <dsp:cNvSpPr/>
      </dsp:nvSpPr>
      <dsp:spPr>
        <a:xfrm>
          <a:off x="6867479" y="2917154"/>
          <a:ext cx="1191756" cy="483472"/>
        </a:xfrm>
        <a:custGeom>
          <a:avLst/>
          <a:gdLst/>
          <a:ahLst/>
          <a:cxnLst/>
          <a:rect l="0" t="0" r="0" b="0"/>
          <a:pathLst>
            <a:path>
              <a:moveTo>
                <a:pt x="1191756" y="0"/>
              </a:moveTo>
              <a:lnTo>
                <a:pt x="1191756" y="241736"/>
              </a:lnTo>
              <a:lnTo>
                <a:pt x="0" y="241736"/>
              </a:lnTo>
              <a:lnTo>
                <a:pt x="0" y="483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F8B6A4-7DEF-42DC-9477-FB92272B0F51}">
      <dsp:nvSpPr>
        <dsp:cNvPr id="0" name=""/>
        <dsp:cNvSpPr/>
      </dsp:nvSpPr>
      <dsp:spPr>
        <a:xfrm>
          <a:off x="5957144" y="3400627"/>
          <a:ext cx="1820670" cy="1213780"/>
        </a:xfrm>
        <a:prstGeom prst="roundRect">
          <a:avLst>
            <a:gd name="adj" fmla="val 10000"/>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Interval Scale</a:t>
          </a:r>
        </a:p>
      </dsp:txBody>
      <dsp:txXfrm>
        <a:off x="5992694" y="3436177"/>
        <a:ext cx="1749570" cy="1142680"/>
      </dsp:txXfrm>
    </dsp:sp>
    <dsp:sp modelId="{0EB25EF9-3608-4C04-8F77-3EF120E6E48B}">
      <dsp:nvSpPr>
        <dsp:cNvPr id="0" name=""/>
        <dsp:cNvSpPr/>
      </dsp:nvSpPr>
      <dsp:spPr>
        <a:xfrm>
          <a:off x="8059235" y="2917154"/>
          <a:ext cx="1175115" cy="483472"/>
        </a:xfrm>
        <a:custGeom>
          <a:avLst/>
          <a:gdLst/>
          <a:ahLst/>
          <a:cxnLst/>
          <a:rect l="0" t="0" r="0" b="0"/>
          <a:pathLst>
            <a:path>
              <a:moveTo>
                <a:pt x="0" y="0"/>
              </a:moveTo>
              <a:lnTo>
                <a:pt x="0" y="241736"/>
              </a:lnTo>
              <a:lnTo>
                <a:pt x="1175115" y="241736"/>
              </a:lnTo>
              <a:lnTo>
                <a:pt x="1175115" y="4834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E55585-D803-43F1-AB64-CEB13F38ADAF}">
      <dsp:nvSpPr>
        <dsp:cNvPr id="0" name=""/>
        <dsp:cNvSpPr/>
      </dsp:nvSpPr>
      <dsp:spPr>
        <a:xfrm>
          <a:off x="8324015" y="3400627"/>
          <a:ext cx="1820670" cy="1213780"/>
        </a:xfrm>
        <a:prstGeom prst="roundRect">
          <a:avLst>
            <a:gd name="adj" fmla="val 10000"/>
          </a:avLst>
        </a:prstGeom>
        <a:solidFill>
          <a:srgbClr val="0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Ratio Scale</a:t>
          </a:r>
        </a:p>
      </dsp:txBody>
      <dsp:txXfrm>
        <a:off x="8359565" y="3436177"/>
        <a:ext cx="1749570" cy="11426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8DB14C-C738-4891-9FF3-9CD3A0D4C2B2}" type="datetimeFigureOut">
              <a:rPr lang="en-US" smtClean="0"/>
              <a:t>10/18/2021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D10251-FFEA-4FAD-BB7B-C9E8EDD5D8E0}" type="slidenum">
              <a:rPr lang="en-US" smtClean="0"/>
              <a:t>‹#›</a:t>
            </a:fld>
            <a:endParaRPr lang="en-US"/>
          </a:p>
        </p:txBody>
      </p:sp>
    </p:spTree>
    <p:extLst>
      <p:ext uri="{BB962C8B-B14F-4D97-AF65-F5344CB8AC3E}">
        <p14:creationId xmlns:p14="http://schemas.microsoft.com/office/powerpoint/2010/main" val="294790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B75D-5331-48BC-9178-23565B61965D}"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DB139-09BE-4E14-B972-33C55356860A}" type="slidenum">
              <a:rPr lang="en-US" smtClean="0"/>
              <a:t>‹#›</a:t>
            </a:fld>
            <a:endParaRPr lang="en-US"/>
          </a:p>
        </p:txBody>
      </p:sp>
    </p:spTree>
    <p:extLst>
      <p:ext uri="{BB962C8B-B14F-4D97-AF65-F5344CB8AC3E}">
        <p14:creationId xmlns:p14="http://schemas.microsoft.com/office/powerpoint/2010/main" val="346040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1DB139-09BE-4E14-B972-33C55356860A}" type="slidenum">
              <a:rPr lang="en-US" smtClean="0"/>
              <a:t>7</a:t>
            </a:fld>
            <a:endParaRPr lang="en-US"/>
          </a:p>
        </p:txBody>
      </p:sp>
    </p:spTree>
    <p:extLst>
      <p:ext uri="{BB962C8B-B14F-4D97-AF65-F5344CB8AC3E}">
        <p14:creationId xmlns:p14="http://schemas.microsoft.com/office/powerpoint/2010/main" val="4241276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7976"/>
            <a:ext cx="12192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5384800" y="279400"/>
            <a:ext cx="568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1" fontAlgn="base" hangingPunct="1">
              <a:spcBef>
                <a:spcPct val="20000"/>
              </a:spcBef>
              <a:spcAft>
                <a:spcPct val="0"/>
              </a:spcAft>
              <a:buFontTx/>
              <a:buNone/>
              <a:defRPr sz="2800">
                <a:solidFill>
                  <a:srgbClr val="000000"/>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Char char="–"/>
              <a:defRPr sz="2400">
                <a:solidFill>
                  <a:srgbClr val="000000"/>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Char char="»"/>
              <a:defRPr sz="2000">
                <a:solidFill>
                  <a:srgbClr val="000000"/>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a:lstStyle>
          <a:p>
            <a:pPr algn="l">
              <a:defRPr/>
            </a:pPr>
            <a:endParaRPr lang="en-US" sz="2800" dirty="0"/>
          </a:p>
        </p:txBody>
      </p:sp>
      <p:sp>
        <p:nvSpPr>
          <p:cNvPr id="9"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8" name="Title 6"/>
          <p:cNvSpPr>
            <a:spLocks noGrp="1"/>
          </p:cNvSpPr>
          <p:nvPr>
            <p:ph type="ctrTitle" hasCustomPrompt="1"/>
          </p:nvPr>
        </p:nvSpPr>
        <p:spPr>
          <a:xfrm>
            <a:off x="5253643" y="1573474"/>
            <a:ext cx="6688975" cy="2175567"/>
          </a:xfrm>
        </p:spPr>
        <p:txBody>
          <a:bodyPr/>
          <a:lstStyle>
            <a:lvl1pPr>
              <a:defRPr/>
            </a:lvl1pPr>
          </a:lstStyle>
          <a:p>
            <a:r>
              <a:rPr lang="en-US" dirty="0"/>
              <a:t>Chapter X:</a:t>
            </a:r>
            <a:br>
              <a:rPr lang="en-US" dirty="0"/>
            </a:b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351" y="279400"/>
            <a:ext cx="4572957" cy="6097276"/>
          </a:xfrm>
          <a:prstGeom prst="rect">
            <a:avLst/>
          </a:prstGeom>
        </p:spPr>
      </p:pic>
    </p:spTree>
    <p:extLst>
      <p:ext uri="{BB962C8B-B14F-4D97-AF65-F5344CB8AC3E}">
        <p14:creationId xmlns:p14="http://schemas.microsoft.com/office/powerpoint/2010/main" val="311204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30188" indent="-230188">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tx1">
                    <a:tint val="75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422271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447926"/>
            <a:ext cx="10363200" cy="1362075"/>
          </a:xfrm>
          <a:solidFill>
            <a:schemeClr val="bg2">
              <a:lumMod val="40000"/>
              <a:lumOff val="60000"/>
            </a:schemeClr>
          </a:solidFill>
        </p:spPr>
        <p:txBody>
          <a:bodyPr anchor="ctr"/>
          <a:lstStyle>
            <a:lvl1pPr algn="ctr">
              <a:defRPr sz="3200" b="0"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3810001"/>
            <a:ext cx="10363200" cy="1500187"/>
          </a:xfrm>
        </p:spPr>
        <p:txBody>
          <a:bodyPr anchor="t"/>
          <a:lstStyle>
            <a:lvl1pPr marL="342900" indent="-342900">
              <a:buFont typeface="Wingdings" pitchFamily="2" charset="2"/>
              <a:buChar char="q"/>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tx1">
                    <a:tint val="75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5"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593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tx1">
                    <a:tint val="75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4"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7090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68818" y="125413"/>
            <a:ext cx="11436349" cy="641350"/>
          </a:xfrm>
        </p:spPr>
        <p:txBody>
          <a:bodyPr/>
          <a:lstStyle/>
          <a:p>
            <a:r>
              <a:rPr lang="en-US"/>
              <a:t>Click to edit Master title style</a:t>
            </a:r>
          </a:p>
        </p:txBody>
      </p:sp>
      <p:sp>
        <p:nvSpPr>
          <p:cNvPr id="3" name="Content Placeholder 2"/>
          <p:cNvSpPr>
            <a:spLocks noGrp="1"/>
          </p:cNvSpPr>
          <p:nvPr>
            <p:ph sz="half" idx="1"/>
          </p:nvPr>
        </p:nvSpPr>
        <p:spPr>
          <a:xfrm>
            <a:off x="298452" y="1076325"/>
            <a:ext cx="5581649"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83301" y="1076325"/>
            <a:ext cx="5583767" cy="4616450"/>
          </a:xfrm>
        </p:spPr>
        <p:txBody>
          <a:bodyPr/>
          <a:lstStyle>
            <a:lvl1pPr marL="284163" indent="-284163">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tx1">
                    <a:tint val="75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6"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Tree>
    <p:extLst>
      <p:ext uri="{BB962C8B-B14F-4D97-AF65-F5344CB8AC3E}">
        <p14:creationId xmlns:p14="http://schemas.microsoft.com/office/powerpoint/2010/main" val="127628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5487087-15B1-4B2E-A3F7-27BDCA4E3F06}"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2019 Cengage Learning EMEA</a:t>
            </a:r>
            <a:endParaRPr lang="en-US" dirty="0"/>
          </a:p>
        </p:txBody>
      </p:sp>
    </p:spTree>
    <p:extLst>
      <p:ext uri="{BB962C8B-B14F-4D97-AF65-F5344CB8AC3E}">
        <p14:creationId xmlns:p14="http://schemas.microsoft.com/office/powerpoint/2010/main" val="429339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487087-15B1-4B2E-A3F7-27BDCA4E3F06}"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 2019 Cengage Learning EMEA</a:t>
            </a:r>
            <a:endParaRPr lang="en-US" dirty="0"/>
          </a:p>
        </p:txBody>
      </p:sp>
      <p:sp>
        <p:nvSpPr>
          <p:cNvPr id="6" name="Text Placeholder 2"/>
          <p:cNvSpPr>
            <a:spLocks noGrp="1"/>
          </p:cNvSpPr>
          <p:nvPr>
            <p:ph type="body" idx="1"/>
          </p:nvPr>
        </p:nvSpPr>
        <p:spPr>
          <a:xfrm>
            <a:off x="953753" y="2419743"/>
            <a:ext cx="10363200" cy="3654488"/>
          </a:xfrm>
        </p:spPr>
        <p:txBody>
          <a:bodyPr anchor="t"/>
          <a:lstStyle>
            <a:lvl1pPr marL="0" indent="0">
              <a:buFontTx/>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7" name="Title 1"/>
          <p:cNvSpPr>
            <a:spLocks noGrp="1"/>
          </p:cNvSpPr>
          <p:nvPr>
            <p:ph type="title"/>
          </p:nvPr>
        </p:nvSpPr>
        <p:spPr>
          <a:xfrm>
            <a:off x="953753" y="968261"/>
            <a:ext cx="10363200" cy="1362075"/>
          </a:xfrm>
          <a:solidFill>
            <a:schemeClr val="bg2">
              <a:lumMod val="40000"/>
              <a:lumOff val="60000"/>
            </a:schemeClr>
          </a:solidFill>
          <a:ln w="25400">
            <a:solidFill>
              <a:schemeClr val="accent6">
                <a:lumMod val="50000"/>
              </a:schemeClr>
            </a:solidFill>
          </a:ln>
        </p:spPr>
        <p:txBody>
          <a:bodyPr anchor="ctr"/>
          <a:lstStyle>
            <a:lvl1pPr algn="ctr">
              <a:defRPr sz="3200" b="0" cap="small" baseline="0"/>
            </a:lvl1pPr>
          </a:lstStyle>
          <a:p>
            <a:r>
              <a:rPr lang="en-US"/>
              <a:t>Click to edit Master title style</a:t>
            </a:r>
            <a:endParaRPr lang="en-US" dirty="0"/>
          </a:p>
        </p:txBody>
      </p:sp>
    </p:spTree>
    <p:extLst>
      <p:ext uri="{BB962C8B-B14F-4D97-AF65-F5344CB8AC3E}">
        <p14:creationId xmlns:p14="http://schemas.microsoft.com/office/powerpoint/2010/main" val="54650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8818" y="125413"/>
            <a:ext cx="1143634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98451" y="1076325"/>
            <a:ext cx="11368616"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4548" name="Line 4"/>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651625"/>
            <a:ext cx="1219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51" name="Line 7"/>
          <p:cNvSpPr>
            <a:spLocks noChangeShapeType="1"/>
          </p:cNvSpPr>
          <p:nvPr/>
        </p:nvSpPr>
        <p:spPr bwMode="auto">
          <a:xfrm>
            <a:off x="0" y="784225"/>
            <a:ext cx="12192000" cy="0"/>
          </a:xfrm>
          <a:prstGeom prst="line">
            <a:avLst/>
          </a:prstGeom>
          <a:noFill/>
          <a:ln w="9525">
            <a:solidFill>
              <a:schemeClr val="tx1"/>
            </a:solidFill>
            <a:round/>
            <a:headEnd/>
            <a:tailEnd/>
          </a:ln>
          <a:effectLst/>
        </p:spPr>
        <p:txBody>
          <a:bodyPr/>
          <a:lstStyle/>
          <a:p>
            <a:pPr>
              <a:defRPr/>
            </a:pPr>
            <a:endParaRPr lang="en-US" sz="1800">
              <a:latin typeface="Verdana" pitchFamily="-65" charset="0"/>
              <a:ea typeface="+mn-ea"/>
            </a:endParaRPr>
          </a:p>
        </p:txBody>
      </p:sp>
      <p:sp>
        <p:nvSpPr>
          <p:cNvPr id="3" name="Slide Number Placeholder 2"/>
          <p:cNvSpPr>
            <a:spLocks noGrp="1"/>
          </p:cNvSpPr>
          <p:nvPr>
            <p:ph type="sldNum" sz="quarter" idx="4"/>
          </p:nvPr>
        </p:nvSpPr>
        <p:spPr>
          <a:xfrm>
            <a:off x="11667067" y="6269037"/>
            <a:ext cx="474133" cy="365125"/>
          </a:xfrm>
          <a:prstGeom prst="rect">
            <a:avLst/>
          </a:prstGeom>
        </p:spPr>
        <p:txBody>
          <a:bodyPr vert="horz" lIns="91440" tIns="45720" rIns="91440" bIns="45720" rtlCol="0" anchor="ctr"/>
          <a:lstStyle>
            <a:lvl1pPr algn="r">
              <a:defRPr sz="1600" b="1">
                <a:solidFill>
                  <a:schemeClr val="tx1">
                    <a:tint val="75000"/>
                  </a:schemeClr>
                </a:solidFill>
                <a:latin typeface="Calibri" panose="020F0502020204030204" pitchFamily="34" charset="0"/>
              </a:defRPr>
            </a:lvl1pPr>
          </a:lstStyle>
          <a:p>
            <a:fld id="{95487087-15B1-4B2E-A3F7-27BDCA4E3F06}" type="slidenum">
              <a:rPr lang="en-US" smtClean="0"/>
              <a:pPr/>
              <a:t>‹#›</a:t>
            </a:fld>
            <a:endParaRPr lang="en-US" dirty="0"/>
          </a:p>
        </p:txBody>
      </p:sp>
      <p:sp>
        <p:nvSpPr>
          <p:cNvPr id="2" name="Footer Placeholder 1"/>
          <p:cNvSpPr>
            <a:spLocks noGrp="1"/>
          </p:cNvSpPr>
          <p:nvPr>
            <p:ph type="ftr" sz="quarter" idx="3"/>
          </p:nvPr>
        </p:nvSpPr>
        <p:spPr>
          <a:xfrm>
            <a:off x="298450" y="6608956"/>
            <a:ext cx="2560079" cy="266807"/>
          </a:xfrm>
          <a:prstGeom prst="rect">
            <a:avLst/>
          </a:prstGeom>
        </p:spPr>
        <p:txBody>
          <a:bodyPr vert="horz" lIns="91440" tIns="45720" rIns="91440" bIns="45720" rtlCol="0" anchor="ctr"/>
          <a:lstStyle>
            <a:lvl1pPr algn="ctr">
              <a:defRPr sz="1200" b="1">
                <a:solidFill>
                  <a:schemeClr val="bg1"/>
                </a:solidFill>
                <a:latin typeface="Arial" panose="020B0604020202020204" pitchFamily="34" charset="0"/>
                <a:cs typeface="Arial" panose="020B0604020202020204" pitchFamily="34" charset="0"/>
              </a:defRPr>
            </a:lvl1pPr>
          </a:lstStyle>
          <a:p>
            <a:r>
              <a:rPr lang="en-US" dirty="0"/>
              <a:t>© 2019 Cengage Learning EMEA</a:t>
            </a:r>
          </a:p>
        </p:txBody>
      </p:sp>
      <p:sp>
        <p:nvSpPr>
          <p:cNvPr id="9" name="Text Placeholder 4"/>
          <p:cNvSpPr txBox="1">
            <a:spLocks/>
          </p:cNvSpPr>
          <p:nvPr userDrawn="1"/>
        </p:nvSpPr>
        <p:spPr>
          <a:xfrm>
            <a:off x="4267200" y="-40989"/>
            <a:ext cx="9155289" cy="248952"/>
          </a:xfrm>
          <a:prstGeom prst="rect">
            <a:avLst/>
          </a:prstGeom>
        </p:spPr>
        <p:txBody>
          <a:bodyPr/>
          <a:lstStyle>
            <a:lvl1pPr marL="0" indent="0" algn="l" rtl="0" eaLnBrk="1" fontAlgn="base" hangingPunct="1">
              <a:spcBef>
                <a:spcPct val="20000"/>
              </a:spcBef>
              <a:spcAft>
                <a:spcPct val="0"/>
              </a:spcAft>
              <a:buFont typeface="Arial" panose="020B0604020202020204" pitchFamily="34" charset="0"/>
              <a:buNone/>
              <a:defRPr sz="2800">
                <a:solidFill>
                  <a:schemeClr val="accent2">
                    <a:lumMod val="50000"/>
                  </a:schemeClr>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a:solidFill>
                  <a:schemeClr val="accent2">
                    <a:lumMod val="50000"/>
                  </a:schemeClr>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a:solidFill>
                  <a:schemeClr val="accent2">
                    <a:lumMod val="50000"/>
                  </a:schemeClr>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a:solidFill>
                  <a:schemeClr val="accent2">
                    <a:lumMod val="50000"/>
                  </a:schemeClr>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accent2">
                    <a:lumMod val="50000"/>
                  </a:schemeClr>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a:lstStyle>
          <a:p>
            <a:pPr>
              <a:defRPr/>
            </a:pPr>
            <a:r>
              <a:rPr lang="en-US" altLang="zh-TW" sz="1000" b="1" kern="0" dirty="0">
                <a:latin typeface="Arial Narrow" pitchFamily="34" charset="0"/>
              </a:rPr>
              <a:t>© 2019 Cengage</a:t>
            </a:r>
            <a:r>
              <a:rPr lang="zh-TW" altLang="zh-TW" sz="1000" b="1" kern="0" dirty="0">
                <a:latin typeface="Arial Narrow" pitchFamily="34" charset="0"/>
              </a:rPr>
              <a:t>版權所有，為課本著作之延伸教材，亦受著作權法之規範保護，僅作為授課教學使用，禁止列印、影印、未經授權重製和公開散佈</a:t>
            </a:r>
            <a:endParaRPr lang="en-US" altLang="zh-TW" sz="1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61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hf sldNum="0" hdr="0" dt="0"/>
  <p:txStyles>
    <p:titleStyle>
      <a:lvl1pPr algn="l" rtl="0" eaLnBrk="1" fontAlgn="base" hangingPunct="1">
        <a:spcBef>
          <a:spcPct val="0"/>
        </a:spcBef>
        <a:spcAft>
          <a:spcPct val="0"/>
        </a:spcAft>
        <a:defRPr sz="3200">
          <a:solidFill>
            <a:schemeClr val="accent2">
              <a:lumMod val="50000"/>
            </a:schemeClr>
          </a:solidFill>
          <a:latin typeface="Arial Rounded MT Bold" panose="020F0704030504030204" pitchFamily="34" charset="0"/>
          <a:ea typeface="ＭＳ Ｐゴシック" pitchFamily="-65" charset="-128"/>
          <a:cs typeface="Tahoma" pitchFamily="34" charset="0"/>
        </a:defRPr>
      </a:lvl1pPr>
      <a:lvl2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200">
          <a:solidFill>
            <a:schemeClr val="tx1"/>
          </a:solidFill>
          <a:latin typeface="Times New Roman"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a:solidFill>
            <a:schemeClr val="tx1"/>
          </a:solidFill>
          <a:latin typeface="Times New Roman" pitchFamily="-65" charset="0"/>
        </a:defRPr>
      </a:lvl6pPr>
      <a:lvl7pPr marL="914400" algn="l" rtl="0" eaLnBrk="1" fontAlgn="base" hangingPunct="1">
        <a:spcBef>
          <a:spcPct val="0"/>
        </a:spcBef>
        <a:spcAft>
          <a:spcPct val="0"/>
        </a:spcAft>
        <a:defRPr sz="3200">
          <a:solidFill>
            <a:schemeClr val="tx1"/>
          </a:solidFill>
          <a:latin typeface="Times New Roman" pitchFamily="-65" charset="0"/>
        </a:defRPr>
      </a:lvl7pPr>
      <a:lvl8pPr marL="1371600" algn="l" rtl="0" eaLnBrk="1" fontAlgn="base" hangingPunct="1">
        <a:spcBef>
          <a:spcPct val="0"/>
        </a:spcBef>
        <a:spcAft>
          <a:spcPct val="0"/>
        </a:spcAft>
        <a:defRPr sz="3200">
          <a:solidFill>
            <a:schemeClr val="tx1"/>
          </a:solidFill>
          <a:latin typeface="Times New Roman" pitchFamily="-65" charset="0"/>
        </a:defRPr>
      </a:lvl8pPr>
      <a:lvl9pPr marL="1828800" algn="l" rtl="0" eaLnBrk="1" fontAlgn="base" hangingPunct="1">
        <a:spcBef>
          <a:spcPct val="0"/>
        </a:spcBef>
        <a:spcAft>
          <a:spcPct val="0"/>
        </a:spcAft>
        <a:defRPr sz="3200">
          <a:solidFill>
            <a:schemeClr val="tx1"/>
          </a:solidFill>
          <a:latin typeface="Times New Roman" pitchFamily="-65" charset="0"/>
        </a:defRPr>
      </a:lvl9pPr>
    </p:titleStyle>
    <p:bodyStyle>
      <a:lvl1pPr marL="0" indent="0" algn="l" rtl="0" eaLnBrk="1" fontAlgn="base" hangingPunct="1">
        <a:spcBef>
          <a:spcPct val="20000"/>
        </a:spcBef>
        <a:spcAft>
          <a:spcPct val="0"/>
        </a:spcAft>
        <a:buFont typeface="Arial" panose="020B0604020202020204" pitchFamily="34" charset="0"/>
        <a:buNone/>
        <a:defRPr sz="2800">
          <a:solidFill>
            <a:schemeClr val="accent2">
              <a:lumMod val="50000"/>
            </a:schemeClr>
          </a:solidFill>
          <a:latin typeface="Calibri" pitchFamily="34" charset="0"/>
          <a:ea typeface="ＭＳ Ｐゴシック" pitchFamily="-65" charset="-128"/>
          <a:cs typeface="Calibri"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a:solidFill>
            <a:schemeClr val="accent2">
              <a:lumMod val="50000"/>
            </a:schemeClr>
          </a:solidFill>
          <a:latin typeface="Calibri" pitchFamily="34" charset="0"/>
          <a:ea typeface="ＭＳ Ｐゴシック" pitchFamily="-65" charset="-128"/>
          <a:cs typeface="Calibri"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a:solidFill>
            <a:schemeClr val="accent2">
              <a:lumMod val="50000"/>
            </a:schemeClr>
          </a:solidFill>
          <a:latin typeface="Calibri" pitchFamily="34" charset="0"/>
          <a:ea typeface="ＭＳ Ｐゴシック" pitchFamily="-65" charset="-128"/>
          <a:cs typeface="Calibri"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a:solidFill>
            <a:schemeClr val="accent2">
              <a:lumMod val="50000"/>
            </a:schemeClr>
          </a:solidFill>
          <a:latin typeface="Calibri" pitchFamily="34" charset="0"/>
          <a:ea typeface="ＭＳ Ｐゴシック" pitchFamily="-65" charset="-128"/>
          <a:cs typeface="Calibri"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accent2">
              <a:lumMod val="50000"/>
            </a:schemeClr>
          </a:solidFill>
          <a:latin typeface="Calibri" pitchFamily="34" charset="0"/>
          <a:ea typeface="ＭＳ Ｐゴシック" pitchFamily="-65" charset="-128"/>
          <a:cs typeface="Calibri" pitchFamily="34" charset="0"/>
        </a:defRPr>
      </a:lvl5pPr>
      <a:lvl6pPr marL="2514600" indent="-228600" algn="l" rtl="0" eaLnBrk="1" fontAlgn="base" hangingPunct="1">
        <a:spcBef>
          <a:spcPct val="20000"/>
        </a:spcBef>
        <a:spcAft>
          <a:spcPct val="0"/>
        </a:spcAft>
        <a:buChar char="»"/>
        <a:defRPr>
          <a:solidFill>
            <a:srgbClr val="000000"/>
          </a:solidFill>
          <a:latin typeface="+mn-lt"/>
          <a:ea typeface="ＭＳ Ｐゴシック" pitchFamily="-65" charset="-128"/>
        </a:defRPr>
      </a:lvl6pPr>
      <a:lvl7pPr marL="2971800" indent="-228600" algn="l" rtl="0" eaLnBrk="1" fontAlgn="base" hangingPunct="1">
        <a:spcBef>
          <a:spcPct val="20000"/>
        </a:spcBef>
        <a:spcAft>
          <a:spcPct val="0"/>
        </a:spcAft>
        <a:buChar char="»"/>
        <a:defRPr>
          <a:solidFill>
            <a:srgbClr val="000000"/>
          </a:solidFill>
          <a:latin typeface="+mn-lt"/>
          <a:ea typeface="ＭＳ Ｐゴシック" pitchFamily="-65" charset="-128"/>
        </a:defRPr>
      </a:lvl7pPr>
      <a:lvl8pPr marL="3429000" indent="-228600" algn="l" rtl="0" eaLnBrk="1" fontAlgn="base" hangingPunct="1">
        <a:spcBef>
          <a:spcPct val="20000"/>
        </a:spcBef>
        <a:spcAft>
          <a:spcPct val="0"/>
        </a:spcAft>
        <a:buChar char="»"/>
        <a:defRPr>
          <a:solidFill>
            <a:srgbClr val="000000"/>
          </a:solidFill>
          <a:latin typeface="+mn-lt"/>
          <a:ea typeface="ＭＳ Ｐゴシック" pitchFamily="-65" charset="-128"/>
        </a:defRPr>
      </a:lvl8pPr>
      <a:lvl9pPr marL="3886200" indent="-228600" algn="l" rtl="0" eaLnBrk="1" fontAlgn="base" hangingPunct="1">
        <a:spcBef>
          <a:spcPct val="20000"/>
        </a:spcBef>
        <a:spcAft>
          <a:spcPct val="0"/>
        </a:spcAft>
        <a:buChar char="»"/>
        <a:defRPr>
          <a:solidFill>
            <a:srgbClr val="000000"/>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253643" y="1573474"/>
            <a:ext cx="6688975" cy="2175567"/>
          </a:xfrm>
        </p:spPr>
        <p:txBody>
          <a:bodyPr/>
          <a:lstStyle/>
          <a:p>
            <a:r>
              <a:rPr lang="en-US" dirty="0"/>
              <a:t>Chapter 1:</a:t>
            </a:r>
            <a:br>
              <a:rPr lang="en-US" dirty="0"/>
            </a:br>
            <a:r>
              <a:rPr lang="en-US" dirty="0"/>
              <a:t>Overview of Multivariate Methods</a:t>
            </a:r>
          </a:p>
        </p:txBody>
      </p:sp>
      <p:sp>
        <p:nvSpPr>
          <p:cNvPr id="4" name="Footer Placeholder 3"/>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50" y="304800"/>
            <a:ext cx="4565471" cy="6071877"/>
          </a:xfrm>
          <a:prstGeom prst="rect">
            <a:avLst/>
          </a:prstGeom>
        </p:spPr>
      </p:pic>
    </p:spTree>
    <p:extLst>
      <p:ext uri="{BB962C8B-B14F-4D97-AF65-F5344CB8AC3E}">
        <p14:creationId xmlns:p14="http://schemas.microsoft.com/office/powerpoint/2010/main" val="287479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 3: Causal Inference</a:t>
            </a:r>
          </a:p>
        </p:txBody>
      </p:sp>
      <p:sp>
        <p:nvSpPr>
          <p:cNvPr id="6" name="Content Placeholder 5"/>
          <p:cNvSpPr>
            <a:spLocks noGrp="1"/>
          </p:cNvSpPr>
          <p:nvPr>
            <p:ph idx="1"/>
          </p:nvPr>
        </p:nvSpPr>
        <p:spPr>
          <a:xfrm>
            <a:off x="298451" y="860187"/>
            <a:ext cx="11368616" cy="5866221"/>
          </a:xfrm>
        </p:spPr>
        <p:txBody>
          <a:bodyPr>
            <a:spAutoFit/>
          </a:bodyPr>
          <a:lstStyle/>
          <a:p>
            <a:r>
              <a:rPr lang="en-US" dirty="0"/>
              <a:t>Attempts to move beyond statistical inference to the </a:t>
            </a:r>
            <a:r>
              <a:rPr lang="en-US" b="1" dirty="0"/>
              <a:t>stronger statement of “cause and effect” in non-experimental situations</a:t>
            </a:r>
            <a:r>
              <a:rPr lang="en-US" dirty="0"/>
              <a:t>. </a:t>
            </a:r>
          </a:p>
          <a:p>
            <a:endParaRPr lang="en-US" sz="2000" dirty="0"/>
          </a:p>
          <a:p>
            <a:r>
              <a:rPr lang="en-US" dirty="0"/>
              <a:t>While causal statements have been primarily conceived as the domain of randomized controlled experiments, </a:t>
            </a:r>
            <a:r>
              <a:rPr lang="en-US" b="1" dirty="0"/>
              <a:t>recent developments </a:t>
            </a:r>
            <a:r>
              <a:rPr lang="en-US" dirty="0"/>
              <a:t>have provided researchers with . . .</a:t>
            </a:r>
          </a:p>
          <a:p>
            <a:pPr marL="969962" lvl="1" indent="-457200"/>
            <a:r>
              <a:rPr lang="en-US" dirty="0"/>
              <a:t>the theoretical frameworks for understanding the requirements for causal inferences in non-experimental settings.</a:t>
            </a:r>
          </a:p>
          <a:p>
            <a:pPr marL="969962" lvl="1" indent="-457200"/>
            <a:r>
              <a:rPr lang="en-US" dirty="0"/>
              <a:t>some techniques applicable to data not gathered in an experimental setting that still allow some causal inferences to be drawn.</a:t>
            </a:r>
          </a:p>
          <a:p>
            <a:pPr marL="0" indent="0"/>
            <a:endParaRPr lang="en-US" sz="2000" dirty="0"/>
          </a:p>
          <a:p>
            <a:pPr marL="0" indent="0"/>
            <a:r>
              <a:rPr lang="en-US" dirty="0"/>
              <a:t>Chapter 6 introduces </a:t>
            </a:r>
            <a:r>
              <a:rPr lang="en-US" b="1" dirty="0"/>
              <a:t>confounds and other “threats” to causal inference </a:t>
            </a:r>
            <a:r>
              <a:rPr lang="en-US" dirty="0"/>
              <a:t>and a popular methods for causal inference—</a:t>
            </a:r>
            <a:r>
              <a:rPr lang="en-US" b="1" dirty="0"/>
              <a:t>propensity score models</a:t>
            </a:r>
            <a:r>
              <a:rPr lang="en-US" dirty="0"/>
              <a:t>.</a:t>
            </a:r>
          </a:p>
        </p:txBody>
      </p:sp>
      <p:sp>
        <p:nvSpPr>
          <p:cNvPr id="7" name="Footer Placeholder 3">
            <a:extLst>
              <a:ext uri="{FF2B5EF4-FFF2-40B4-BE49-F238E27FC236}">
                <a16:creationId xmlns:a16="http://schemas.microsoft.com/office/drawing/2014/main" id="{3F166287-911D-4650-B095-5B80FFEF60EB}"/>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561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Multivariate Analysis in Statistical Terms</a:t>
            </a:r>
          </a:p>
        </p:txBody>
      </p:sp>
      <p:sp>
        <p:nvSpPr>
          <p:cNvPr id="5" name="Footer Placeholder 3">
            <a:extLst>
              <a:ext uri="{FF2B5EF4-FFF2-40B4-BE49-F238E27FC236}">
                <a16:creationId xmlns:a16="http://schemas.microsoft.com/office/drawing/2014/main" id="{5ADE5940-F686-4038-8DE0-973724603A74}"/>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8839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Defining Multivariate Analysis</a:t>
            </a:r>
          </a:p>
        </p:txBody>
      </p:sp>
      <p:sp>
        <p:nvSpPr>
          <p:cNvPr id="6" name="Content Placeholder 5"/>
          <p:cNvSpPr>
            <a:spLocks noGrp="1"/>
          </p:cNvSpPr>
          <p:nvPr>
            <p:ph idx="1"/>
          </p:nvPr>
        </p:nvSpPr>
        <p:spPr/>
        <p:txBody>
          <a:bodyPr/>
          <a:lstStyle/>
          <a:p>
            <a:r>
              <a:rPr lang="en-US" dirty="0"/>
              <a:t>All statistical techniques that </a:t>
            </a:r>
            <a:r>
              <a:rPr lang="en-US" b="1" dirty="0"/>
              <a:t>simultaneously analyze multiple measurements </a:t>
            </a:r>
            <a:r>
              <a:rPr lang="en-US" dirty="0"/>
              <a:t>on individuals or objects under investigation. Thus, any </a:t>
            </a:r>
            <a:r>
              <a:rPr lang="en-US" b="1" dirty="0"/>
              <a:t>simultaneous analysis of more than two variables </a:t>
            </a:r>
            <a:r>
              <a:rPr lang="en-US" dirty="0"/>
              <a:t>can be loosely considered multivariate analysis.</a:t>
            </a:r>
          </a:p>
          <a:p>
            <a:endParaRPr lang="en-US" dirty="0"/>
          </a:p>
          <a:p>
            <a:r>
              <a:rPr lang="en-US" dirty="0"/>
              <a:t>Many multivariate techniques are </a:t>
            </a:r>
            <a:r>
              <a:rPr lang="en-US" b="1" dirty="0"/>
              <a:t>extensions of univariate procedures</a:t>
            </a:r>
          </a:p>
          <a:p>
            <a:pPr marL="969962" lvl="1" indent="-457200"/>
            <a:r>
              <a:rPr lang="en-US" dirty="0"/>
              <a:t>Simple regression </a:t>
            </a:r>
            <a:r>
              <a:rPr lang="en-US" dirty="0">
                <a:sym typeface="Wingdings" panose="05000000000000000000" pitchFamily="2" charset="2"/>
              </a:rPr>
              <a:t>  Multiple regression</a:t>
            </a:r>
          </a:p>
          <a:p>
            <a:pPr marL="969962" lvl="1" indent="-457200"/>
            <a:r>
              <a:rPr lang="en-US" dirty="0">
                <a:sym typeface="Wingdings" panose="05000000000000000000" pitchFamily="2" charset="2"/>
              </a:rPr>
              <a:t>ANOVA  MANOVA</a:t>
            </a:r>
          </a:p>
          <a:p>
            <a:pPr marL="0" indent="0"/>
            <a:endParaRPr lang="en-US" dirty="0">
              <a:sym typeface="Wingdings" panose="05000000000000000000" pitchFamily="2" charset="2"/>
            </a:endParaRPr>
          </a:p>
          <a:p>
            <a:pPr marL="0" indent="0"/>
            <a:r>
              <a:rPr lang="en-US" dirty="0">
                <a:sym typeface="Wingdings" panose="05000000000000000000" pitchFamily="2" charset="2"/>
              </a:rPr>
              <a:t>Many other techniques are </a:t>
            </a:r>
            <a:r>
              <a:rPr lang="en-US" b="1" dirty="0">
                <a:sym typeface="Wingdings" panose="05000000000000000000" pitchFamily="2" charset="2"/>
              </a:rPr>
              <a:t>uniquely multivariate</a:t>
            </a:r>
          </a:p>
          <a:p>
            <a:pPr marL="969962" lvl="1" indent="-457200"/>
            <a:r>
              <a:rPr lang="en-US" dirty="0">
                <a:sym typeface="Wingdings" panose="05000000000000000000" pitchFamily="2" charset="2"/>
              </a:rPr>
              <a:t>Factor analysis, cluster analysis, discriminant analysis</a:t>
            </a:r>
            <a:endParaRPr lang="en-US" dirty="0"/>
          </a:p>
          <a:p>
            <a:endParaRPr lang="en-US" dirty="0"/>
          </a:p>
        </p:txBody>
      </p:sp>
      <p:sp>
        <p:nvSpPr>
          <p:cNvPr id="7" name="Footer Placeholder 3">
            <a:extLst>
              <a:ext uri="{FF2B5EF4-FFF2-40B4-BE49-F238E27FC236}">
                <a16:creationId xmlns:a16="http://schemas.microsoft.com/office/drawing/2014/main" id="{43D73B9A-5B3C-48C6-BF69-2F162BA45284}"/>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21470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Concepts of Multivariate Analysis</a:t>
            </a:r>
          </a:p>
        </p:txBody>
      </p:sp>
      <p:sp>
        <p:nvSpPr>
          <p:cNvPr id="3" name="Text Placeholder 2"/>
          <p:cNvSpPr>
            <a:spLocks noGrp="1"/>
          </p:cNvSpPr>
          <p:nvPr>
            <p:ph type="body" idx="1"/>
          </p:nvPr>
        </p:nvSpPr>
        <p:spPr>
          <a:xfrm>
            <a:off x="963084" y="4141696"/>
            <a:ext cx="10363200" cy="1500187"/>
          </a:xfrm>
        </p:spPr>
        <p:txBody>
          <a:bodyPr/>
          <a:lstStyle/>
          <a:p>
            <a:r>
              <a:rPr lang="en-US" sz="2400" dirty="0"/>
              <a:t>The Variate</a:t>
            </a:r>
          </a:p>
          <a:p>
            <a:r>
              <a:rPr lang="en-US" sz="2400" dirty="0"/>
              <a:t>Measurement Scales</a:t>
            </a:r>
          </a:p>
          <a:p>
            <a:r>
              <a:rPr lang="en-US" sz="2400" dirty="0"/>
              <a:t>Measurement Error and Multivariate Measurement</a:t>
            </a:r>
          </a:p>
        </p:txBody>
      </p:sp>
      <p:sp>
        <p:nvSpPr>
          <p:cNvPr id="5" name="Footer Placeholder 3">
            <a:extLst>
              <a:ext uri="{FF2B5EF4-FFF2-40B4-BE49-F238E27FC236}">
                <a16:creationId xmlns:a16="http://schemas.microsoft.com/office/drawing/2014/main" id="{BA933968-CC53-42B9-BB24-76D7A2B6A724}"/>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9830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Variate</a:t>
            </a:r>
          </a:p>
        </p:txBody>
      </p:sp>
      <p:sp>
        <p:nvSpPr>
          <p:cNvPr id="6" name="Content Placeholder 5"/>
          <p:cNvSpPr>
            <a:spLocks noGrp="1"/>
          </p:cNvSpPr>
          <p:nvPr>
            <p:ph idx="1"/>
          </p:nvPr>
        </p:nvSpPr>
        <p:spPr/>
        <p:txBody>
          <a:bodyPr/>
          <a:lstStyle/>
          <a:p>
            <a:r>
              <a:rPr lang="en-US" sz="2400" b="1" dirty="0"/>
              <a:t>The variate </a:t>
            </a:r>
            <a:r>
              <a:rPr lang="en-US" sz="2400" dirty="0"/>
              <a:t>is a linear combination of variables with empirically determined weights.</a:t>
            </a:r>
          </a:p>
          <a:p>
            <a:pPr lvl="1"/>
            <a:r>
              <a:rPr lang="en-US" sz="2000" dirty="0"/>
              <a:t>Weights are determined to best achieve the objective of the specific multivariate technique.</a:t>
            </a:r>
          </a:p>
          <a:p>
            <a:pPr lvl="1"/>
            <a:r>
              <a:rPr lang="en-US" sz="2000" dirty="0"/>
              <a:t>Each respondent has a variate value (Y’).</a:t>
            </a:r>
          </a:p>
          <a:p>
            <a:pPr lvl="1"/>
            <a:r>
              <a:rPr lang="en-US" sz="2000" dirty="0"/>
              <a:t>The  Y’ value is a linear combination of the entire set of variables.  It is the dependent variable.</a:t>
            </a:r>
          </a:p>
          <a:p>
            <a:endParaRPr lang="en-US" sz="2400" dirty="0"/>
          </a:p>
          <a:p>
            <a:r>
              <a:rPr lang="en-US" sz="2400" b="1" dirty="0"/>
              <a:t>Variate equation</a:t>
            </a:r>
            <a:r>
              <a:rPr lang="en-US" sz="2400" dirty="0"/>
              <a:t>:   (Y’) = W</a:t>
            </a:r>
            <a:r>
              <a:rPr lang="en-US" sz="2400" baseline="-25000" dirty="0"/>
              <a:t>1</a:t>
            </a:r>
            <a:r>
              <a:rPr lang="en-US" sz="2400" dirty="0"/>
              <a:t> X</a:t>
            </a:r>
            <a:r>
              <a:rPr lang="en-US" sz="2400" baseline="-25000" dirty="0"/>
              <a:t>1</a:t>
            </a:r>
            <a:r>
              <a:rPr lang="en-US" sz="2400" dirty="0"/>
              <a:t> + W</a:t>
            </a:r>
            <a:r>
              <a:rPr lang="en-US" sz="2400" baseline="-25000" dirty="0"/>
              <a:t>2</a:t>
            </a:r>
            <a:r>
              <a:rPr lang="en-US" sz="2400" dirty="0"/>
              <a:t> X</a:t>
            </a:r>
            <a:r>
              <a:rPr lang="en-US" sz="2400" baseline="-25000" dirty="0"/>
              <a:t>2</a:t>
            </a:r>
            <a:r>
              <a:rPr lang="en-US" sz="2400" dirty="0"/>
              <a:t> + . . . + </a:t>
            </a:r>
            <a:r>
              <a:rPr lang="en-US" sz="2400" dirty="0" err="1"/>
              <a:t>W</a:t>
            </a:r>
            <a:r>
              <a:rPr lang="en-US" sz="2400" baseline="-25000" dirty="0" err="1"/>
              <a:t>n</a:t>
            </a:r>
            <a:r>
              <a:rPr lang="en-US" sz="2400" dirty="0"/>
              <a:t> </a:t>
            </a:r>
            <a:r>
              <a:rPr lang="en-US" sz="2400" dirty="0" err="1"/>
              <a:t>X</a:t>
            </a:r>
            <a:r>
              <a:rPr lang="en-US" sz="2400" baseline="-25000" dirty="0" err="1"/>
              <a:t>n</a:t>
            </a:r>
            <a:endParaRPr lang="en-US" sz="2400" baseline="-25000" dirty="0"/>
          </a:p>
          <a:p>
            <a:pPr lvl="1"/>
            <a:r>
              <a:rPr lang="en-US" sz="2000" dirty="0" err="1"/>
              <a:t>W</a:t>
            </a:r>
            <a:r>
              <a:rPr lang="en-US" sz="2000" baseline="-25000" dirty="0" err="1"/>
              <a:t>n</a:t>
            </a:r>
            <a:r>
              <a:rPr lang="en-US" sz="2000" dirty="0"/>
              <a:t> = empirically determined weights</a:t>
            </a:r>
          </a:p>
          <a:p>
            <a:pPr lvl="1"/>
            <a:r>
              <a:rPr lang="en-US" sz="2000" dirty="0" err="1"/>
              <a:t>X</a:t>
            </a:r>
            <a:r>
              <a:rPr lang="en-US" sz="2000" baseline="-25000" dirty="0" err="1"/>
              <a:t>n</a:t>
            </a:r>
            <a:r>
              <a:rPr lang="en-US" sz="2000" dirty="0"/>
              <a:t>   = independent variables</a:t>
            </a:r>
          </a:p>
          <a:p>
            <a:endParaRPr lang="en-US" sz="2400" dirty="0"/>
          </a:p>
          <a:p>
            <a:r>
              <a:rPr lang="en-US" sz="2400" b="1" dirty="0"/>
              <a:t>Potential Independent Variables</a:t>
            </a:r>
            <a:r>
              <a:rPr lang="en-US" sz="2400" dirty="0"/>
              <a:t>:</a:t>
            </a:r>
          </a:p>
          <a:p>
            <a:pPr lvl="1"/>
            <a:r>
              <a:rPr lang="en-US" sz="2000" dirty="0"/>
              <a:t>X</a:t>
            </a:r>
            <a:r>
              <a:rPr lang="en-US" sz="2000" baseline="-25000" dirty="0"/>
              <a:t>1</a:t>
            </a:r>
            <a:r>
              <a:rPr lang="en-US" sz="2000" dirty="0"/>
              <a:t> = income</a:t>
            </a:r>
          </a:p>
          <a:p>
            <a:pPr lvl="1"/>
            <a:r>
              <a:rPr lang="en-US" sz="2000" dirty="0"/>
              <a:t>X</a:t>
            </a:r>
            <a:r>
              <a:rPr lang="en-US" sz="2000" baseline="-25000" dirty="0"/>
              <a:t>2</a:t>
            </a:r>
            <a:r>
              <a:rPr lang="en-US" sz="2000" dirty="0"/>
              <a:t> = education</a:t>
            </a:r>
          </a:p>
          <a:p>
            <a:pPr lvl="1"/>
            <a:r>
              <a:rPr lang="en-US" sz="2000" dirty="0"/>
              <a:t>X</a:t>
            </a:r>
            <a:r>
              <a:rPr lang="en-US" sz="2000" baseline="-25000" dirty="0"/>
              <a:t>3</a:t>
            </a:r>
            <a:r>
              <a:rPr lang="en-US" sz="2000" dirty="0"/>
              <a:t> = family size</a:t>
            </a:r>
          </a:p>
          <a:p>
            <a:pPr lvl="1"/>
            <a:r>
              <a:rPr lang="en-US" sz="2000" dirty="0"/>
              <a:t>X</a:t>
            </a:r>
            <a:r>
              <a:rPr lang="en-US" sz="2000" baseline="-25000" dirty="0"/>
              <a:t>4</a:t>
            </a:r>
            <a:r>
              <a:rPr lang="en-US" sz="2000" dirty="0"/>
              <a:t> = ??</a:t>
            </a:r>
          </a:p>
          <a:p>
            <a:endParaRPr lang="en-US" sz="2400" dirty="0"/>
          </a:p>
        </p:txBody>
      </p:sp>
      <p:sp>
        <p:nvSpPr>
          <p:cNvPr id="7" name="Footer Placeholder 3">
            <a:extLst>
              <a:ext uri="{FF2B5EF4-FFF2-40B4-BE49-F238E27FC236}">
                <a16:creationId xmlns:a16="http://schemas.microsoft.com/office/drawing/2014/main" id="{203B9046-308C-4CE6-AF71-14BD488BB2D6}"/>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2777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and Measurement Scales</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6700476"/>
              </p:ext>
            </p:extLst>
          </p:nvPr>
        </p:nvGraphicFramePr>
        <p:xfrm>
          <a:off x="298450" y="1076325"/>
          <a:ext cx="11368088" cy="461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a:extLst>
              <a:ext uri="{FF2B5EF4-FFF2-40B4-BE49-F238E27FC236}">
                <a16:creationId xmlns:a16="http://schemas.microsoft.com/office/drawing/2014/main" id="{B57926E0-0C4F-4FE5-AED5-AF79D29F568B}"/>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71043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Scales</a:t>
            </a:r>
          </a:p>
        </p:txBody>
      </p:sp>
      <p:sp>
        <p:nvSpPr>
          <p:cNvPr id="3" name="Content Placeholder 2"/>
          <p:cNvSpPr>
            <a:spLocks noGrp="1"/>
          </p:cNvSpPr>
          <p:nvPr>
            <p:ph idx="1"/>
          </p:nvPr>
        </p:nvSpPr>
        <p:spPr>
          <a:xfrm>
            <a:off x="298451" y="968256"/>
            <a:ext cx="11368616" cy="4616450"/>
          </a:xfrm>
        </p:spPr>
        <p:txBody>
          <a:bodyPr/>
          <a:lstStyle/>
          <a:p>
            <a:r>
              <a:rPr lang="en-US" b="1" dirty="0"/>
              <a:t>Nonmetric</a:t>
            </a:r>
          </a:p>
          <a:p>
            <a:pPr lvl="1"/>
            <a:r>
              <a:rPr lang="en-US" u="sng" dirty="0"/>
              <a:t>Nominal</a:t>
            </a:r>
            <a:r>
              <a:rPr lang="en-US" dirty="0"/>
              <a:t> – size of number is not related to the amount of the characteristic being measured.</a:t>
            </a:r>
          </a:p>
          <a:p>
            <a:pPr lvl="1"/>
            <a:r>
              <a:rPr lang="en-US" u="sng" dirty="0"/>
              <a:t>Ordinal</a:t>
            </a:r>
            <a:r>
              <a:rPr lang="en-US" dirty="0"/>
              <a:t> – larger numbers indicate more (or less) of the characteristic measured, but not how much more (or less).</a:t>
            </a:r>
          </a:p>
          <a:p>
            <a:r>
              <a:rPr lang="en-US" b="1" dirty="0"/>
              <a:t>Metric</a:t>
            </a:r>
          </a:p>
          <a:p>
            <a:pPr lvl="1"/>
            <a:r>
              <a:rPr lang="en-US" u="sng" dirty="0"/>
              <a:t>Interval</a:t>
            </a:r>
            <a:r>
              <a:rPr lang="en-US" dirty="0"/>
              <a:t> – contains ordinal properties, and in addition, there are equal differences between scale points.</a:t>
            </a:r>
          </a:p>
          <a:p>
            <a:pPr lvl="1"/>
            <a:r>
              <a:rPr lang="en-US" u="sng" dirty="0"/>
              <a:t>Ratio</a:t>
            </a:r>
            <a:r>
              <a:rPr lang="en-US" dirty="0"/>
              <a:t> – contains interval scale properties, and in addition, there is a natural zero point.</a:t>
            </a:r>
          </a:p>
          <a:p>
            <a:pPr marL="0" indent="0"/>
            <a:endParaRPr lang="en-US" dirty="0"/>
          </a:p>
          <a:p>
            <a:pPr marL="0" indent="0"/>
            <a:r>
              <a:rPr lang="en-US" dirty="0"/>
              <a:t>NOTE:  The level of measurement is critical in determining the appropriate multivariate technique to use!</a:t>
            </a:r>
          </a:p>
          <a:p>
            <a:endParaRPr lang="en-US" dirty="0"/>
          </a:p>
        </p:txBody>
      </p:sp>
      <p:sp>
        <p:nvSpPr>
          <p:cNvPr id="5" name="Footer Placeholder 3">
            <a:extLst>
              <a:ext uri="{FF2B5EF4-FFF2-40B4-BE49-F238E27FC236}">
                <a16:creationId xmlns:a16="http://schemas.microsoft.com/office/drawing/2014/main" id="{D358ACD8-32F3-42A4-A9D5-EEDE4490F06B}"/>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08403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Measurement Error</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All variables have </a:t>
            </a:r>
            <a:r>
              <a:rPr lang="en-US" b="1" dirty="0"/>
              <a:t>some error</a:t>
            </a:r>
            <a:r>
              <a:rPr lang="en-US" dirty="0"/>
              <a:t>.   What are the sources of error?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Measurement error</a:t>
            </a:r>
          </a:p>
          <a:p>
            <a:pPr lvl="1"/>
            <a:r>
              <a:rPr lang="en-US" dirty="0"/>
              <a:t>distorts observed relationships and makes multivariate techniques less powerful.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Researchers use </a:t>
            </a:r>
            <a:r>
              <a:rPr lang="en-US" u="sng" dirty="0"/>
              <a:t>summated scales</a:t>
            </a:r>
            <a:r>
              <a:rPr lang="en-US" dirty="0"/>
              <a:t>, for which several variables are summed or averaged together to form a composite representation of a concept.</a:t>
            </a:r>
          </a:p>
          <a:p>
            <a:pPr marL="457200" indent="-457200">
              <a:buFont typeface="Arial" panose="020B0604020202020204" pitchFamily="34" charset="0"/>
              <a:buChar char="•"/>
            </a:pPr>
            <a:endParaRPr lang="en-US" dirty="0"/>
          </a:p>
        </p:txBody>
      </p:sp>
      <p:sp>
        <p:nvSpPr>
          <p:cNvPr id="7" name="Footer Placeholder 3">
            <a:extLst>
              <a:ext uri="{FF2B5EF4-FFF2-40B4-BE49-F238E27FC236}">
                <a16:creationId xmlns:a16="http://schemas.microsoft.com/office/drawing/2014/main" id="{4FF6E4FE-6016-48D0-834F-21E1FF5C2334}"/>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604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Assessing Measurement Error</a:t>
            </a:r>
          </a:p>
        </p:txBody>
      </p:sp>
      <p:sp>
        <p:nvSpPr>
          <p:cNvPr id="6" name="Content Placeholder 5"/>
          <p:cNvSpPr>
            <a:spLocks noGrp="1"/>
          </p:cNvSpPr>
          <p:nvPr>
            <p:ph idx="1"/>
          </p:nvPr>
        </p:nvSpPr>
        <p:spPr/>
        <p:txBody>
          <a:bodyPr/>
          <a:lstStyle/>
          <a:p>
            <a:pPr marL="0" indent="0"/>
            <a:r>
              <a:rPr lang="en-US" dirty="0"/>
              <a:t>In addressing measurement error, researchers evaluate two important characteristics of measurement:</a:t>
            </a:r>
          </a:p>
          <a:p>
            <a:endParaRPr lang="en-US" dirty="0"/>
          </a:p>
          <a:p>
            <a:pPr marL="457200" indent="-457200">
              <a:buFont typeface="Arial" panose="020B0604020202020204" pitchFamily="34" charset="0"/>
              <a:buChar char="•"/>
            </a:pPr>
            <a:r>
              <a:rPr lang="en-US" b="1" dirty="0"/>
              <a:t>Validity</a:t>
            </a:r>
          </a:p>
          <a:p>
            <a:pPr lvl="1"/>
            <a:r>
              <a:rPr lang="en-US" dirty="0"/>
              <a:t>the degree to which a measure accurately represents what it is supposed to.</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Reliability</a:t>
            </a:r>
          </a:p>
          <a:p>
            <a:pPr lvl="1"/>
            <a:r>
              <a:rPr lang="en-US" dirty="0"/>
              <a:t>the degree to which the observed variable measures the “true” value and is thus error free.</a:t>
            </a:r>
          </a:p>
          <a:p>
            <a:endParaRPr lang="en-US" dirty="0"/>
          </a:p>
        </p:txBody>
      </p:sp>
      <p:sp>
        <p:nvSpPr>
          <p:cNvPr id="7" name="Footer Placeholder 3">
            <a:extLst>
              <a:ext uri="{FF2B5EF4-FFF2-40B4-BE49-F238E27FC236}">
                <a16:creationId xmlns:a16="http://schemas.microsoft.com/office/drawing/2014/main" id="{D2112DD3-03B5-4C3A-8D37-0B10FD82B03C}"/>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76759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Managing the Multivariate Model</a:t>
            </a:r>
          </a:p>
        </p:txBody>
      </p:sp>
      <p:sp>
        <p:nvSpPr>
          <p:cNvPr id="6" name="Text Placeholder 5"/>
          <p:cNvSpPr>
            <a:spLocks noGrp="1"/>
          </p:cNvSpPr>
          <p:nvPr>
            <p:ph type="body" idx="1"/>
          </p:nvPr>
        </p:nvSpPr>
        <p:spPr>
          <a:xfrm>
            <a:off x="963084" y="4132730"/>
            <a:ext cx="10363200" cy="1500187"/>
          </a:xfrm>
        </p:spPr>
        <p:txBody>
          <a:bodyPr/>
          <a:lstStyle/>
          <a:p>
            <a:r>
              <a:rPr lang="en-US" sz="2400" dirty="0"/>
              <a:t>Managing the Variate</a:t>
            </a:r>
          </a:p>
          <a:p>
            <a:r>
              <a:rPr lang="en-US" sz="2400" dirty="0"/>
              <a:t>Managing the Dependence Model</a:t>
            </a:r>
          </a:p>
          <a:p>
            <a:r>
              <a:rPr lang="en-US" sz="2400" dirty="0"/>
              <a:t>Statistical Significance Versus Statistical Power</a:t>
            </a:r>
          </a:p>
        </p:txBody>
      </p:sp>
      <p:sp>
        <p:nvSpPr>
          <p:cNvPr id="7" name="Footer Placeholder 3">
            <a:extLst>
              <a:ext uri="{FF2B5EF4-FFF2-40B4-BE49-F238E27FC236}">
                <a16:creationId xmlns:a16="http://schemas.microsoft.com/office/drawing/2014/main" id="{BB89411B-1498-4A36-A9DE-445F5D9F12E6}"/>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89157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298450" y="885127"/>
            <a:ext cx="11522247" cy="4616450"/>
          </a:xfrm>
        </p:spPr>
        <p:txBody>
          <a:bodyPr/>
          <a:lstStyle/>
          <a:p>
            <a:pPr marL="0" indent="0"/>
            <a:r>
              <a:rPr lang="en-US" dirty="0"/>
              <a:t>Upon completing this chapter, you should be able to do the following:</a:t>
            </a:r>
          </a:p>
          <a:p>
            <a:pPr marL="0" indent="0"/>
            <a:endParaRPr lang="en-US" dirty="0"/>
          </a:p>
          <a:p>
            <a:pPr marL="342900" indent="-342900">
              <a:buFont typeface="Arial" panose="020B0604020202020204" pitchFamily="34" charset="0"/>
              <a:buChar char="•"/>
            </a:pPr>
            <a:r>
              <a:rPr lang="en-US" dirty="0"/>
              <a:t>Explain what multivariate analysis is and when its application is appropriate.</a:t>
            </a:r>
          </a:p>
          <a:p>
            <a:pPr marL="342900" indent="-342900">
              <a:buFont typeface="Arial" panose="020B0604020202020204" pitchFamily="34" charset="0"/>
              <a:buChar char="•"/>
            </a:pPr>
            <a:r>
              <a:rPr lang="en-US" dirty="0"/>
              <a:t>Define and discuss the specific techniques included in multivariate analysis.</a:t>
            </a:r>
          </a:p>
          <a:p>
            <a:pPr marL="342900" indent="-342900">
              <a:buFont typeface="Arial" panose="020B0604020202020204" pitchFamily="34" charset="0"/>
              <a:buChar char="•"/>
            </a:pPr>
            <a:r>
              <a:rPr lang="en-US" dirty="0"/>
              <a:t>Determine which multivariate technique is appropriate for a specific research problem.</a:t>
            </a:r>
          </a:p>
          <a:p>
            <a:pPr marL="342900" indent="-342900">
              <a:buFont typeface="Arial" panose="020B0604020202020204" pitchFamily="34" charset="0"/>
              <a:buChar char="•"/>
            </a:pPr>
            <a:r>
              <a:rPr lang="en-US" dirty="0"/>
              <a:t>Discuss the nature of measurement scales and their relationship to multivariate techniques.</a:t>
            </a:r>
          </a:p>
          <a:p>
            <a:pPr marL="342900" indent="-342900">
              <a:buFont typeface="Arial" panose="020B0604020202020204" pitchFamily="34" charset="0"/>
              <a:buChar char="•"/>
            </a:pPr>
            <a:r>
              <a:rPr lang="en-US" dirty="0"/>
              <a:t>Describe the conceptual and statistical issues inherent in multivariate analyses.</a:t>
            </a:r>
          </a:p>
          <a:p>
            <a:endParaRPr lang="en-US" dirty="0"/>
          </a:p>
        </p:txBody>
      </p:sp>
      <p:sp>
        <p:nvSpPr>
          <p:cNvPr id="5" name="Footer Placeholder 3">
            <a:extLst>
              <a:ext uri="{FF2B5EF4-FFF2-40B4-BE49-F238E27FC236}">
                <a16:creationId xmlns:a16="http://schemas.microsoft.com/office/drawing/2014/main" id="{7A84585C-C93D-475B-9BCD-225D03B4343C}"/>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3425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Variate</a:t>
            </a:r>
          </a:p>
        </p:txBody>
      </p:sp>
      <p:pic>
        <p:nvPicPr>
          <p:cNvPr id="5" name="Picture 4"/>
          <p:cNvPicPr>
            <a:picLocks noChangeAspect="1"/>
          </p:cNvPicPr>
          <p:nvPr/>
        </p:nvPicPr>
        <p:blipFill>
          <a:blip r:embed="rId2"/>
          <a:stretch>
            <a:fillRect/>
          </a:stretch>
        </p:blipFill>
        <p:spPr>
          <a:xfrm>
            <a:off x="397934" y="911422"/>
            <a:ext cx="11463868" cy="5183306"/>
          </a:xfrm>
          <a:prstGeom prst="rect">
            <a:avLst/>
          </a:prstGeom>
          <a:ln w="25400">
            <a:solidFill>
              <a:srgbClr val="002060"/>
            </a:solidFill>
          </a:ln>
        </p:spPr>
      </p:pic>
      <p:sp>
        <p:nvSpPr>
          <p:cNvPr id="6" name="TextBox 5"/>
          <p:cNvSpPr txBox="1"/>
          <p:nvPr/>
        </p:nvSpPr>
        <p:spPr>
          <a:xfrm>
            <a:off x="575189" y="6202408"/>
            <a:ext cx="11068351" cy="400110"/>
          </a:xfrm>
          <a:prstGeom prst="rect">
            <a:avLst/>
          </a:prstGeom>
          <a:noFill/>
        </p:spPr>
        <p:txBody>
          <a:bodyPr wrap="none" rtlCol="0">
            <a:spAutoFit/>
          </a:bodyPr>
          <a:lstStyle/>
          <a:p>
            <a:r>
              <a:rPr lang="en-US" sz="2000" b="1" dirty="0">
                <a:latin typeface="Calibri" panose="020F0502020204030204" pitchFamily="34" charset="0"/>
                <a:cs typeface="Calibri" panose="020F0502020204030204" pitchFamily="34" charset="0"/>
              </a:rPr>
              <a:t>Preference is always for user control, but a large number of variables may necessitate software control.</a:t>
            </a:r>
          </a:p>
        </p:txBody>
      </p:sp>
      <p:sp>
        <p:nvSpPr>
          <p:cNvPr id="7" name="Footer Placeholder 3">
            <a:extLst>
              <a:ext uri="{FF2B5EF4-FFF2-40B4-BE49-F238E27FC236}">
                <a16:creationId xmlns:a16="http://schemas.microsoft.com/office/drawing/2014/main" id="{5CE7DDE1-1943-463A-B5D5-CC7717CD8E77}"/>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40098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Specification and Variable Selection</a:t>
            </a:r>
          </a:p>
        </p:txBody>
      </p:sp>
      <p:sp>
        <p:nvSpPr>
          <p:cNvPr id="3" name="Content Placeholder 2"/>
          <p:cNvSpPr>
            <a:spLocks noGrp="1"/>
          </p:cNvSpPr>
          <p:nvPr>
            <p:ph idx="1"/>
          </p:nvPr>
        </p:nvSpPr>
        <p:spPr>
          <a:xfrm>
            <a:off x="298451" y="791189"/>
            <a:ext cx="11637910" cy="4616450"/>
          </a:xfrm>
        </p:spPr>
        <p:txBody>
          <a:bodyPr/>
          <a:lstStyle/>
          <a:p>
            <a:r>
              <a:rPr lang="en-US" b="1" dirty="0"/>
              <a:t>Variable Specification </a:t>
            </a:r>
            <a:r>
              <a:rPr lang="en-US" dirty="0"/>
              <a:t>– preparing the variables for analysis</a:t>
            </a:r>
          </a:p>
          <a:p>
            <a:pPr marL="969962" lvl="1" indent="-457200"/>
            <a:r>
              <a:rPr lang="en-US" u="sng" dirty="0"/>
              <a:t>Use original variables </a:t>
            </a:r>
            <a:r>
              <a:rPr lang="en-US" dirty="0"/>
              <a:t>– retain most detailed attributes, but may suffer due to </a:t>
            </a:r>
            <a:r>
              <a:rPr lang="en-US" dirty="0" err="1"/>
              <a:t>multicollinearity</a:t>
            </a:r>
            <a:r>
              <a:rPr lang="en-US" dirty="0"/>
              <a:t>.</a:t>
            </a:r>
          </a:p>
          <a:p>
            <a:pPr marL="969962" lvl="1" indent="-457200"/>
            <a:r>
              <a:rPr lang="en-US" u="sng" dirty="0"/>
              <a:t>Dimensional reduction </a:t>
            </a:r>
            <a:r>
              <a:rPr lang="en-US" dirty="0"/>
              <a:t>– develop some form of composites of original variables</a:t>
            </a:r>
          </a:p>
          <a:p>
            <a:pPr marL="1370012" lvl="2" indent="-457200"/>
            <a:r>
              <a:rPr lang="en-US" dirty="0"/>
              <a:t>User controlled – Exploratory factor analysis (principal components or common factor analysis).</a:t>
            </a:r>
          </a:p>
          <a:p>
            <a:pPr marL="1370012" lvl="2" indent="-457200"/>
            <a:r>
              <a:rPr lang="en-US" dirty="0"/>
              <a:t>Software controlled – Principal components regression (PCR).</a:t>
            </a:r>
          </a:p>
          <a:p>
            <a:endParaRPr lang="en-US" dirty="0"/>
          </a:p>
          <a:p>
            <a:r>
              <a:rPr lang="en-US" b="1" dirty="0"/>
              <a:t>Variable Selection </a:t>
            </a:r>
            <a:r>
              <a:rPr lang="en-US" dirty="0"/>
              <a:t>– identifying the variables included in the analysis</a:t>
            </a:r>
          </a:p>
          <a:p>
            <a:pPr marL="969962" lvl="1" indent="-457200"/>
            <a:r>
              <a:rPr lang="en-US" u="sng" dirty="0"/>
              <a:t>User controlled</a:t>
            </a:r>
            <a:r>
              <a:rPr lang="en-US" dirty="0"/>
              <a:t> – researcher explicitly defines variables in analysis.</a:t>
            </a:r>
          </a:p>
          <a:p>
            <a:pPr marL="1370012" lvl="2" indent="-457200"/>
            <a:r>
              <a:rPr lang="en-US" u="sng" dirty="0"/>
              <a:t>Confirmatory or combinatorial</a:t>
            </a:r>
          </a:p>
          <a:p>
            <a:pPr marL="969962" lvl="1" indent="-457200"/>
            <a:r>
              <a:rPr lang="en-US" u="sng" dirty="0"/>
              <a:t>Software controlled</a:t>
            </a:r>
            <a:r>
              <a:rPr lang="en-US" dirty="0"/>
              <a:t>.</a:t>
            </a:r>
            <a:endParaRPr lang="en-US" u="sng" dirty="0"/>
          </a:p>
          <a:p>
            <a:pPr marL="1370012" lvl="2" indent="-457200"/>
            <a:r>
              <a:rPr lang="en-US" u="sng" dirty="0"/>
              <a:t>Sequential</a:t>
            </a:r>
            <a:r>
              <a:rPr lang="en-US" dirty="0"/>
              <a:t> – subset of variables included based on algorithm (e.g., stepwise)</a:t>
            </a:r>
          </a:p>
          <a:p>
            <a:pPr marL="1370012" lvl="2" indent="-457200"/>
            <a:r>
              <a:rPr lang="en-US" u="sng" dirty="0"/>
              <a:t>Constrained</a:t>
            </a:r>
            <a:r>
              <a:rPr lang="en-US" dirty="0"/>
              <a:t> – regression weight constrained to force some to zero or very low, effectively eliminating those variables from the analysis (e.g., ridge or LASSO)</a:t>
            </a:r>
          </a:p>
          <a:p>
            <a:endParaRPr lang="en-US" dirty="0"/>
          </a:p>
        </p:txBody>
      </p:sp>
      <p:sp>
        <p:nvSpPr>
          <p:cNvPr id="5" name="Footer Placeholder 3">
            <a:extLst>
              <a:ext uri="{FF2B5EF4-FFF2-40B4-BE49-F238E27FC236}">
                <a16:creationId xmlns:a16="http://schemas.microsoft.com/office/drawing/2014/main" id="{DAF9C3A2-E4AC-48BB-93CF-3CD9B9C3A783}"/>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576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Dependence Model</a:t>
            </a:r>
          </a:p>
        </p:txBody>
      </p:sp>
      <p:sp>
        <p:nvSpPr>
          <p:cNvPr id="3" name="Content Placeholder 2"/>
          <p:cNvSpPr>
            <a:spLocks noGrp="1"/>
          </p:cNvSpPr>
          <p:nvPr>
            <p:ph idx="1"/>
          </p:nvPr>
        </p:nvSpPr>
        <p:spPr>
          <a:xfrm>
            <a:off x="298451" y="1076325"/>
            <a:ext cx="4853653" cy="5206488"/>
          </a:xfrm>
        </p:spPr>
        <p:txBody>
          <a:bodyPr/>
          <a:lstStyle/>
          <a:p>
            <a:r>
              <a:rPr lang="en-US" b="1" dirty="0"/>
              <a:t>Single Equation versus Multiple Equation Models</a:t>
            </a:r>
          </a:p>
          <a:p>
            <a:pPr marL="457200" indent="-457200">
              <a:buFont typeface="Arial" panose="020B0604020202020204" pitchFamily="34" charset="0"/>
              <a:buChar char="•"/>
            </a:pPr>
            <a:r>
              <a:rPr lang="en-US" sz="2400" u="sng" dirty="0"/>
              <a:t>Single equation</a:t>
            </a:r>
            <a:r>
              <a:rPr lang="en-US" sz="2400" dirty="0"/>
              <a:t> – most widely used methods in the past</a:t>
            </a:r>
          </a:p>
          <a:p>
            <a:pPr marL="457200" indent="-457200">
              <a:buFont typeface="Arial" panose="020B0604020202020204" pitchFamily="34" charset="0"/>
              <a:buChar char="•"/>
            </a:pPr>
            <a:r>
              <a:rPr lang="en-US" sz="2400" u="sng" dirty="0"/>
              <a:t>Multiple equation</a:t>
            </a:r>
            <a:r>
              <a:rPr lang="en-US" sz="2400" dirty="0"/>
              <a:t> – represents interrelated relationships</a:t>
            </a:r>
          </a:p>
          <a:p>
            <a:pPr marL="0" indent="0"/>
            <a:r>
              <a:rPr lang="en-US" b="1" dirty="0"/>
              <a:t>GLM versus GLZ/GLIM</a:t>
            </a:r>
          </a:p>
          <a:p>
            <a:pPr marL="457200" indent="-457200">
              <a:buFont typeface="Arial" panose="020B0604020202020204" pitchFamily="34" charset="0"/>
              <a:buChar char="•"/>
            </a:pPr>
            <a:r>
              <a:rPr lang="en-US" sz="2400" u="sng" dirty="0"/>
              <a:t>GLM</a:t>
            </a:r>
            <a:r>
              <a:rPr lang="en-US" sz="2400" dirty="0"/>
              <a:t> – classical OLS-based system of techniques</a:t>
            </a:r>
          </a:p>
          <a:p>
            <a:pPr marL="457200" indent="-457200">
              <a:buFont typeface="Arial" panose="020B0604020202020204" pitchFamily="34" charset="0"/>
              <a:buChar char="•"/>
            </a:pPr>
            <a:r>
              <a:rPr lang="en-US" sz="2400" u="sng" dirty="0"/>
              <a:t>GLZ/GLIM</a:t>
            </a:r>
            <a:r>
              <a:rPr lang="en-US" sz="2400" dirty="0"/>
              <a:t> – developed for non-normal response variables</a:t>
            </a:r>
          </a:p>
        </p:txBody>
      </p:sp>
      <p:pic>
        <p:nvPicPr>
          <p:cNvPr id="5" name="Picture 4"/>
          <p:cNvPicPr>
            <a:picLocks noChangeAspect="1"/>
          </p:cNvPicPr>
          <p:nvPr/>
        </p:nvPicPr>
        <p:blipFill>
          <a:blip r:embed="rId2"/>
          <a:stretch>
            <a:fillRect/>
          </a:stretch>
        </p:blipFill>
        <p:spPr>
          <a:xfrm>
            <a:off x="5152104" y="1196112"/>
            <a:ext cx="6913305" cy="3624547"/>
          </a:xfrm>
          <a:prstGeom prst="rect">
            <a:avLst/>
          </a:prstGeom>
          <a:ln w="25400">
            <a:solidFill>
              <a:srgbClr val="002060"/>
            </a:solidFill>
          </a:ln>
        </p:spPr>
      </p:pic>
      <p:sp>
        <p:nvSpPr>
          <p:cNvPr id="6" name="Footer Placeholder 3">
            <a:extLst>
              <a:ext uri="{FF2B5EF4-FFF2-40B4-BE49-F238E27FC236}">
                <a16:creationId xmlns:a16="http://schemas.microsoft.com/office/drawing/2014/main" id="{F6B3B1EC-A8F8-4774-B04D-B2F2B85EDF1E}"/>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836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 and Power</a:t>
            </a:r>
          </a:p>
        </p:txBody>
      </p:sp>
      <p:sp>
        <p:nvSpPr>
          <p:cNvPr id="3" name="Content Placeholder 2"/>
          <p:cNvSpPr>
            <a:spLocks noGrp="1"/>
          </p:cNvSpPr>
          <p:nvPr>
            <p:ph idx="1"/>
          </p:nvPr>
        </p:nvSpPr>
        <p:spPr>
          <a:xfrm>
            <a:off x="298451" y="1076325"/>
            <a:ext cx="11368616" cy="2057573"/>
          </a:xfrm>
        </p:spPr>
        <p:txBody>
          <a:bodyPr/>
          <a:lstStyle/>
          <a:p>
            <a:r>
              <a:rPr lang="en-US" b="1" dirty="0"/>
              <a:t>Type I error (</a:t>
            </a:r>
            <a:r>
              <a:rPr lang="el-GR" b="1" dirty="0"/>
              <a:t>α</a:t>
            </a:r>
            <a:r>
              <a:rPr lang="en-US" b="1" dirty="0"/>
              <a:t>) </a:t>
            </a:r>
            <a:r>
              <a:rPr lang="en-US" dirty="0"/>
              <a:t>– probability of rejecting the null hypothesis when it is true.</a:t>
            </a:r>
          </a:p>
          <a:p>
            <a:r>
              <a:rPr lang="en-US" b="1" dirty="0"/>
              <a:t>Type II error (</a:t>
            </a:r>
            <a:r>
              <a:rPr lang="el-GR" b="1" dirty="0"/>
              <a:t>β</a:t>
            </a:r>
            <a:r>
              <a:rPr lang="en-US" b="1" dirty="0"/>
              <a:t>) </a:t>
            </a:r>
            <a:r>
              <a:rPr lang="en-US" dirty="0"/>
              <a:t>– probability of failing to reject the null hypothesis when it is false.</a:t>
            </a:r>
          </a:p>
          <a:p>
            <a:r>
              <a:rPr lang="en-US" b="1" dirty="0"/>
              <a:t>Power (1 – </a:t>
            </a:r>
            <a:r>
              <a:rPr lang="el-GR" b="1" dirty="0"/>
              <a:t>β</a:t>
            </a:r>
            <a:r>
              <a:rPr lang="en-US" b="1" dirty="0"/>
              <a:t>) </a:t>
            </a:r>
            <a:r>
              <a:rPr lang="en-US" dirty="0"/>
              <a:t>– probability of rejecting the null hypothesis when it is false. </a:t>
            </a:r>
          </a:p>
          <a:p>
            <a:endParaRPr lang="en-US" dirty="0"/>
          </a:p>
        </p:txBody>
      </p:sp>
      <p:pic>
        <p:nvPicPr>
          <p:cNvPr id="6" name="Picture 5"/>
          <p:cNvPicPr>
            <a:picLocks noChangeAspect="1"/>
          </p:cNvPicPr>
          <p:nvPr/>
        </p:nvPicPr>
        <p:blipFill>
          <a:blip r:embed="rId2"/>
          <a:stretch>
            <a:fillRect/>
          </a:stretch>
        </p:blipFill>
        <p:spPr>
          <a:xfrm>
            <a:off x="815788" y="3325906"/>
            <a:ext cx="10470777" cy="2949388"/>
          </a:xfrm>
          <a:prstGeom prst="rect">
            <a:avLst/>
          </a:prstGeom>
          <a:ln w="25400">
            <a:solidFill>
              <a:srgbClr val="002060"/>
            </a:solidFill>
          </a:ln>
        </p:spPr>
      </p:pic>
      <p:sp>
        <p:nvSpPr>
          <p:cNvPr id="7" name="Footer Placeholder 3">
            <a:extLst>
              <a:ext uri="{FF2B5EF4-FFF2-40B4-BE49-F238E27FC236}">
                <a16:creationId xmlns:a16="http://schemas.microsoft.com/office/drawing/2014/main" id="{8C3AE670-E11C-484C-A5ED-DF2C820072E7}"/>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68362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is Determined by Three Factors</a:t>
            </a:r>
          </a:p>
        </p:txBody>
      </p:sp>
      <p:sp>
        <p:nvSpPr>
          <p:cNvPr id="3" name="Content Placeholder 2"/>
          <p:cNvSpPr>
            <a:spLocks noGrp="1"/>
          </p:cNvSpPr>
          <p:nvPr>
            <p:ph idx="1"/>
          </p:nvPr>
        </p:nvSpPr>
        <p:spPr>
          <a:xfrm>
            <a:off x="298451" y="1076325"/>
            <a:ext cx="11368616" cy="5315144"/>
          </a:xfrm>
        </p:spPr>
        <p:txBody>
          <a:bodyPr/>
          <a:lstStyle/>
          <a:p>
            <a:r>
              <a:rPr lang="en-US" b="1" dirty="0"/>
              <a:t>Effect size:  </a:t>
            </a:r>
          </a:p>
          <a:p>
            <a:pPr lvl="1"/>
            <a:r>
              <a:rPr lang="en-US" dirty="0"/>
              <a:t>the actual magnitude of the effect of interest (e.g., the difference between means or the correlation between variables).</a:t>
            </a:r>
          </a:p>
          <a:p>
            <a:endParaRPr lang="en-US" b="1" dirty="0"/>
          </a:p>
          <a:p>
            <a:r>
              <a:rPr lang="en-US" b="1" dirty="0"/>
              <a:t>Alpha (</a:t>
            </a:r>
            <a:r>
              <a:rPr lang="el-GR" b="1" dirty="0"/>
              <a:t>α</a:t>
            </a:r>
            <a:r>
              <a:rPr lang="en-US" b="1" dirty="0"/>
              <a:t>):  </a:t>
            </a:r>
          </a:p>
          <a:p>
            <a:pPr lvl="1"/>
            <a:r>
              <a:rPr lang="en-US" dirty="0"/>
              <a:t>as </a:t>
            </a:r>
            <a:r>
              <a:rPr lang="el-GR" dirty="0"/>
              <a:t>α</a:t>
            </a:r>
            <a:r>
              <a:rPr lang="en-US" dirty="0"/>
              <a:t> is set at smaller levels, power decreases.  Typically, </a:t>
            </a:r>
            <a:r>
              <a:rPr lang="el-GR" dirty="0"/>
              <a:t>α</a:t>
            </a:r>
            <a:r>
              <a:rPr lang="en-US" dirty="0"/>
              <a:t> = .05.</a:t>
            </a:r>
          </a:p>
          <a:p>
            <a:endParaRPr lang="en-US" b="1" dirty="0"/>
          </a:p>
          <a:p>
            <a:r>
              <a:rPr lang="en-US" b="1" dirty="0"/>
              <a:t>Sample size:  </a:t>
            </a:r>
          </a:p>
          <a:p>
            <a:pPr lvl="1"/>
            <a:r>
              <a:rPr lang="en-US" dirty="0"/>
              <a:t>as sample size increases, power increases.  With very large sample sizes (1,000+), even very small effects can be statistically significant, raising the issue of practical significance vs. statistical significance.</a:t>
            </a:r>
          </a:p>
          <a:p>
            <a:endParaRPr lang="en-US" dirty="0"/>
          </a:p>
          <a:p>
            <a:endParaRPr lang="en-US" dirty="0"/>
          </a:p>
        </p:txBody>
      </p:sp>
      <p:sp>
        <p:nvSpPr>
          <p:cNvPr id="5" name="Footer Placeholder 3">
            <a:extLst>
              <a:ext uri="{FF2B5EF4-FFF2-40B4-BE49-F238E27FC236}">
                <a16:creationId xmlns:a16="http://schemas.microsoft.com/office/drawing/2014/main" id="{8DA70D0F-2651-4C14-8DF9-03AA4C5AEE77}"/>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
        <p:nvSpPr>
          <p:cNvPr id="6" name="Rectangle 3">
            <a:extLst>
              <a:ext uri="{FF2B5EF4-FFF2-40B4-BE49-F238E27FC236}">
                <a16:creationId xmlns:a16="http://schemas.microsoft.com/office/drawing/2014/main" id="{3E90B5C0-1C28-408F-BD27-532B5C56669E}"/>
              </a:ext>
            </a:extLst>
          </p:cNvPr>
          <p:cNvSpPr>
            <a:spLocks noChangeArrowheads="1"/>
          </p:cNvSpPr>
          <p:nvPr/>
        </p:nvSpPr>
        <p:spPr bwMode="auto">
          <a:xfrm>
            <a:off x="2572528" y="2447555"/>
            <a:ext cx="5256213" cy="523220"/>
          </a:xfrm>
          <a:prstGeom prst="rect">
            <a:avLst/>
          </a:prstGeom>
          <a:noFill/>
          <a:ln w="9525">
            <a:noFill/>
            <a:miter lim="800000"/>
            <a:headEnd/>
            <a:tailEnd/>
          </a:ln>
          <a:effectLst/>
        </p:spPr>
        <p:txBody>
          <a:bodyPr anchor="ctr">
            <a:spAutoFit/>
          </a:bodyPr>
          <a:lstStyle/>
          <a:p>
            <a:pPr marL="719138" indent="-719138">
              <a:defRPr/>
            </a:pPr>
            <a:r>
              <a:rPr lang="en-US" altLang="zh-TW" sz="1400" baseline="30000" dirty="0">
                <a:latin typeface="Times New Roman" pitchFamily="18" charset="0"/>
                <a:cs typeface="Times New Roman" pitchFamily="18" charset="0"/>
              </a:rPr>
              <a:t>#</a:t>
            </a:r>
            <a:r>
              <a:rPr lang="en-US" altLang="zh-TW" sz="1400" i="1" dirty="0">
                <a:latin typeface="Times New Roman" pitchFamily="18" charset="0"/>
                <a:cs typeface="Times New Roman" pitchFamily="18" charset="0"/>
              </a:rPr>
              <a:t>The overall effect sizes</a:t>
            </a:r>
            <a:r>
              <a:rPr lang="en-US" altLang="zh-TW" sz="1400" dirty="0">
                <a:latin typeface="Times New Roman" pitchFamily="18" charset="0"/>
                <a:cs typeface="Times New Roman" pitchFamily="18" charset="0"/>
              </a:rPr>
              <a:t> </a:t>
            </a:r>
            <a:r>
              <a:rPr lang="en-US" altLang="zh-TW" sz="1400" i="1" dirty="0">
                <a:latin typeface="Times New Roman" pitchFamily="18" charset="0"/>
                <a:cs typeface="Times New Roman" pitchFamily="18" charset="0"/>
              </a:rPr>
              <a:t>f </a:t>
            </a:r>
            <a:r>
              <a:rPr lang="en-US" altLang="zh-TW" sz="1400" baseline="30000" dirty="0">
                <a:latin typeface="Times New Roman" pitchFamily="18" charset="0"/>
                <a:cs typeface="Times New Roman" pitchFamily="18" charset="0"/>
              </a:rPr>
              <a:t>2</a:t>
            </a:r>
            <a:r>
              <a:rPr lang="en-US" altLang="zh-TW" sz="1400" i="1" dirty="0">
                <a:latin typeface="Times New Roman" pitchFamily="18" charset="0"/>
                <a:cs typeface="Times New Roman" pitchFamily="18" charset="0"/>
              </a:rPr>
              <a:t>≥ .02, .15, or .35 are regarded as small, moderate, and large effects, respectively.</a:t>
            </a:r>
            <a:endParaRPr lang="en-US" altLang="zh-TW" sz="1400" dirty="0"/>
          </a:p>
        </p:txBody>
      </p:sp>
      <p:graphicFrame>
        <p:nvGraphicFramePr>
          <p:cNvPr id="7" name="物件 2">
            <a:extLst>
              <a:ext uri="{FF2B5EF4-FFF2-40B4-BE49-F238E27FC236}">
                <a16:creationId xmlns:a16="http://schemas.microsoft.com/office/drawing/2014/main" id="{8DEBE02A-469C-4C97-9C96-D6C2A33B8D56}"/>
              </a:ext>
            </a:extLst>
          </p:cNvPr>
          <p:cNvGraphicFramePr>
            <a:graphicFrameLocks noChangeAspect="1"/>
          </p:cNvGraphicFramePr>
          <p:nvPr>
            <p:extLst>
              <p:ext uri="{D42A27DB-BD31-4B8C-83A1-F6EECF244321}">
                <p14:modId xmlns:p14="http://schemas.microsoft.com/office/powerpoint/2010/main" val="476339714"/>
              </p:ext>
            </p:extLst>
          </p:nvPr>
        </p:nvGraphicFramePr>
        <p:xfrm>
          <a:off x="7574903" y="2447555"/>
          <a:ext cx="3046413" cy="735013"/>
        </p:xfrm>
        <a:graphic>
          <a:graphicData uri="http://schemas.openxmlformats.org/presentationml/2006/ole">
            <mc:AlternateContent xmlns:mc="http://schemas.openxmlformats.org/markup-compatibility/2006">
              <mc:Choice xmlns:v="urn:schemas-microsoft-com:vml" Requires="v">
                <p:oleObj spid="_x0000_s1028" name="方程式" r:id="rId3" imgW="1536700" imgH="368300" progId="Equation.3">
                  <p:embed/>
                </p:oleObj>
              </mc:Choice>
              <mc:Fallback>
                <p:oleObj name="方程式" r:id="rId3" imgW="1536700" imgH="368300" progId="Equation.3">
                  <p:embed/>
                  <p:pic>
                    <p:nvPicPr>
                      <p:cNvPr id="41018" name="物件 2">
                        <a:extLst>
                          <a:ext uri="{FF2B5EF4-FFF2-40B4-BE49-F238E27FC236}">
                            <a16:creationId xmlns:a16="http://schemas.microsoft.com/office/drawing/2014/main" id="{C155C5BD-8B42-42FA-80F9-A69A39B8D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4903" y="2447555"/>
                        <a:ext cx="3046413" cy="735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816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Power Levels for the Comparison of Two Means: Variations by Sample Size, Significance Level, and Effect Size</a:t>
            </a:r>
          </a:p>
        </p:txBody>
      </p:sp>
      <p:pic>
        <p:nvPicPr>
          <p:cNvPr id="3" name="Picture 2"/>
          <p:cNvPicPr>
            <a:picLocks noChangeAspect="1"/>
          </p:cNvPicPr>
          <p:nvPr/>
        </p:nvPicPr>
        <p:blipFill rotWithShape="1">
          <a:blip r:embed="rId2"/>
          <a:srcRect l="4453"/>
          <a:stretch/>
        </p:blipFill>
        <p:spPr>
          <a:xfrm>
            <a:off x="373626" y="1156447"/>
            <a:ext cx="11449528" cy="4760259"/>
          </a:xfrm>
          <a:prstGeom prst="rect">
            <a:avLst/>
          </a:prstGeom>
        </p:spPr>
      </p:pic>
      <p:sp>
        <p:nvSpPr>
          <p:cNvPr id="6" name="TextBox 5"/>
          <p:cNvSpPr txBox="1"/>
          <p:nvPr/>
        </p:nvSpPr>
        <p:spPr>
          <a:xfrm>
            <a:off x="298450" y="5996024"/>
            <a:ext cx="5380640" cy="338554"/>
          </a:xfrm>
          <a:prstGeom prst="rect">
            <a:avLst/>
          </a:prstGeom>
          <a:noFill/>
        </p:spPr>
        <p:txBody>
          <a:bodyPr wrap="none" rtlCol="0">
            <a:spAutoFit/>
          </a:bodyPr>
          <a:lstStyle/>
          <a:p>
            <a:r>
              <a:rPr lang="en-US" sz="1600" b="1" dirty="0">
                <a:solidFill>
                  <a:srgbClr val="000000"/>
                </a:solidFill>
                <a:latin typeface="Calibri" panose="020F0502020204030204" pitchFamily="34" charset="0"/>
                <a:cs typeface="Calibri" panose="020F0502020204030204" pitchFamily="34" charset="0"/>
              </a:rPr>
              <a:t>Source: SOLO Power Analysis, BMDP Statistical Software, Inc.</a:t>
            </a:r>
          </a:p>
        </p:txBody>
      </p:sp>
      <p:sp>
        <p:nvSpPr>
          <p:cNvPr id="7" name="Footer Placeholder 3">
            <a:extLst>
              <a:ext uri="{FF2B5EF4-FFF2-40B4-BE49-F238E27FC236}">
                <a16:creationId xmlns:a16="http://schemas.microsoft.com/office/drawing/2014/main" id="{ECAEECFE-C290-4D34-A70A-FC48400A46EC}"/>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5094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Sample Size on Power</a:t>
            </a:r>
          </a:p>
        </p:txBody>
      </p:sp>
      <p:pic>
        <p:nvPicPr>
          <p:cNvPr id="5" name="Content Placeholder 3"/>
          <p:cNvPicPr>
            <a:picLocks noGrp="1" noChangeAspect="1"/>
          </p:cNvPicPr>
          <p:nvPr>
            <p:ph idx="1"/>
          </p:nvPr>
        </p:nvPicPr>
        <p:blipFill>
          <a:blip r:embed="rId2"/>
          <a:stretch>
            <a:fillRect/>
          </a:stretch>
        </p:blipFill>
        <p:spPr>
          <a:xfrm>
            <a:off x="1476872" y="929902"/>
            <a:ext cx="8648203" cy="5679054"/>
          </a:xfrm>
          <a:prstGeom prst="rect">
            <a:avLst/>
          </a:prstGeom>
        </p:spPr>
      </p:pic>
      <p:sp>
        <p:nvSpPr>
          <p:cNvPr id="6" name="Footer Placeholder 3">
            <a:extLst>
              <a:ext uri="{FF2B5EF4-FFF2-40B4-BE49-F238E27FC236}">
                <a16:creationId xmlns:a16="http://schemas.microsoft.com/office/drawing/2014/main" id="{4B80D38E-977C-49FF-A747-2D4F6C73765C}"/>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879168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Rules of Thumb: Statistical Power Analysis</a:t>
            </a:r>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Researchers should always design the study to achieve a </a:t>
            </a:r>
            <a:r>
              <a:rPr lang="en-US" u="sng" dirty="0"/>
              <a:t>power level of .80</a:t>
            </a:r>
            <a:r>
              <a:rPr lang="en-US" dirty="0"/>
              <a:t> at the desired significance level.   </a:t>
            </a:r>
          </a:p>
          <a:p>
            <a:pPr marL="457200" indent="-457200">
              <a:buFont typeface="Arial" panose="020B0604020202020204" pitchFamily="34" charset="0"/>
              <a:buChar char="•"/>
            </a:pPr>
            <a:r>
              <a:rPr lang="en-US" u="sng" dirty="0"/>
              <a:t>More stringent significance levels </a:t>
            </a:r>
            <a:r>
              <a:rPr lang="en-US" dirty="0"/>
              <a:t>(e.g., .01 instead of .05) </a:t>
            </a:r>
            <a:r>
              <a:rPr lang="en-US" u="sng" dirty="0"/>
              <a:t>require larger samples</a:t>
            </a:r>
            <a:r>
              <a:rPr lang="en-US" dirty="0"/>
              <a:t> to achieve the desired power level. </a:t>
            </a:r>
          </a:p>
          <a:p>
            <a:pPr marL="457200" indent="-457200">
              <a:buFont typeface="Arial" panose="020B0604020202020204" pitchFamily="34" charset="0"/>
              <a:buChar char="•"/>
            </a:pPr>
            <a:r>
              <a:rPr lang="en-US" dirty="0"/>
              <a:t>Conversely, power can be increased by </a:t>
            </a:r>
            <a:r>
              <a:rPr lang="en-US" u="sng" dirty="0"/>
              <a:t>choosing a less stringent alpha level</a:t>
            </a:r>
            <a:r>
              <a:rPr lang="en-US" dirty="0"/>
              <a:t> (e.g.,  .10 instead of .05).</a:t>
            </a:r>
          </a:p>
          <a:p>
            <a:pPr marL="457200" indent="-457200">
              <a:buFont typeface="Arial" panose="020B0604020202020204" pitchFamily="34" charset="0"/>
              <a:buChar char="•"/>
            </a:pPr>
            <a:r>
              <a:rPr lang="en-US" u="sng" dirty="0"/>
              <a:t>Smaller effect sizes always require larger sample sizes</a:t>
            </a:r>
            <a:r>
              <a:rPr lang="en-US" dirty="0"/>
              <a:t> to achieve the desired power.</a:t>
            </a:r>
          </a:p>
          <a:p>
            <a:pPr marL="457200" indent="-457200">
              <a:buFont typeface="Arial" panose="020B0604020202020204" pitchFamily="34" charset="0"/>
              <a:buChar char="•"/>
            </a:pPr>
            <a:r>
              <a:rPr lang="en-US" dirty="0"/>
              <a:t>Any increase in power is </a:t>
            </a:r>
            <a:r>
              <a:rPr lang="en-US" u="sng" dirty="0"/>
              <a:t>most likely achieved by increased sample size</a:t>
            </a:r>
            <a:r>
              <a:rPr lang="en-US" dirty="0"/>
              <a:t>.</a:t>
            </a:r>
          </a:p>
          <a:p>
            <a:endParaRPr lang="en-US" dirty="0"/>
          </a:p>
        </p:txBody>
      </p:sp>
      <p:sp>
        <p:nvSpPr>
          <p:cNvPr id="7" name="Footer Placeholder 3">
            <a:extLst>
              <a:ext uri="{FF2B5EF4-FFF2-40B4-BE49-F238E27FC236}">
                <a16:creationId xmlns:a16="http://schemas.microsoft.com/office/drawing/2014/main" id="{1A7574F4-C200-4DE1-8BE5-604E9359C27A}"/>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1618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Classification of Multivariate Techniques</a:t>
            </a:r>
          </a:p>
        </p:txBody>
      </p:sp>
      <p:sp>
        <p:nvSpPr>
          <p:cNvPr id="6" name="Text Placeholder 5"/>
          <p:cNvSpPr>
            <a:spLocks noGrp="1"/>
          </p:cNvSpPr>
          <p:nvPr>
            <p:ph type="body" idx="1"/>
          </p:nvPr>
        </p:nvSpPr>
        <p:spPr>
          <a:xfrm>
            <a:off x="963084" y="4025154"/>
            <a:ext cx="10363200" cy="1500187"/>
          </a:xfrm>
        </p:spPr>
        <p:txBody>
          <a:bodyPr/>
          <a:lstStyle/>
          <a:p>
            <a:r>
              <a:rPr lang="fr-FR" sz="2400" dirty="0" err="1"/>
              <a:t>Dependence</a:t>
            </a:r>
            <a:r>
              <a:rPr lang="fr-FR" sz="2400" dirty="0"/>
              <a:t> Techniques</a:t>
            </a:r>
          </a:p>
          <a:p>
            <a:pPr marL="0" indent="0">
              <a:buNone/>
            </a:pPr>
            <a:endParaRPr lang="fr-FR" sz="1200" dirty="0"/>
          </a:p>
          <a:p>
            <a:r>
              <a:rPr lang="fr-FR" sz="2400" dirty="0" err="1"/>
              <a:t>Interdependence</a:t>
            </a:r>
            <a:r>
              <a:rPr lang="fr-FR" sz="2400" dirty="0"/>
              <a:t> Techniques</a:t>
            </a:r>
            <a:endParaRPr lang="en-US" sz="2400" dirty="0"/>
          </a:p>
        </p:txBody>
      </p:sp>
      <p:sp>
        <p:nvSpPr>
          <p:cNvPr id="7" name="Footer Placeholder 3">
            <a:extLst>
              <a:ext uri="{FF2B5EF4-FFF2-40B4-BE49-F238E27FC236}">
                <a16:creationId xmlns:a16="http://schemas.microsoft.com/office/drawing/2014/main" id="{2C1249B6-6DF2-497B-A1ED-9F82BF10FFEF}"/>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62159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Dependence Techniques</a:t>
            </a:r>
          </a:p>
        </p:txBody>
      </p:sp>
      <p:sp>
        <p:nvSpPr>
          <p:cNvPr id="3" name="Content Placeholder 2"/>
          <p:cNvSpPr>
            <a:spLocks noGrp="1"/>
          </p:cNvSpPr>
          <p:nvPr>
            <p:ph idx="1"/>
          </p:nvPr>
        </p:nvSpPr>
        <p:spPr/>
        <p:txBody>
          <a:bodyPr/>
          <a:lstStyle/>
          <a:p>
            <a:r>
              <a:rPr lang="en-US" b="1" dirty="0"/>
              <a:t>Dependence techniques</a:t>
            </a:r>
            <a:r>
              <a:rPr lang="en-US" dirty="0"/>
              <a:t>:  a variable or set of variables is identified as the dependent variable to be predicted or explained by other variables known as independent variables.</a:t>
            </a:r>
          </a:p>
          <a:p>
            <a:endParaRPr lang="en-US" sz="2000" dirty="0"/>
          </a:p>
          <a:p>
            <a:pPr marL="969962" lvl="1" indent="-457200"/>
            <a:r>
              <a:rPr lang="en-US" dirty="0"/>
              <a:t>Multiple Regression</a:t>
            </a:r>
          </a:p>
          <a:p>
            <a:pPr marL="969962" lvl="1" indent="-457200"/>
            <a:r>
              <a:rPr lang="en-US" dirty="0"/>
              <a:t>Multiple Discriminant Analysis</a:t>
            </a:r>
          </a:p>
          <a:p>
            <a:pPr marL="969962" lvl="1" indent="-457200"/>
            <a:r>
              <a:rPr lang="en-US" dirty="0"/>
              <a:t>Logit/Logistic Regression</a:t>
            </a:r>
          </a:p>
          <a:p>
            <a:pPr marL="969962" lvl="1" indent="-457200"/>
            <a:r>
              <a:rPr lang="en-US" dirty="0"/>
              <a:t>Multivariate Analysis of Variance (MANOVA) and Covariance</a:t>
            </a:r>
          </a:p>
          <a:p>
            <a:pPr marL="969962" lvl="1" indent="-457200"/>
            <a:r>
              <a:rPr lang="en-US" dirty="0"/>
              <a:t>Conjoint Analysis</a:t>
            </a:r>
          </a:p>
          <a:p>
            <a:pPr marL="969962" lvl="1" indent="-457200"/>
            <a:r>
              <a:rPr lang="en-US" dirty="0"/>
              <a:t>Canonical Correlation</a:t>
            </a:r>
          </a:p>
          <a:p>
            <a:pPr marL="969962" lvl="1" indent="-457200"/>
            <a:r>
              <a:rPr lang="en-US" dirty="0"/>
              <a:t>Structural Equations Modeling (SEM)</a:t>
            </a:r>
          </a:p>
          <a:p>
            <a:pPr marL="969962" lvl="1" indent="-457200"/>
            <a:r>
              <a:rPr lang="en-US" dirty="0"/>
              <a:t>Partial Least Squares (PLS) Modeling</a:t>
            </a:r>
          </a:p>
          <a:p>
            <a:endParaRPr lang="en-US" dirty="0"/>
          </a:p>
        </p:txBody>
      </p:sp>
      <p:sp>
        <p:nvSpPr>
          <p:cNvPr id="5" name="Footer Placeholder 3">
            <a:extLst>
              <a:ext uri="{FF2B5EF4-FFF2-40B4-BE49-F238E27FC236}">
                <a16:creationId xmlns:a16="http://schemas.microsoft.com/office/drawing/2014/main" id="{C10B8AD6-D9C1-4646-8646-A6782114AC8B}"/>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94145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392145" y="915090"/>
            <a:ext cx="9482043" cy="5693866"/>
          </a:xfrm>
        </p:spPr>
        <p:txBody>
          <a:bodyPr wrap="square" lIns="0" rIns="0">
            <a:spAutoFit/>
          </a:bodyPr>
          <a:lstStyle/>
          <a:p>
            <a:pPr marL="457200" indent="-457200">
              <a:buFont typeface="Arial" panose="020B0604020202020204" pitchFamily="34" charset="0"/>
              <a:buChar char="•"/>
            </a:pPr>
            <a:r>
              <a:rPr lang="en-US" dirty="0"/>
              <a:t>What Is Multivariate Analysis?</a:t>
            </a:r>
          </a:p>
          <a:p>
            <a:pPr marL="457200" indent="-457200">
              <a:buFont typeface="Arial" panose="020B0604020202020204" pitchFamily="34" charset="0"/>
              <a:buChar char="•"/>
            </a:pPr>
            <a:r>
              <a:rPr lang="en-US" dirty="0"/>
              <a:t>Three Converging Trends</a:t>
            </a:r>
          </a:p>
          <a:p>
            <a:pPr marL="457200" indent="-457200">
              <a:buFont typeface="Arial" panose="020B0604020202020204" pitchFamily="34" charset="0"/>
              <a:buChar char="•"/>
            </a:pPr>
            <a:r>
              <a:rPr lang="en-US" dirty="0"/>
              <a:t>Multivariate Analysis in Statistical Terms</a:t>
            </a:r>
          </a:p>
          <a:p>
            <a:pPr marL="457200" indent="-457200">
              <a:buFont typeface="Arial" panose="020B0604020202020204" pitchFamily="34" charset="0"/>
              <a:buChar char="•"/>
            </a:pPr>
            <a:r>
              <a:rPr lang="en-US" dirty="0"/>
              <a:t>Some Basic Concepts of Multivariate Analysis</a:t>
            </a:r>
          </a:p>
          <a:p>
            <a:pPr marL="457200" indent="-457200">
              <a:buFont typeface="Arial" panose="020B0604020202020204" pitchFamily="34" charset="0"/>
              <a:buChar char="•"/>
            </a:pPr>
            <a:r>
              <a:rPr lang="en-US" dirty="0"/>
              <a:t>Managing the Multivariate Model</a:t>
            </a:r>
          </a:p>
          <a:p>
            <a:pPr marL="457200" indent="-457200">
              <a:buFont typeface="Arial" panose="020B0604020202020204" pitchFamily="34" charset="0"/>
              <a:buChar char="•"/>
            </a:pPr>
            <a:r>
              <a:rPr lang="en-US" dirty="0"/>
              <a:t>A Classification of Multivariate Techniques</a:t>
            </a:r>
          </a:p>
          <a:p>
            <a:pPr marL="457200" indent="-457200">
              <a:buFont typeface="Arial" panose="020B0604020202020204" pitchFamily="34" charset="0"/>
              <a:buChar char="•"/>
            </a:pPr>
            <a:r>
              <a:rPr lang="en-US" dirty="0"/>
              <a:t>Types of Multivariate Techniques</a:t>
            </a:r>
          </a:p>
          <a:p>
            <a:pPr marL="457200" indent="-457200">
              <a:buFont typeface="Arial" panose="020B0604020202020204" pitchFamily="34" charset="0"/>
              <a:buChar char="•"/>
            </a:pPr>
            <a:r>
              <a:rPr lang="en-US" dirty="0"/>
              <a:t>Guidelines for Multivariate Analyses and Interpretation</a:t>
            </a:r>
          </a:p>
          <a:p>
            <a:pPr marL="457200" indent="-457200">
              <a:buFont typeface="Arial" panose="020B0604020202020204" pitchFamily="34" charset="0"/>
              <a:buChar char="•"/>
            </a:pPr>
            <a:r>
              <a:rPr lang="en-US" dirty="0"/>
              <a:t>A Structured Approach to Multivariate Model Building</a:t>
            </a:r>
          </a:p>
          <a:p>
            <a:pPr marL="457200" indent="-457200">
              <a:buFont typeface="Arial" panose="020B0604020202020204" pitchFamily="34" charset="0"/>
              <a:buChar char="•"/>
            </a:pPr>
            <a:r>
              <a:rPr lang="en-US" dirty="0"/>
              <a:t>Databases</a:t>
            </a:r>
          </a:p>
          <a:p>
            <a:pPr marL="457200" indent="-457200">
              <a:buFont typeface="Arial" panose="020B0604020202020204" pitchFamily="34" charset="0"/>
              <a:buChar char="•"/>
            </a:pPr>
            <a:r>
              <a:rPr lang="en-US" dirty="0"/>
              <a:t>Organization of the Remaining Chapters</a:t>
            </a:r>
          </a:p>
        </p:txBody>
      </p:sp>
      <p:sp>
        <p:nvSpPr>
          <p:cNvPr id="5" name="Footer Placeholder 3">
            <a:extLst>
              <a:ext uri="{FF2B5EF4-FFF2-40B4-BE49-F238E27FC236}">
                <a16:creationId xmlns:a16="http://schemas.microsoft.com/office/drawing/2014/main" id="{8DC20070-2129-4DA7-BD9D-73038865155D}"/>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8516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The Relationship Between Multivariate Dependence Methods</a:t>
            </a:r>
          </a:p>
        </p:txBody>
      </p:sp>
      <p:grpSp>
        <p:nvGrpSpPr>
          <p:cNvPr id="9" name="Group 8"/>
          <p:cNvGrpSpPr/>
          <p:nvPr/>
        </p:nvGrpSpPr>
        <p:grpSpPr>
          <a:xfrm>
            <a:off x="78007" y="1484669"/>
            <a:ext cx="12094329" cy="4727872"/>
            <a:chOff x="-69473" y="2054943"/>
            <a:chExt cx="12094329" cy="3575122"/>
          </a:xfrm>
        </p:grpSpPr>
        <p:pic>
          <p:nvPicPr>
            <p:cNvPr id="6" name="Picture 5"/>
            <p:cNvPicPr>
              <a:picLocks noChangeAspect="1"/>
            </p:cNvPicPr>
            <p:nvPr/>
          </p:nvPicPr>
          <p:blipFill rotWithShape="1">
            <a:blip r:embed="rId2"/>
            <a:srcRect l="-152" t="-114" r="152" b="52650"/>
            <a:stretch/>
          </p:blipFill>
          <p:spPr>
            <a:xfrm>
              <a:off x="-69473" y="2054943"/>
              <a:ext cx="6045115" cy="3268944"/>
            </a:xfrm>
            <a:prstGeom prst="rect">
              <a:avLst/>
            </a:prstGeom>
          </p:spPr>
        </p:pic>
        <p:pic>
          <p:nvPicPr>
            <p:cNvPr id="7" name="Picture 6"/>
            <p:cNvPicPr>
              <a:picLocks noChangeAspect="1"/>
            </p:cNvPicPr>
            <p:nvPr/>
          </p:nvPicPr>
          <p:blipFill rotWithShape="1">
            <a:blip r:embed="rId3"/>
            <a:srcRect t="48104"/>
            <a:stretch/>
          </p:blipFill>
          <p:spPr>
            <a:xfrm>
              <a:off x="5978146" y="2054943"/>
              <a:ext cx="6046710" cy="3575122"/>
            </a:xfrm>
            <a:prstGeom prst="rect">
              <a:avLst/>
            </a:prstGeom>
          </p:spPr>
        </p:pic>
      </p:grpSp>
      <p:sp>
        <p:nvSpPr>
          <p:cNvPr id="8" name="Footer Placeholder 3">
            <a:extLst>
              <a:ext uri="{FF2B5EF4-FFF2-40B4-BE49-F238E27FC236}">
                <a16:creationId xmlns:a16="http://schemas.microsoft.com/office/drawing/2014/main" id="{7AE7DBCA-D89B-4825-80B6-1DD4369E08F6}"/>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17354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Interdependence Techniques</a:t>
            </a:r>
          </a:p>
        </p:txBody>
      </p:sp>
      <p:sp>
        <p:nvSpPr>
          <p:cNvPr id="6" name="Content Placeholder 5"/>
          <p:cNvSpPr>
            <a:spLocks noGrp="1"/>
          </p:cNvSpPr>
          <p:nvPr>
            <p:ph idx="1"/>
          </p:nvPr>
        </p:nvSpPr>
        <p:spPr/>
        <p:txBody>
          <a:bodyPr/>
          <a:lstStyle/>
          <a:p>
            <a:r>
              <a:rPr lang="en-US" b="1" dirty="0"/>
              <a:t>Interdependence techniques</a:t>
            </a:r>
            <a:r>
              <a:rPr lang="en-US" dirty="0"/>
              <a:t>:  involve the simultaneous analysis of all variables in the set, without distinction between dependent variables and independent variables.</a:t>
            </a:r>
          </a:p>
          <a:p>
            <a:endParaRPr lang="en-US" dirty="0"/>
          </a:p>
          <a:p>
            <a:pPr marL="969962" lvl="1" indent="-457200"/>
            <a:r>
              <a:rPr lang="en-US" dirty="0"/>
              <a:t>Principal Components and Common Factor Analysis</a:t>
            </a:r>
          </a:p>
          <a:p>
            <a:pPr marL="969962" lvl="1" indent="-457200"/>
            <a:r>
              <a:rPr lang="en-US" dirty="0"/>
              <a:t>Cluster Analysis</a:t>
            </a:r>
          </a:p>
          <a:p>
            <a:pPr marL="969962" lvl="1" indent="-457200"/>
            <a:r>
              <a:rPr lang="en-US" dirty="0"/>
              <a:t>Multidimensional Scaling (perceptual mapping)</a:t>
            </a:r>
          </a:p>
          <a:p>
            <a:pPr marL="969962" lvl="1" indent="-457200"/>
            <a:r>
              <a:rPr lang="en-US" dirty="0"/>
              <a:t>Correspondence Analysis</a:t>
            </a:r>
          </a:p>
          <a:p>
            <a:pPr marL="969962" lvl="1" indent="-457200"/>
            <a:endParaRPr lang="en-US" dirty="0"/>
          </a:p>
        </p:txBody>
      </p:sp>
      <p:sp>
        <p:nvSpPr>
          <p:cNvPr id="7" name="Footer Placeholder 3">
            <a:extLst>
              <a:ext uri="{FF2B5EF4-FFF2-40B4-BE49-F238E27FC236}">
                <a16:creationId xmlns:a16="http://schemas.microsoft.com/office/drawing/2014/main" id="{70E8F0A8-D05D-40F8-9D47-DE8559294313}"/>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50808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Multivariate Technique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What </a:t>
            </a:r>
            <a:r>
              <a:rPr lang="en-US" b="1" dirty="0"/>
              <a:t>type of relationship </a:t>
            </a:r>
            <a:r>
              <a:rPr lang="en-US" dirty="0"/>
              <a:t>is being examined – dependence or interdependence?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Dependence relationship</a:t>
            </a:r>
            <a:r>
              <a:rPr lang="en-US" dirty="0"/>
              <a:t>:  </a:t>
            </a:r>
          </a:p>
          <a:p>
            <a:pPr marL="969962" lvl="1" indent="-457200"/>
            <a:r>
              <a:rPr lang="en-US" dirty="0"/>
              <a:t>How many variables are being predicted?</a:t>
            </a:r>
          </a:p>
          <a:p>
            <a:pPr marL="969962" lvl="1" indent="-457200"/>
            <a:r>
              <a:rPr lang="en-US" dirty="0"/>
              <a:t>What is the measurement scale of the dependent variable?</a:t>
            </a:r>
          </a:p>
          <a:p>
            <a:pPr marL="969962" lvl="1" indent="-457200"/>
            <a:r>
              <a:rPr lang="en-US" dirty="0"/>
              <a:t>What is the measurement scale of the predictor variable (s)?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Interdependence relationship</a:t>
            </a:r>
            <a:r>
              <a:rPr lang="en-US" dirty="0"/>
              <a:t>:  </a:t>
            </a:r>
          </a:p>
          <a:p>
            <a:pPr marL="969962" lvl="1" indent="-457200"/>
            <a:r>
              <a:rPr lang="en-US" dirty="0"/>
              <a:t>Are you examining relationships between variables, respondents, or objects?</a:t>
            </a:r>
          </a:p>
          <a:p>
            <a:endParaRPr lang="en-US" dirty="0"/>
          </a:p>
        </p:txBody>
      </p:sp>
      <p:sp>
        <p:nvSpPr>
          <p:cNvPr id="5" name="Footer Placeholder 3">
            <a:extLst>
              <a:ext uri="{FF2B5EF4-FFF2-40B4-BE49-F238E27FC236}">
                <a16:creationId xmlns:a16="http://schemas.microsoft.com/office/drawing/2014/main" id="{BDBD42BD-F43F-4914-87B5-84CC2A995E39}"/>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57169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Selecting the Correct Multivariate Method</a:t>
            </a:r>
          </a:p>
        </p:txBody>
      </p:sp>
      <p:sp>
        <p:nvSpPr>
          <p:cNvPr id="11" name="Rectangle 6"/>
          <p:cNvSpPr>
            <a:spLocks noChangeArrowheads="1"/>
          </p:cNvSpPr>
          <p:nvPr/>
        </p:nvSpPr>
        <p:spPr bwMode="auto">
          <a:xfrm>
            <a:off x="152400" y="5457825"/>
            <a:ext cx="1244600" cy="887413"/>
          </a:xfrm>
          <a:prstGeom prst="rect">
            <a:avLst/>
          </a:prstGeom>
          <a:solidFill>
            <a:srgbClr val="FFFFFF"/>
          </a:solidFill>
          <a:ln w="12700">
            <a:solidFill>
              <a:srgbClr val="000066"/>
            </a:solidFill>
            <a:miter lim="800000"/>
            <a:headEnd/>
            <a:tailEnd/>
          </a:ln>
          <a:effectLst/>
          <a:extLst/>
        </p:spPr>
        <p:txBody>
          <a:bodyPr wrap="none" anchor="ctr"/>
          <a:lstStyle/>
          <a:p>
            <a:pPr algn="ctr"/>
            <a:r>
              <a:rPr lang="en-US" altLang="en-US" sz="1400" b="1" dirty="0">
                <a:solidFill>
                  <a:srgbClr val="000000"/>
                </a:solidFill>
                <a:latin typeface="Calibri" panose="020F0502020204030204" pitchFamily="34" charset="0"/>
                <a:cs typeface="Calibri" panose="020F0502020204030204" pitchFamily="34" charset="0"/>
              </a:rPr>
              <a:t>Multiple</a:t>
            </a:r>
          </a:p>
          <a:p>
            <a:pPr algn="ctr"/>
            <a:r>
              <a:rPr lang="en-US" altLang="en-US" sz="1400" b="1" dirty="0">
                <a:solidFill>
                  <a:srgbClr val="000000"/>
                </a:solidFill>
                <a:latin typeface="Calibri" panose="020F0502020204030204" pitchFamily="34" charset="0"/>
                <a:cs typeface="Calibri" panose="020F0502020204030204" pitchFamily="34" charset="0"/>
              </a:rPr>
              <a:t>Regression</a:t>
            </a:r>
          </a:p>
          <a:p>
            <a:pPr algn="ctr"/>
            <a:r>
              <a:rPr lang="en-US" altLang="en-US" sz="1400" b="1" dirty="0">
                <a:solidFill>
                  <a:srgbClr val="000000"/>
                </a:solidFill>
                <a:latin typeface="Calibri" panose="020F0502020204030204" pitchFamily="34" charset="0"/>
                <a:cs typeface="Calibri" panose="020F0502020204030204" pitchFamily="34" charset="0"/>
              </a:rPr>
              <a:t>and Conjoint</a:t>
            </a:r>
          </a:p>
        </p:txBody>
      </p:sp>
      <p:sp>
        <p:nvSpPr>
          <p:cNvPr id="12" name="Rectangle 7"/>
          <p:cNvSpPr>
            <a:spLocks noChangeArrowheads="1"/>
          </p:cNvSpPr>
          <p:nvPr/>
        </p:nvSpPr>
        <p:spPr bwMode="auto">
          <a:xfrm>
            <a:off x="1676400" y="5457825"/>
            <a:ext cx="1187450" cy="887413"/>
          </a:xfrm>
          <a:prstGeom prst="rect">
            <a:avLst/>
          </a:prstGeom>
          <a:solidFill>
            <a:srgbClr val="FFFFFF"/>
          </a:solidFill>
          <a:ln w="12700">
            <a:solidFill>
              <a:srgbClr val="000066"/>
            </a:solidFill>
            <a:miter lim="800000"/>
            <a:headEnd/>
            <a:tailEnd/>
          </a:ln>
          <a:effectLst/>
          <a:extLst/>
        </p:spPr>
        <p:txBody>
          <a:bodyPr wrap="none" anchor="ctr"/>
          <a:lstStyle/>
          <a:p>
            <a:pPr algn="ctr"/>
            <a:r>
              <a:rPr lang="en-US" sz="1400" b="1" dirty="0">
                <a:solidFill>
                  <a:srgbClr val="000000"/>
                </a:solidFill>
                <a:latin typeface="Calibri" panose="020F0502020204030204" pitchFamily="34" charset="0"/>
                <a:cs typeface="Calibri" panose="020F0502020204030204" pitchFamily="34" charset="0"/>
              </a:rPr>
              <a:t>Discriminant</a:t>
            </a:r>
          </a:p>
          <a:p>
            <a:pPr algn="ctr"/>
            <a:r>
              <a:rPr lang="en-US" sz="1400" b="1" dirty="0">
                <a:solidFill>
                  <a:srgbClr val="000000"/>
                </a:solidFill>
                <a:latin typeface="Calibri" panose="020F0502020204030204" pitchFamily="34" charset="0"/>
                <a:cs typeface="Calibri" panose="020F0502020204030204" pitchFamily="34" charset="0"/>
              </a:rPr>
              <a:t>Analysis</a:t>
            </a:r>
          </a:p>
          <a:p>
            <a:pPr algn="ctr"/>
            <a:r>
              <a:rPr lang="en-US" sz="1400" b="1" dirty="0">
                <a:solidFill>
                  <a:srgbClr val="000000"/>
                </a:solidFill>
                <a:latin typeface="Calibri" panose="020F0502020204030204" pitchFamily="34" charset="0"/>
                <a:cs typeface="Calibri" panose="020F0502020204030204" pitchFamily="34" charset="0"/>
              </a:rPr>
              <a:t>and Logit</a:t>
            </a:r>
          </a:p>
        </p:txBody>
      </p:sp>
      <p:sp>
        <p:nvSpPr>
          <p:cNvPr id="13" name="Rectangle 8"/>
          <p:cNvSpPr>
            <a:spLocks noChangeArrowheads="1"/>
          </p:cNvSpPr>
          <p:nvPr/>
        </p:nvSpPr>
        <p:spPr bwMode="auto">
          <a:xfrm>
            <a:off x="3048000" y="5457825"/>
            <a:ext cx="920750" cy="887413"/>
          </a:xfrm>
          <a:prstGeom prst="rect">
            <a:avLst/>
          </a:prstGeom>
          <a:solidFill>
            <a:srgbClr val="FFFFFF"/>
          </a:solidFill>
          <a:ln w="12700">
            <a:solidFill>
              <a:srgbClr val="000066"/>
            </a:solidFill>
            <a:miter lim="800000"/>
            <a:headEnd/>
            <a:tailEnd/>
          </a:ln>
          <a:effectLst/>
          <a:extLst/>
        </p:spPr>
        <p:txBody>
          <a:bodyPr wrap="none" anchor="ctr"/>
          <a:lstStyle/>
          <a:p>
            <a:pPr algn="ctr"/>
            <a:r>
              <a:rPr lang="en-US" sz="1400" b="1" dirty="0">
                <a:solidFill>
                  <a:srgbClr val="000000"/>
                </a:solidFill>
                <a:latin typeface="Calibri" panose="020F0502020204030204" pitchFamily="34" charset="0"/>
                <a:cs typeface="Calibri" panose="020F0502020204030204" pitchFamily="34" charset="0"/>
              </a:rPr>
              <a:t>MANOVA</a:t>
            </a:r>
          </a:p>
          <a:p>
            <a:pPr algn="ctr"/>
            <a:r>
              <a:rPr lang="en-US" sz="1400" b="1" dirty="0">
                <a:solidFill>
                  <a:srgbClr val="000000"/>
                </a:solidFill>
                <a:latin typeface="Calibri" panose="020F0502020204030204" pitchFamily="34" charset="0"/>
                <a:cs typeface="Calibri" panose="020F0502020204030204" pitchFamily="34" charset="0"/>
              </a:rPr>
              <a:t>and</a:t>
            </a:r>
          </a:p>
          <a:p>
            <a:pPr algn="ctr"/>
            <a:r>
              <a:rPr lang="en-US" sz="1400" b="1" dirty="0">
                <a:solidFill>
                  <a:srgbClr val="000000"/>
                </a:solidFill>
                <a:latin typeface="Calibri" panose="020F0502020204030204" pitchFamily="34" charset="0"/>
                <a:cs typeface="Calibri" panose="020F0502020204030204" pitchFamily="34" charset="0"/>
              </a:rPr>
              <a:t>Canonical</a:t>
            </a:r>
          </a:p>
        </p:txBody>
      </p:sp>
      <p:sp>
        <p:nvSpPr>
          <p:cNvPr id="14" name="Rectangle 9"/>
          <p:cNvSpPr>
            <a:spLocks noChangeArrowheads="1"/>
          </p:cNvSpPr>
          <p:nvPr/>
        </p:nvSpPr>
        <p:spPr bwMode="auto">
          <a:xfrm>
            <a:off x="4191000" y="5457825"/>
            <a:ext cx="1187450" cy="887413"/>
          </a:xfrm>
          <a:prstGeom prst="rect">
            <a:avLst/>
          </a:prstGeom>
          <a:solidFill>
            <a:srgbClr val="FFFFFF"/>
          </a:solidFill>
          <a:ln w="12700">
            <a:solidFill>
              <a:srgbClr val="000066"/>
            </a:solidFill>
            <a:miter lim="800000"/>
            <a:headEnd/>
            <a:tailEnd/>
          </a:ln>
          <a:effectLst/>
          <a:extLst/>
        </p:spPr>
        <p:txBody>
          <a:bodyPr wrap="none" anchor="ctr"/>
          <a:lstStyle/>
          <a:p>
            <a:pPr algn="ctr"/>
            <a:r>
              <a:rPr lang="en-US" sz="1400" b="1" dirty="0">
                <a:solidFill>
                  <a:srgbClr val="000000"/>
                </a:solidFill>
                <a:latin typeface="Calibri" panose="020F0502020204030204" pitchFamily="34" charset="0"/>
                <a:cs typeface="Calibri" panose="020F0502020204030204" pitchFamily="34" charset="0"/>
              </a:rPr>
              <a:t>Canonical</a:t>
            </a:r>
          </a:p>
          <a:p>
            <a:pPr algn="ctr"/>
            <a:r>
              <a:rPr lang="en-US" sz="1400" b="1" dirty="0">
                <a:solidFill>
                  <a:srgbClr val="000000"/>
                </a:solidFill>
                <a:latin typeface="Calibri" panose="020F0502020204030204" pitchFamily="34" charset="0"/>
                <a:cs typeface="Calibri" panose="020F0502020204030204" pitchFamily="34" charset="0"/>
              </a:rPr>
              <a:t>Correlation,</a:t>
            </a:r>
          </a:p>
          <a:p>
            <a:pPr algn="ctr"/>
            <a:r>
              <a:rPr lang="en-US" sz="1400" b="1" dirty="0">
                <a:solidFill>
                  <a:srgbClr val="000000"/>
                </a:solidFill>
                <a:latin typeface="Calibri" panose="020F0502020204030204" pitchFamily="34" charset="0"/>
                <a:cs typeface="Calibri" panose="020F0502020204030204" pitchFamily="34" charset="0"/>
              </a:rPr>
              <a:t>Dummy</a:t>
            </a:r>
          </a:p>
          <a:p>
            <a:pPr algn="ctr"/>
            <a:r>
              <a:rPr lang="en-US" sz="1400" b="1" dirty="0">
                <a:solidFill>
                  <a:srgbClr val="000000"/>
                </a:solidFill>
                <a:latin typeface="Calibri" panose="020F0502020204030204" pitchFamily="34" charset="0"/>
                <a:cs typeface="Calibri" panose="020F0502020204030204" pitchFamily="34" charset="0"/>
              </a:rPr>
              <a:t>Variables</a:t>
            </a:r>
          </a:p>
        </p:txBody>
      </p:sp>
      <p:sp>
        <p:nvSpPr>
          <p:cNvPr id="19" name="Rectangle 14"/>
          <p:cNvSpPr>
            <a:spLocks noChangeArrowheads="1"/>
          </p:cNvSpPr>
          <p:nvPr/>
        </p:nvSpPr>
        <p:spPr bwMode="auto">
          <a:xfrm>
            <a:off x="1720850" y="4873625"/>
            <a:ext cx="1035050" cy="387350"/>
          </a:xfrm>
          <a:prstGeom prst="rect">
            <a:avLst/>
          </a:prstGeom>
          <a:solidFill>
            <a:srgbClr val="FFFFFF"/>
          </a:solidFill>
          <a:ln w="12700">
            <a:solidFill>
              <a:srgbClr val="000066"/>
            </a:solidFill>
            <a:miter lim="800000"/>
            <a:headEnd/>
            <a:tailEnd/>
          </a:ln>
          <a:effectLst/>
          <a:extLst/>
        </p:spPr>
        <p:txBody>
          <a:bodyPr wrap="none" anchor="ctr"/>
          <a:lstStyle/>
          <a:p>
            <a:pPr algn="ctr"/>
            <a:r>
              <a:rPr lang="en-US" sz="1400" b="1" dirty="0">
                <a:solidFill>
                  <a:srgbClr val="000000"/>
                </a:solidFill>
                <a:latin typeface="Calibri" panose="020F0502020204030204" pitchFamily="34" charset="0"/>
                <a:cs typeface="Calibri" panose="020F0502020204030204" pitchFamily="34" charset="0"/>
              </a:rPr>
              <a:t>Nonmetric</a:t>
            </a:r>
          </a:p>
        </p:txBody>
      </p:sp>
      <p:sp>
        <p:nvSpPr>
          <p:cNvPr id="20" name="Rectangle 15"/>
          <p:cNvSpPr>
            <a:spLocks noChangeArrowheads="1"/>
          </p:cNvSpPr>
          <p:nvPr/>
        </p:nvSpPr>
        <p:spPr bwMode="auto">
          <a:xfrm>
            <a:off x="358775" y="4873625"/>
            <a:ext cx="854075" cy="387350"/>
          </a:xfrm>
          <a:prstGeom prst="rect">
            <a:avLst/>
          </a:prstGeom>
          <a:solidFill>
            <a:srgbClr val="FFFFFF"/>
          </a:solidFill>
          <a:ln w="12700">
            <a:solidFill>
              <a:srgbClr val="000066"/>
            </a:solidFill>
            <a:miter lim="800000"/>
            <a:headEnd/>
            <a:tailEnd/>
          </a:ln>
          <a:effectLst/>
          <a:extLst/>
        </p:spPr>
        <p:txBody>
          <a:bodyPr wrap="none" anchor="ctr"/>
          <a:lstStyle/>
          <a:p>
            <a:pPr algn="ctr"/>
            <a:r>
              <a:rPr lang="en-US" sz="1400" b="1" dirty="0">
                <a:solidFill>
                  <a:srgbClr val="000000"/>
                </a:solidFill>
                <a:latin typeface="Calibri" panose="020F0502020204030204" pitchFamily="34" charset="0"/>
                <a:cs typeface="Calibri" panose="020F0502020204030204" pitchFamily="34" charset="0"/>
              </a:rPr>
              <a:t>Metric</a:t>
            </a:r>
          </a:p>
        </p:txBody>
      </p:sp>
      <p:sp>
        <p:nvSpPr>
          <p:cNvPr id="21" name="Rectangle 16"/>
          <p:cNvSpPr>
            <a:spLocks noChangeArrowheads="1"/>
          </p:cNvSpPr>
          <p:nvPr/>
        </p:nvSpPr>
        <p:spPr bwMode="auto">
          <a:xfrm>
            <a:off x="4292600" y="4867275"/>
            <a:ext cx="1035050" cy="387350"/>
          </a:xfrm>
          <a:prstGeom prst="rect">
            <a:avLst/>
          </a:prstGeom>
          <a:solidFill>
            <a:srgbClr val="FFFFFF"/>
          </a:solidFill>
          <a:ln w="12700">
            <a:solidFill>
              <a:srgbClr val="000066"/>
            </a:solidFill>
            <a:miter lim="800000"/>
            <a:headEnd/>
            <a:tailEnd/>
          </a:ln>
          <a:effectLst/>
          <a:extLst/>
        </p:spPr>
        <p:txBody>
          <a:bodyPr wrap="none" anchor="ctr"/>
          <a:lstStyle/>
          <a:p>
            <a:pPr algn="ctr"/>
            <a:r>
              <a:rPr lang="en-US" sz="1400" b="1" dirty="0">
                <a:solidFill>
                  <a:srgbClr val="000000"/>
                </a:solidFill>
                <a:latin typeface="Calibri" panose="020F0502020204030204" pitchFamily="34" charset="0"/>
                <a:cs typeface="Calibri" panose="020F0502020204030204" pitchFamily="34" charset="0"/>
              </a:rPr>
              <a:t>Nonmetric</a:t>
            </a:r>
          </a:p>
        </p:txBody>
      </p:sp>
      <p:sp>
        <p:nvSpPr>
          <p:cNvPr id="22" name="Rectangle 17"/>
          <p:cNvSpPr>
            <a:spLocks noChangeArrowheads="1"/>
          </p:cNvSpPr>
          <p:nvPr/>
        </p:nvSpPr>
        <p:spPr bwMode="auto">
          <a:xfrm>
            <a:off x="3082925" y="4867275"/>
            <a:ext cx="854075" cy="387350"/>
          </a:xfrm>
          <a:prstGeom prst="rect">
            <a:avLst/>
          </a:prstGeom>
          <a:solidFill>
            <a:srgbClr val="FFFFFF"/>
          </a:solidFill>
          <a:ln w="12700">
            <a:solidFill>
              <a:srgbClr val="000066"/>
            </a:solidFill>
            <a:miter lim="800000"/>
            <a:headEnd/>
            <a:tailEnd/>
          </a:ln>
          <a:effectLst/>
          <a:extLst/>
        </p:spPr>
        <p:txBody>
          <a:bodyPr wrap="none" anchor="ctr"/>
          <a:lstStyle/>
          <a:p>
            <a:pPr algn="ctr"/>
            <a:r>
              <a:rPr lang="en-US" sz="1400" b="1" dirty="0">
                <a:solidFill>
                  <a:srgbClr val="000000"/>
                </a:solidFill>
                <a:latin typeface="Calibri" panose="020F0502020204030204" pitchFamily="34" charset="0"/>
                <a:cs typeface="Calibri" panose="020F0502020204030204" pitchFamily="34" charset="0"/>
              </a:rPr>
              <a:t>Metric</a:t>
            </a:r>
          </a:p>
        </p:txBody>
      </p:sp>
      <p:sp>
        <p:nvSpPr>
          <p:cNvPr id="23" name="Line 18"/>
          <p:cNvSpPr>
            <a:spLocks noChangeShapeType="1"/>
          </p:cNvSpPr>
          <p:nvPr/>
        </p:nvSpPr>
        <p:spPr bwMode="auto">
          <a:xfrm>
            <a:off x="762000" y="5229225"/>
            <a:ext cx="0" cy="25876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24" name="Line 19"/>
          <p:cNvSpPr>
            <a:spLocks noChangeShapeType="1"/>
          </p:cNvSpPr>
          <p:nvPr/>
        </p:nvSpPr>
        <p:spPr bwMode="auto">
          <a:xfrm>
            <a:off x="2209800" y="5229225"/>
            <a:ext cx="0" cy="25876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25" name="Line 20"/>
          <p:cNvSpPr>
            <a:spLocks noChangeShapeType="1"/>
          </p:cNvSpPr>
          <p:nvPr/>
        </p:nvSpPr>
        <p:spPr bwMode="auto">
          <a:xfrm>
            <a:off x="3505200" y="4624388"/>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26" name="Line 21"/>
          <p:cNvSpPr>
            <a:spLocks noChangeShapeType="1"/>
          </p:cNvSpPr>
          <p:nvPr/>
        </p:nvSpPr>
        <p:spPr bwMode="auto">
          <a:xfrm>
            <a:off x="3505200" y="5229225"/>
            <a:ext cx="0" cy="25876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27" name="Line 22"/>
          <p:cNvSpPr>
            <a:spLocks noChangeShapeType="1"/>
          </p:cNvSpPr>
          <p:nvPr/>
        </p:nvSpPr>
        <p:spPr bwMode="auto">
          <a:xfrm>
            <a:off x="4814888" y="4624388"/>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28" name="Line 23"/>
          <p:cNvSpPr>
            <a:spLocks noChangeShapeType="1"/>
          </p:cNvSpPr>
          <p:nvPr/>
        </p:nvSpPr>
        <p:spPr bwMode="auto">
          <a:xfrm>
            <a:off x="4800600" y="5229225"/>
            <a:ext cx="0" cy="25876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29" name="Line 24"/>
          <p:cNvSpPr>
            <a:spLocks noChangeShapeType="1"/>
          </p:cNvSpPr>
          <p:nvPr/>
        </p:nvSpPr>
        <p:spPr bwMode="auto">
          <a:xfrm>
            <a:off x="3511550" y="4610100"/>
            <a:ext cx="1301750" cy="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0" name="Line 25"/>
          <p:cNvSpPr>
            <a:spLocks noChangeShapeType="1"/>
          </p:cNvSpPr>
          <p:nvPr/>
        </p:nvSpPr>
        <p:spPr bwMode="auto">
          <a:xfrm>
            <a:off x="785813" y="4622800"/>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1" name="Line 26"/>
          <p:cNvSpPr>
            <a:spLocks noChangeShapeType="1"/>
          </p:cNvSpPr>
          <p:nvPr/>
        </p:nvSpPr>
        <p:spPr bwMode="auto">
          <a:xfrm>
            <a:off x="2243138" y="4622800"/>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2" name="Line 27"/>
          <p:cNvSpPr>
            <a:spLocks noChangeShapeType="1"/>
          </p:cNvSpPr>
          <p:nvPr/>
        </p:nvSpPr>
        <p:spPr bwMode="auto">
          <a:xfrm>
            <a:off x="792163" y="4616450"/>
            <a:ext cx="1444625" cy="1588"/>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3" name="Line 28"/>
          <p:cNvSpPr>
            <a:spLocks noChangeShapeType="1"/>
          </p:cNvSpPr>
          <p:nvPr/>
        </p:nvSpPr>
        <p:spPr bwMode="auto">
          <a:xfrm>
            <a:off x="1524000" y="4192588"/>
            <a:ext cx="0" cy="420687"/>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4" name="Line 29"/>
          <p:cNvSpPr>
            <a:spLocks noChangeShapeType="1"/>
          </p:cNvSpPr>
          <p:nvPr/>
        </p:nvSpPr>
        <p:spPr bwMode="auto">
          <a:xfrm>
            <a:off x="4152900" y="4192588"/>
            <a:ext cx="4763" cy="401637"/>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5" name="Line 30"/>
          <p:cNvSpPr>
            <a:spLocks noChangeShapeType="1"/>
          </p:cNvSpPr>
          <p:nvPr/>
        </p:nvSpPr>
        <p:spPr bwMode="auto">
          <a:xfrm>
            <a:off x="1514475" y="3019425"/>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6" name="Line 31"/>
          <p:cNvSpPr>
            <a:spLocks noChangeShapeType="1"/>
          </p:cNvSpPr>
          <p:nvPr/>
        </p:nvSpPr>
        <p:spPr bwMode="auto">
          <a:xfrm>
            <a:off x="4143375" y="3019425"/>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7" name="Line 32"/>
          <p:cNvSpPr>
            <a:spLocks noChangeShapeType="1"/>
          </p:cNvSpPr>
          <p:nvPr/>
        </p:nvSpPr>
        <p:spPr bwMode="auto">
          <a:xfrm flipV="1">
            <a:off x="1520825" y="2997200"/>
            <a:ext cx="2616200" cy="14288"/>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8" name="Line 33"/>
          <p:cNvSpPr>
            <a:spLocks noChangeShapeType="1"/>
          </p:cNvSpPr>
          <p:nvPr/>
        </p:nvSpPr>
        <p:spPr bwMode="auto">
          <a:xfrm>
            <a:off x="2814638" y="2779713"/>
            <a:ext cx="0" cy="21431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39" name="Line 34"/>
          <p:cNvSpPr>
            <a:spLocks noChangeShapeType="1"/>
          </p:cNvSpPr>
          <p:nvPr/>
        </p:nvSpPr>
        <p:spPr bwMode="auto">
          <a:xfrm flipH="1">
            <a:off x="2819400" y="1952625"/>
            <a:ext cx="0" cy="304800"/>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40" name="Line 35"/>
          <p:cNvSpPr>
            <a:spLocks noChangeShapeType="1"/>
          </p:cNvSpPr>
          <p:nvPr/>
        </p:nvSpPr>
        <p:spPr bwMode="auto">
          <a:xfrm>
            <a:off x="8910464" y="1923258"/>
            <a:ext cx="0" cy="304800"/>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41" name="Line 36"/>
          <p:cNvSpPr>
            <a:spLocks noChangeShapeType="1"/>
          </p:cNvSpPr>
          <p:nvPr/>
        </p:nvSpPr>
        <p:spPr bwMode="auto">
          <a:xfrm flipV="1">
            <a:off x="2819400" y="1928813"/>
            <a:ext cx="6091064" cy="2381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42" name="Line 37"/>
          <p:cNvSpPr>
            <a:spLocks noChangeShapeType="1"/>
          </p:cNvSpPr>
          <p:nvPr/>
        </p:nvSpPr>
        <p:spPr bwMode="auto">
          <a:xfrm>
            <a:off x="5907087" y="1752586"/>
            <a:ext cx="0" cy="214313"/>
          </a:xfrm>
          <a:prstGeom prst="line">
            <a:avLst/>
          </a:prstGeom>
          <a:noFill/>
          <a:ln w="190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43" name="Rectangle 38"/>
          <p:cNvSpPr>
            <a:spLocks noChangeArrowheads="1"/>
          </p:cNvSpPr>
          <p:nvPr/>
        </p:nvSpPr>
        <p:spPr bwMode="auto">
          <a:xfrm>
            <a:off x="7560165" y="3255644"/>
            <a:ext cx="838200" cy="409575"/>
          </a:xfrm>
          <a:prstGeom prst="rect">
            <a:avLst/>
          </a:prstGeom>
          <a:solidFill>
            <a:srgbClr val="FFFFFF"/>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91440" rIns="90488" bIns="91440" anchor="ctr">
            <a:spAutoFit/>
          </a:bodyPr>
          <a:lstStyle/>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Metric</a:t>
            </a:r>
          </a:p>
        </p:txBody>
      </p:sp>
      <p:sp>
        <p:nvSpPr>
          <p:cNvPr id="44" name="Rectangle 39"/>
          <p:cNvSpPr>
            <a:spLocks noChangeArrowheads="1"/>
          </p:cNvSpPr>
          <p:nvPr/>
        </p:nvSpPr>
        <p:spPr bwMode="auto">
          <a:xfrm>
            <a:off x="9990628" y="3251199"/>
            <a:ext cx="1035050" cy="411163"/>
          </a:xfrm>
          <a:prstGeom prst="rect">
            <a:avLst/>
          </a:prstGeom>
          <a:solidFill>
            <a:srgbClr val="FFFFFF"/>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Nonmetric</a:t>
            </a:r>
          </a:p>
        </p:txBody>
      </p:sp>
      <p:sp>
        <p:nvSpPr>
          <p:cNvPr id="45" name="Rectangle 40"/>
          <p:cNvSpPr>
            <a:spLocks noChangeArrowheads="1"/>
          </p:cNvSpPr>
          <p:nvPr/>
        </p:nvSpPr>
        <p:spPr bwMode="auto">
          <a:xfrm>
            <a:off x="7015652" y="4754586"/>
            <a:ext cx="914400" cy="520655"/>
          </a:xfrm>
          <a:prstGeom prst="rect">
            <a:avLst/>
          </a:prstGeom>
          <a:solidFill>
            <a:srgbClr val="FFFFFF"/>
          </a:solidFill>
          <a:ln w="12700">
            <a:solidFill>
              <a:srgbClr val="000066"/>
            </a:solidFill>
            <a:miter lim="800000"/>
            <a:headEnd/>
            <a:tailEnd/>
          </a:ln>
          <a:effectLst/>
          <a:extLst/>
        </p:spPr>
        <p:txBody>
          <a:bodyPr lIns="45720" tIns="44450" rIns="45720" bIns="44450" anchor="ctr">
            <a:spAutoFit/>
          </a:bodyPr>
          <a:lstStyle/>
          <a:p>
            <a:pPr algn="ctr" eaLnBrk="0" hangingPunct="0"/>
            <a:r>
              <a:rPr lang="en-US" altLang="en-US" sz="1400" b="1" dirty="0">
                <a:solidFill>
                  <a:srgbClr val="000000"/>
                </a:solidFill>
                <a:latin typeface="Calibri" panose="020F0502020204030204" pitchFamily="34" charset="0"/>
                <a:cs typeface="Calibri" panose="020F0502020204030204" pitchFamily="34" charset="0"/>
              </a:rPr>
              <a:t>Factor</a:t>
            </a:r>
          </a:p>
          <a:p>
            <a:pPr algn="ctr" eaLnBrk="0" hangingPunct="0"/>
            <a:r>
              <a:rPr lang="en-US" altLang="en-US" sz="1400" b="1" dirty="0">
                <a:solidFill>
                  <a:srgbClr val="000000"/>
                </a:solidFill>
                <a:latin typeface="Calibri" panose="020F0502020204030204" pitchFamily="34" charset="0"/>
                <a:cs typeface="Calibri" panose="020F0502020204030204" pitchFamily="34" charset="0"/>
              </a:rPr>
              <a:t>Analysis</a:t>
            </a:r>
          </a:p>
        </p:txBody>
      </p:sp>
      <p:sp>
        <p:nvSpPr>
          <p:cNvPr id="46" name="Rectangle 41"/>
          <p:cNvSpPr>
            <a:spLocks noChangeArrowheads="1"/>
          </p:cNvSpPr>
          <p:nvPr/>
        </p:nvSpPr>
        <p:spPr bwMode="auto">
          <a:xfrm>
            <a:off x="8115658" y="4754585"/>
            <a:ext cx="703526" cy="520655"/>
          </a:xfrm>
          <a:prstGeom prst="rect">
            <a:avLst/>
          </a:prstGeom>
          <a:solidFill>
            <a:srgbClr val="FFFFFF"/>
          </a:solidFill>
          <a:ln w="12700">
            <a:solidFill>
              <a:srgbClr val="000066"/>
            </a:solidFill>
            <a:miter lim="800000"/>
            <a:headEnd/>
            <a:tailEnd/>
          </a:ln>
          <a:effectLst/>
          <a:extLst/>
        </p:spPr>
        <p:txBody>
          <a:bodyPr wrap="none" lIns="45720" tIns="44450" rIns="45720" bIns="44450" anchor="ctr">
            <a:spAutoFit/>
          </a:bodyPr>
          <a:lstStyle/>
          <a:p>
            <a:pPr algn="ctr" eaLnBrk="0" hangingPunct="0"/>
            <a:r>
              <a:rPr lang="en-US" altLang="en-US" sz="1400" b="1">
                <a:solidFill>
                  <a:srgbClr val="000000"/>
                </a:solidFill>
                <a:latin typeface="Calibri" panose="020F0502020204030204" pitchFamily="34" charset="0"/>
                <a:cs typeface="Calibri" panose="020F0502020204030204" pitchFamily="34" charset="0"/>
              </a:rPr>
              <a:t>Cluster</a:t>
            </a:r>
          </a:p>
          <a:p>
            <a:pPr algn="ctr" eaLnBrk="0" hangingPunct="0"/>
            <a:r>
              <a:rPr lang="en-US" altLang="en-US" sz="1400" b="1">
                <a:solidFill>
                  <a:srgbClr val="000000"/>
                </a:solidFill>
                <a:latin typeface="Calibri" panose="020F0502020204030204" pitchFamily="34" charset="0"/>
                <a:cs typeface="Calibri" panose="020F0502020204030204" pitchFamily="34" charset="0"/>
              </a:rPr>
              <a:t>Analysis</a:t>
            </a:r>
            <a:endParaRPr lang="en-US" altLang="en-US" sz="1400" b="1" dirty="0">
              <a:solidFill>
                <a:srgbClr val="000000"/>
              </a:solidFill>
              <a:latin typeface="Calibri" panose="020F0502020204030204" pitchFamily="34" charset="0"/>
              <a:cs typeface="Calibri" panose="020F0502020204030204" pitchFamily="34" charset="0"/>
            </a:endParaRPr>
          </a:p>
        </p:txBody>
      </p:sp>
      <p:sp>
        <p:nvSpPr>
          <p:cNvPr id="47" name="Rectangle 42"/>
          <p:cNvSpPr>
            <a:spLocks noChangeArrowheads="1"/>
          </p:cNvSpPr>
          <p:nvPr/>
        </p:nvSpPr>
        <p:spPr bwMode="auto">
          <a:xfrm>
            <a:off x="9982159" y="4762500"/>
            <a:ext cx="1458344" cy="951543"/>
          </a:xfrm>
          <a:prstGeom prst="rect">
            <a:avLst/>
          </a:prstGeom>
          <a:solidFill>
            <a:srgbClr val="FFFFFF"/>
          </a:solidFill>
          <a:ln w="12700">
            <a:solidFill>
              <a:srgbClr val="000066"/>
            </a:solidFill>
            <a:miter lim="800000"/>
            <a:headEnd/>
            <a:tailEnd/>
          </a:ln>
          <a:effectLst/>
          <a:extLst/>
        </p:spPr>
        <p:txBody>
          <a:bodyPr wrap="square" lIns="90488" tIns="44450" rIns="90488" bIns="44450">
            <a:spAutoFit/>
          </a:bodyPr>
          <a:lstStyle/>
          <a:p>
            <a:pPr algn="ctr" eaLnBrk="0" hangingPunct="0"/>
            <a:r>
              <a:rPr lang="en-US" altLang="en-US" sz="1400" b="1" dirty="0">
                <a:solidFill>
                  <a:srgbClr val="000000"/>
                </a:solidFill>
                <a:latin typeface="Calibri" panose="020F0502020204030204" pitchFamily="34" charset="0"/>
                <a:cs typeface="Calibri" panose="020F0502020204030204" pitchFamily="34" charset="0"/>
              </a:rPr>
              <a:t>Nonmetric</a:t>
            </a:r>
          </a:p>
          <a:p>
            <a:pPr algn="ctr" eaLnBrk="0" hangingPunct="0"/>
            <a:r>
              <a:rPr lang="en-US" altLang="en-US" sz="1400" b="1" dirty="0">
                <a:solidFill>
                  <a:srgbClr val="000000"/>
                </a:solidFill>
                <a:latin typeface="Calibri" panose="020F0502020204030204" pitchFamily="34" charset="0"/>
                <a:cs typeface="Calibri" panose="020F0502020204030204" pitchFamily="34" charset="0"/>
              </a:rPr>
              <a:t>MDS and</a:t>
            </a:r>
          </a:p>
          <a:p>
            <a:pPr algn="ctr" eaLnBrk="0" hangingPunct="0"/>
            <a:r>
              <a:rPr lang="en-US" altLang="en-US" sz="1400" b="1" dirty="0">
                <a:solidFill>
                  <a:srgbClr val="000000"/>
                </a:solidFill>
                <a:latin typeface="Calibri" panose="020F0502020204030204" pitchFamily="34" charset="0"/>
                <a:cs typeface="Calibri" panose="020F0502020204030204" pitchFamily="34" charset="0"/>
              </a:rPr>
              <a:t>Correspondence</a:t>
            </a:r>
          </a:p>
          <a:p>
            <a:pPr algn="ctr" eaLnBrk="0" hangingPunct="0"/>
            <a:r>
              <a:rPr lang="en-US" altLang="en-US" sz="1400" b="1" dirty="0">
                <a:solidFill>
                  <a:srgbClr val="000000"/>
                </a:solidFill>
                <a:latin typeface="Calibri" panose="020F0502020204030204" pitchFamily="34" charset="0"/>
                <a:cs typeface="Calibri" panose="020F0502020204030204" pitchFamily="34" charset="0"/>
              </a:rPr>
              <a:t>Analysis</a:t>
            </a:r>
          </a:p>
        </p:txBody>
      </p:sp>
      <p:sp>
        <p:nvSpPr>
          <p:cNvPr id="48" name="Line 43"/>
          <p:cNvSpPr>
            <a:spLocks noChangeShapeType="1"/>
          </p:cNvSpPr>
          <p:nvPr/>
        </p:nvSpPr>
        <p:spPr bwMode="auto">
          <a:xfrm>
            <a:off x="7972915" y="3021013"/>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49" name="Line 44"/>
          <p:cNvSpPr>
            <a:spLocks noChangeShapeType="1"/>
          </p:cNvSpPr>
          <p:nvPr/>
        </p:nvSpPr>
        <p:spPr bwMode="auto">
          <a:xfrm>
            <a:off x="10442831" y="3027363"/>
            <a:ext cx="0" cy="2317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0" name="Line 45"/>
          <p:cNvSpPr>
            <a:spLocks noChangeShapeType="1"/>
          </p:cNvSpPr>
          <p:nvPr/>
        </p:nvSpPr>
        <p:spPr bwMode="auto">
          <a:xfrm flipV="1">
            <a:off x="7979265" y="3011487"/>
            <a:ext cx="2463566" cy="15875"/>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1" name="Line 46"/>
          <p:cNvSpPr>
            <a:spLocks noChangeShapeType="1"/>
          </p:cNvSpPr>
          <p:nvPr/>
        </p:nvSpPr>
        <p:spPr bwMode="auto">
          <a:xfrm>
            <a:off x="8955577" y="2765426"/>
            <a:ext cx="3175" cy="24606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2" name="Line 47"/>
          <p:cNvSpPr>
            <a:spLocks noChangeShapeType="1"/>
          </p:cNvSpPr>
          <p:nvPr/>
        </p:nvSpPr>
        <p:spPr bwMode="auto">
          <a:xfrm>
            <a:off x="7453802" y="4356101"/>
            <a:ext cx="0" cy="37941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3" name="Line 48"/>
          <p:cNvSpPr>
            <a:spLocks noChangeShapeType="1"/>
          </p:cNvSpPr>
          <p:nvPr/>
        </p:nvSpPr>
        <p:spPr bwMode="auto">
          <a:xfrm>
            <a:off x="8482502" y="4356101"/>
            <a:ext cx="0" cy="37941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4" name="Line 49"/>
          <p:cNvSpPr>
            <a:spLocks noChangeShapeType="1"/>
          </p:cNvSpPr>
          <p:nvPr/>
        </p:nvSpPr>
        <p:spPr bwMode="auto">
          <a:xfrm flipV="1">
            <a:off x="7471206" y="4342607"/>
            <a:ext cx="1787150" cy="11113"/>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5" name="Line 50"/>
          <p:cNvSpPr>
            <a:spLocks noChangeShapeType="1"/>
          </p:cNvSpPr>
          <p:nvPr/>
        </p:nvSpPr>
        <p:spPr bwMode="auto">
          <a:xfrm>
            <a:off x="7968152" y="3662363"/>
            <a:ext cx="0" cy="673100"/>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6" name="Line 52"/>
          <p:cNvSpPr>
            <a:spLocks noChangeShapeType="1"/>
          </p:cNvSpPr>
          <p:nvPr/>
        </p:nvSpPr>
        <p:spPr bwMode="auto">
          <a:xfrm>
            <a:off x="10463523" y="3662363"/>
            <a:ext cx="36690" cy="1063624"/>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57" name="Line 55"/>
          <p:cNvSpPr>
            <a:spLocks noChangeShapeType="1"/>
          </p:cNvSpPr>
          <p:nvPr/>
        </p:nvSpPr>
        <p:spPr bwMode="auto">
          <a:xfrm>
            <a:off x="3429000" y="2486025"/>
            <a:ext cx="4539152" cy="0"/>
          </a:xfrm>
          <a:prstGeom prst="line">
            <a:avLst/>
          </a:prstGeom>
          <a:noFill/>
          <a:ln w="190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Calibri" panose="020F0502020204030204" pitchFamily="34" charset="0"/>
              <a:cs typeface="Calibri" panose="020F0502020204030204" pitchFamily="34" charset="0"/>
            </a:endParaRPr>
          </a:p>
        </p:txBody>
      </p:sp>
      <p:sp>
        <p:nvSpPr>
          <p:cNvPr id="58" name="Line 56"/>
          <p:cNvSpPr>
            <a:spLocks noChangeShapeType="1"/>
          </p:cNvSpPr>
          <p:nvPr/>
        </p:nvSpPr>
        <p:spPr bwMode="auto">
          <a:xfrm>
            <a:off x="5954683" y="2486025"/>
            <a:ext cx="0" cy="228600"/>
          </a:xfrm>
          <a:prstGeom prst="line">
            <a:avLst/>
          </a:prstGeom>
          <a:noFill/>
          <a:ln w="190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Calibri" panose="020F0502020204030204" pitchFamily="34" charset="0"/>
              <a:cs typeface="Calibri" panose="020F0502020204030204" pitchFamily="34" charset="0"/>
            </a:endParaRPr>
          </a:p>
        </p:txBody>
      </p:sp>
      <p:sp>
        <p:nvSpPr>
          <p:cNvPr id="59" name="Text Box 57"/>
          <p:cNvSpPr txBox="1">
            <a:spLocks noChangeArrowheads="1"/>
          </p:cNvSpPr>
          <p:nvPr/>
        </p:nvSpPr>
        <p:spPr bwMode="auto">
          <a:xfrm>
            <a:off x="5165725" y="3968722"/>
            <a:ext cx="779088" cy="307777"/>
          </a:xfrm>
          <a:prstGeom prst="rect">
            <a:avLst/>
          </a:prstGeom>
          <a:solidFill>
            <a:srgbClr val="FFFFFF"/>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solidFill>
                  <a:srgbClr val="000000"/>
                </a:solidFill>
                <a:latin typeface="Calibri" panose="020F0502020204030204" pitchFamily="34" charset="0"/>
                <a:cs typeface="Calibri" panose="020F0502020204030204" pitchFamily="34" charset="0"/>
              </a:rPr>
              <a:t>CB-SEM</a:t>
            </a:r>
          </a:p>
        </p:txBody>
      </p:sp>
      <p:sp>
        <p:nvSpPr>
          <p:cNvPr id="60" name="Text Box 58"/>
          <p:cNvSpPr txBox="1">
            <a:spLocks noChangeArrowheads="1"/>
          </p:cNvSpPr>
          <p:nvPr/>
        </p:nvSpPr>
        <p:spPr bwMode="auto">
          <a:xfrm>
            <a:off x="6118224" y="3968722"/>
            <a:ext cx="685800" cy="314325"/>
          </a:xfrm>
          <a:prstGeom prst="rect">
            <a:avLst/>
          </a:prstGeom>
          <a:solidFill>
            <a:srgbClr val="FFFFFF"/>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000000"/>
                </a:solidFill>
                <a:latin typeface="Calibri" panose="020F0502020204030204" pitchFamily="34" charset="0"/>
                <a:cs typeface="Calibri" panose="020F0502020204030204" pitchFamily="34" charset="0"/>
              </a:rPr>
              <a:t>PLS</a:t>
            </a:r>
          </a:p>
        </p:txBody>
      </p:sp>
      <p:sp>
        <p:nvSpPr>
          <p:cNvPr id="61" name="Line 59"/>
          <p:cNvSpPr>
            <a:spLocks noChangeShapeType="1"/>
          </p:cNvSpPr>
          <p:nvPr/>
        </p:nvSpPr>
        <p:spPr bwMode="auto">
          <a:xfrm flipH="1">
            <a:off x="5584824" y="3663922"/>
            <a:ext cx="152400" cy="304800"/>
          </a:xfrm>
          <a:prstGeom prst="line">
            <a:avLst/>
          </a:prstGeom>
          <a:noFill/>
          <a:ln w="190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Calibri" panose="020F0502020204030204" pitchFamily="34" charset="0"/>
              <a:cs typeface="Calibri" panose="020F0502020204030204" pitchFamily="34" charset="0"/>
            </a:endParaRPr>
          </a:p>
        </p:txBody>
      </p:sp>
      <p:sp>
        <p:nvSpPr>
          <p:cNvPr id="62" name="Line 60"/>
          <p:cNvSpPr>
            <a:spLocks noChangeShapeType="1"/>
          </p:cNvSpPr>
          <p:nvPr/>
        </p:nvSpPr>
        <p:spPr bwMode="auto">
          <a:xfrm>
            <a:off x="6194424" y="3663922"/>
            <a:ext cx="152400" cy="304800"/>
          </a:xfrm>
          <a:prstGeom prst="line">
            <a:avLst/>
          </a:prstGeom>
          <a:noFill/>
          <a:ln w="1905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Calibri" panose="020F0502020204030204" pitchFamily="34" charset="0"/>
              <a:cs typeface="Calibri" panose="020F0502020204030204" pitchFamily="34" charset="0"/>
            </a:endParaRPr>
          </a:p>
        </p:txBody>
      </p:sp>
      <p:sp>
        <p:nvSpPr>
          <p:cNvPr id="63" name="Rectangle 61"/>
          <p:cNvSpPr>
            <a:spLocks noChangeArrowheads="1"/>
          </p:cNvSpPr>
          <p:nvPr/>
        </p:nvSpPr>
        <p:spPr bwMode="auto">
          <a:xfrm>
            <a:off x="3335073" y="3240385"/>
            <a:ext cx="1013354" cy="923330"/>
          </a:xfrm>
          <a:prstGeom prst="rect">
            <a:avLst/>
          </a:prstGeom>
          <a:solidFill>
            <a:srgbClr val="FFFFFF"/>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37160" bIns="137160" anchor="ctr">
            <a:spAutoFit/>
          </a:bodyPr>
          <a:lstStyle/>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Several</a:t>
            </a:r>
          </a:p>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Dependent</a:t>
            </a:r>
          </a:p>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Variables</a:t>
            </a:r>
          </a:p>
        </p:txBody>
      </p:sp>
      <p:sp>
        <p:nvSpPr>
          <p:cNvPr id="64" name="Rectangle 62"/>
          <p:cNvSpPr>
            <a:spLocks noChangeArrowheads="1"/>
          </p:cNvSpPr>
          <p:nvPr/>
        </p:nvSpPr>
        <p:spPr bwMode="auto">
          <a:xfrm>
            <a:off x="972873" y="3241972"/>
            <a:ext cx="1013354" cy="923330"/>
          </a:xfrm>
          <a:prstGeom prst="rect">
            <a:avLst/>
          </a:prstGeom>
          <a:solidFill>
            <a:srgbClr val="FFFFFF"/>
          </a:solidFill>
          <a:ln w="127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37160" bIns="137160" anchor="ctr">
            <a:spAutoFit/>
          </a:bodyPr>
          <a:lstStyle/>
          <a:p>
            <a:pPr algn="ctr" eaLnBrk="0" hangingPunct="0"/>
            <a:r>
              <a:rPr lang="en-US" altLang="en-US" sz="14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One</a:t>
            </a:r>
          </a:p>
          <a:p>
            <a:pPr algn="ctr" eaLnBrk="0" hangingPunct="0"/>
            <a:r>
              <a:rPr lang="en-US" altLang="en-US" sz="14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Dependent</a:t>
            </a:r>
          </a:p>
          <a:p>
            <a:pPr algn="ctr" eaLnBrk="0" hangingPunct="0"/>
            <a:r>
              <a:rPr lang="en-US" altLang="en-US" sz="1400" b="1"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Variable</a:t>
            </a:r>
          </a:p>
        </p:txBody>
      </p:sp>
      <p:sp>
        <p:nvSpPr>
          <p:cNvPr id="65" name="Rectangle 63"/>
          <p:cNvSpPr>
            <a:spLocks noChangeArrowheads="1"/>
          </p:cNvSpPr>
          <p:nvPr/>
        </p:nvSpPr>
        <p:spPr bwMode="auto">
          <a:xfrm>
            <a:off x="9050547" y="4751388"/>
            <a:ext cx="675250" cy="520655"/>
          </a:xfrm>
          <a:prstGeom prst="rect">
            <a:avLst/>
          </a:prstGeom>
          <a:solidFill>
            <a:srgbClr val="FFFFFF"/>
          </a:solidFill>
          <a:ln w="12700">
            <a:solidFill>
              <a:srgbClr val="000066"/>
            </a:solidFill>
            <a:miter lim="800000"/>
            <a:headEnd/>
            <a:tailEnd/>
          </a:ln>
          <a:effectLst/>
          <a:extLst/>
        </p:spPr>
        <p:txBody>
          <a:bodyPr wrap="none" lIns="90488" tIns="44450" rIns="90488" bIns="44450">
            <a:spAutoFit/>
          </a:bodyPr>
          <a:lstStyle/>
          <a:p>
            <a:pPr algn="ctr" eaLnBrk="0" hangingPunct="0"/>
            <a:r>
              <a:rPr lang="en-US" altLang="en-US" sz="1400" b="1">
                <a:solidFill>
                  <a:srgbClr val="000000"/>
                </a:solidFill>
                <a:latin typeface="Calibri" panose="020F0502020204030204" pitchFamily="34" charset="0"/>
                <a:cs typeface="Calibri" panose="020F0502020204030204" pitchFamily="34" charset="0"/>
              </a:rPr>
              <a:t>Metric</a:t>
            </a:r>
          </a:p>
          <a:p>
            <a:pPr algn="ctr" eaLnBrk="0" hangingPunct="0"/>
            <a:r>
              <a:rPr lang="en-US" altLang="en-US" sz="1400" b="1">
                <a:solidFill>
                  <a:srgbClr val="000000"/>
                </a:solidFill>
                <a:latin typeface="Calibri" panose="020F0502020204030204" pitchFamily="34" charset="0"/>
                <a:cs typeface="Calibri" panose="020F0502020204030204" pitchFamily="34" charset="0"/>
              </a:rPr>
              <a:t>MDS</a:t>
            </a:r>
            <a:endParaRPr lang="en-US" altLang="en-US" sz="1400" b="1" dirty="0">
              <a:solidFill>
                <a:srgbClr val="000000"/>
              </a:solidFill>
              <a:latin typeface="Calibri" panose="020F0502020204030204" pitchFamily="34" charset="0"/>
              <a:cs typeface="Calibri" panose="020F0502020204030204" pitchFamily="34" charset="0"/>
            </a:endParaRPr>
          </a:p>
        </p:txBody>
      </p:sp>
      <p:sp>
        <p:nvSpPr>
          <p:cNvPr id="66" name="Rectangle 64"/>
          <p:cNvSpPr>
            <a:spLocks noChangeArrowheads="1"/>
          </p:cNvSpPr>
          <p:nvPr/>
        </p:nvSpPr>
        <p:spPr bwMode="auto">
          <a:xfrm>
            <a:off x="5222556" y="1196368"/>
            <a:ext cx="1418273" cy="582211"/>
          </a:xfrm>
          <a:prstGeom prst="rect">
            <a:avLst/>
          </a:prstGeom>
          <a:solidFill>
            <a:srgbClr val="FFFFFF"/>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tIns="44450" rIns="182880" bIns="44450" anchor="ctr">
            <a:spAutoFit/>
          </a:bodyPr>
          <a:lstStyle/>
          <a:p>
            <a:pPr algn="ctr" eaLnBrk="0" hangingPunct="0"/>
            <a:r>
              <a:rPr lang="en-US" altLang="en-US" sz="16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Multivariate</a:t>
            </a:r>
          </a:p>
          <a:p>
            <a:pPr algn="ctr" eaLnBrk="0" hangingPunct="0"/>
            <a:r>
              <a:rPr lang="en-US" altLang="en-US" sz="16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Methods</a:t>
            </a:r>
          </a:p>
        </p:txBody>
      </p:sp>
      <p:sp>
        <p:nvSpPr>
          <p:cNvPr id="67" name="Rectangle 65"/>
          <p:cNvSpPr>
            <a:spLocks noChangeArrowheads="1"/>
          </p:cNvSpPr>
          <p:nvPr/>
        </p:nvSpPr>
        <p:spPr bwMode="auto">
          <a:xfrm>
            <a:off x="2271873" y="2262188"/>
            <a:ext cx="1115691" cy="520655"/>
          </a:xfrm>
          <a:prstGeom prst="rect">
            <a:avLst/>
          </a:prstGeom>
          <a:solidFill>
            <a:srgbClr val="FFFFFF"/>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Dependence</a:t>
            </a:r>
          </a:p>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Methods</a:t>
            </a:r>
          </a:p>
        </p:txBody>
      </p:sp>
      <p:sp>
        <p:nvSpPr>
          <p:cNvPr id="68" name="Rectangle 66"/>
          <p:cNvSpPr>
            <a:spLocks noChangeArrowheads="1"/>
          </p:cNvSpPr>
          <p:nvPr/>
        </p:nvSpPr>
        <p:spPr bwMode="auto">
          <a:xfrm>
            <a:off x="7979265" y="2228058"/>
            <a:ext cx="1905000" cy="520700"/>
          </a:xfrm>
          <a:prstGeom prst="rect">
            <a:avLst/>
          </a:prstGeom>
          <a:solidFill>
            <a:srgbClr val="FFFFFF"/>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Interdependence</a:t>
            </a:r>
          </a:p>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Methods</a:t>
            </a:r>
          </a:p>
        </p:txBody>
      </p:sp>
      <p:sp>
        <p:nvSpPr>
          <p:cNvPr id="69" name="Rectangle 67"/>
          <p:cNvSpPr>
            <a:spLocks noChangeArrowheads="1"/>
          </p:cNvSpPr>
          <p:nvPr/>
        </p:nvSpPr>
        <p:spPr bwMode="auto">
          <a:xfrm>
            <a:off x="5320075" y="2749522"/>
            <a:ext cx="1277210" cy="951543"/>
          </a:xfrm>
          <a:prstGeom prst="rect">
            <a:avLst/>
          </a:prstGeom>
          <a:solidFill>
            <a:srgbClr val="FFFFFF"/>
          </a:solidFill>
          <a:ln w="12700">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Multiple</a:t>
            </a:r>
          </a:p>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Relationships -</a:t>
            </a:r>
          </a:p>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Structural</a:t>
            </a:r>
          </a:p>
          <a:p>
            <a:pPr algn="ctr" eaLnBrk="0" hangingPunct="0"/>
            <a:r>
              <a:rPr lang="en-US" altLang="en-US" sz="1400" b="1">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Equations</a:t>
            </a:r>
          </a:p>
        </p:txBody>
      </p:sp>
      <p:sp>
        <p:nvSpPr>
          <p:cNvPr id="70" name="Line 48"/>
          <p:cNvSpPr>
            <a:spLocks noChangeShapeType="1"/>
          </p:cNvSpPr>
          <p:nvPr/>
        </p:nvSpPr>
        <p:spPr bwMode="auto">
          <a:xfrm>
            <a:off x="9258356" y="4346575"/>
            <a:ext cx="0" cy="379412"/>
          </a:xfrm>
          <a:prstGeom prst="line">
            <a:avLst/>
          </a:prstGeom>
          <a:noFill/>
          <a:ln w="127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Calibri" panose="020F0502020204030204" pitchFamily="34" charset="0"/>
              <a:cs typeface="Calibri" panose="020F0502020204030204" pitchFamily="34" charset="0"/>
            </a:endParaRPr>
          </a:p>
        </p:txBody>
      </p:sp>
      <p:sp>
        <p:nvSpPr>
          <p:cNvPr id="71" name="Footer Placeholder 3">
            <a:extLst>
              <a:ext uri="{FF2B5EF4-FFF2-40B4-BE49-F238E27FC236}">
                <a16:creationId xmlns:a16="http://schemas.microsoft.com/office/drawing/2014/main" id="{AF25DC19-5840-4043-AD60-274E81C4725F}"/>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263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2000" fill="hold"/>
                                        <p:tgtEl>
                                          <p:spTgt spid="58"/>
                                        </p:tgtEl>
                                        <p:attrNameLst>
                                          <p:attrName>ppt_x</p:attrName>
                                        </p:attrNameLst>
                                      </p:cBhvr>
                                      <p:tavLst>
                                        <p:tav tm="0">
                                          <p:val>
                                            <p:strVal val="#ppt_x"/>
                                          </p:val>
                                        </p:tav>
                                        <p:tav tm="100000">
                                          <p:val>
                                            <p:strVal val="#ppt_x"/>
                                          </p:val>
                                        </p:tav>
                                      </p:tavLst>
                                    </p:anim>
                                    <p:anim calcmode="lin" valueType="num">
                                      <p:cBhvr additive="base">
                                        <p:cTn id="8" dur="2000" fill="hold"/>
                                        <p:tgtEl>
                                          <p:spTgt spid="5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2000" fill="hold"/>
                                        <p:tgtEl>
                                          <p:spTgt spid="59"/>
                                        </p:tgtEl>
                                        <p:attrNameLst>
                                          <p:attrName>ppt_x</p:attrName>
                                        </p:attrNameLst>
                                      </p:cBhvr>
                                      <p:tavLst>
                                        <p:tav tm="0">
                                          <p:val>
                                            <p:strVal val="#ppt_x"/>
                                          </p:val>
                                        </p:tav>
                                        <p:tav tm="100000">
                                          <p:val>
                                            <p:strVal val="#ppt_x"/>
                                          </p:val>
                                        </p:tav>
                                      </p:tavLst>
                                    </p:anim>
                                    <p:anim calcmode="lin" valueType="num">
                                      <p:cBhvr additive="base">
                                        <p:cTn id="12" dur="20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2000" fill="hold"/>
                                        <p:tgtEl>
                                          <p:spTgt spid="60"/>
                                        </p:tgtEl>
                                        <p:attrNameLst>
                                          <p:attrName>ppt_x</p:attrName>
                                        </p:attrNameLst>
                                      </p:cBhvr>
                                      <p:tavLst>
                                        <p:tav tm="0">
                                          <p:val>
                                            <p:strVal val="#ppt_x"/>
                                          </p:val>
                                        </p:tav>
                                        <p:tav tm="100000">
                                          <p:val>
                                            <p:strVal val="#ppt_x"/>
                                          </p:val>
                                        </p:tav>
                                      </p:tavLst>
                                    </p:anim>
                                    <p:anim calcmode="lin" valueType="num">
                                      <p:cBhvr additive="base">
                                        <p:cTn id="16" dur="2000" fill="hold"/>
                                        <p:tgtEl>
                                          <p:spTgt spid="6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2000" fill="hold"/>
                                        <p:tgtEl>
                                          <p:spTgt spid="61"/>
                                        </p:tgtEl>
                                        <p:attrNameLst>
                                          <p:attrName>ppt_x</p:attrName>
                                        </p:attrNameLst>
                                      </p:cBhvr>
                                      <p:tavLst>
                                        <p:tav tm="0">
                                          <p:val>
                                            <p:strVal val="#ppt_x"/>
                                          </p:val>
                                        </p:tav>
                                        <p:tav tm="100000">
                                          <p:val>
                                            <p:strVal val="#ppt_x"/>
                                          </p:val>
                                        </p:tav>
                                      </p:tavLst>
                                    </p:anim>
                                    <p:anim calcmode="lin" valueType="num">
                                      <p:cBhvr additive="base">
                                        <p:cTn id="20" dur="2000" fill="hold"/>
                                        <p:tgtEl>
                                          <p:spTgt spid="6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2000" fill="hold"/>
                                        <p:tgtEl>
                                          <p:spTgt spid="62"/>
                                        </p:tgtEl>
                                        <p:attrNameLst>
                                          <p:attrName>ppt_x</p:attrName>
                                        </p:attrNameLst>
                                      </p:cBhvr>
                                      <p:tavLst>
                                        <p:tav tm="0">
                                          <p:val>
                                            <p:strVal val="#ppt_x"/>
                                          </p:val>
                                        </p:tav>
                                        <p:tav tm="100000">
                                          <p:val>
                                            <p:strVal val="#ppt_x"/>
                                          </p:val>
                                        </p:tav>
                                      </p:tavLst>
                                    </p:anim>
                                    <p:anim calcmode="lin" valueType="num">
                                      <p:cBhvr additive="base">
                                        <p:cTn id="24" dur="2000" fill="hold"/>
                                        <p:tgtEl>
                                          <p:spTgt spid="6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2000" fill="hold"/>
                                        <p:tgtEl>
                                          <p:spTgt spid="57"/>
                                        </p:tgtEl>
                                        <p:attrNameLst>
                                          <p:attrName>ppt_x</p:attrName>
                                        </p:attrNameLst>
                                      </p:cBhvr>
                                      <p:tavLst>
                                        <p:tav tm="0">
                                          <p:val>
                                            <p:strVal val="#ppt_x"/>
                                          </p:val>
                                        </p:tav>
                                        <p:tav tm="100000">
                                          <p:val>
                                            <p:strVal val="#ppt_x"/>
                                          </p:val>
                                        </p:tav>
                                      </p:tavLst>
                                    </p:anim>
                                    <p:anim calcmode="lin" valueType="num">
                                      <p:cBhvr additive="base">
                                        <p:cTn id="28" dur="2000" fill="hold"/>
                                        <p:tgtEl>
                                          <p:spTgt spid="5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2000" fill="hold"/>
                                        <p:tgtEl>
                                          <p:spTgt spid="69"/>
                                        </p:tgtEl>
                                        <p:attrNameLst>
                                          <p:attrName>ppt_x</p:attrName>
                                        </p:attrNameLst>
                                      </p:cBhvr>
                                      <p:tavLst>
                                        <p:tav tm="0">
                                          <p:val>
                                            <p:strVal val="#ppt_x"/>
                                          </p:val>
                                        </p:tav>
                                        <p:tav tm="100000">
                                          <p:val>
                                            <p:strVal val="#ppt_x"/>
                                          </p:val>
                                        </p:tav>
                                      </p:tavLst>
                                    </p:anim>
                                    <p:anim calcmode="lin" valueType="num">
                                      <p:cBhvr additive="base">
                                        <p:cTn id="32" dur="20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Multivariate Techniques</a:t>
            </a:r>
          </a:p>
        </p:txBody>
      </p:sp>
      <p:sp>
        <p:nvSpPr>
          <p:cNvPr id="6" name="Footer Placeholder 3">
            <a:extLst>
              <a:ext uri="{FF2B5EF4-FFF2-40B4-BE49-F238E27FC236}">
                <a16:creationId xmlns:a16="http://schemas.microsoft.com/office/drawing/2014/main" id="{62DDE632-0EFD-4190-A5D5-C5B660222360}"/>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447963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Dependence Techniques</a:t>
            </a:r>
          </a:p>
        </p:txBody>
      </p:sp>
      <p:sp>
        <p:nvSpPr>
          <p:cNvPr id="9" name="Content Placeholder 8"/>
          <p:cNvSpPr>
            <a:spLocks noGrp="1"/>
          </p:cNvSpPr>
          <p:nvPr>
            <p:ph sz="half" idx="1"/>
          </p:nvPr>
        </p:nvSpPr>
        <p:spPr>
          <a:xfrm>
            <a:off x="298452" y="1076325"/>
            <a:ext cx="5581649" cy="5442462"/>
          </a:xfrm>
          <a:ln w="25400">
            <a:solidFill>
              <a:srgbClr val="000000"/>
            </a:solidFill>
          </a:ln>
        </p:spPr>
        <p:txBody>
          <a:bodyPr/>
          <a:lstStyle/>
          <a:p>
            <a:pPr algn="ctr"/>
            <a:r>
              <a:rPr lang="en-US" b="1" dirty="0"/>
              <a:t>Multiple Regression</a:t>
            </a:r>
          </a:p>
          <a:p>
            <a:pPr algn="ctr"/>
            <a:endParaRPr lang="en-US" b="1" dirty="0"/>
          </a:p>
          <a:p>
            <a:r>
              <a:rPr lang="en-US" u="sng" dirty="0"/>
              <a:t>What is it?</a:t>
            </a:r>
          </a:p>
          <a:p>
            <a:pPr algn="ctr"/>
            <a:r>
              <a:rPr lang="en-US" dirty="0"/>
              <a:t>. . .  a </a:t>
            </a:r>
            <a:r>
              <a:rPr lang="en-US" b="1" dirty="0"/>
              <a:t>single</a:t>
            </a:r>
            <a:r>
              <a:rPr lang="en-US" dirty="0"/>
              <a:t> metric dependent variable is predicted by several metric independent variables.</a:t>
            </a:r>
          </a:p>
          <a:p>
            <a:pPr algn="ctr"/>
            <a:endParaRPr lang="en-US" b="1" dirty="0"/>
          </a:p>
        </p:txBody>
      </p:sp>
      <p:sp>
        <p:nvSpPr>
          <p:cNvPr id="10" name="Text Placeholder 9"/>
          <p:cNvSpPr>
            <a:spLocks noGrp="1"/>
          </p:cNvSpPr>
          <p:nvPr>
            <p:ph type="body" sz="half" idx="2"/>
          </p:nvPr>
        </p:nvSpPr>
        <p:spPr>
          <a:xfrm>
            <a:off x="6083301" y="1076325"/>
            <a:ext cx="5583767" cy="5442462"/>
          </a:xfrm>
          <a:ln w="25400">
            <a:solidFill>
              <a:srgbClr val="000000"/>
            </a:solidFill>
          </a:ln>
        </p:spPr>
        <p:txBody>
          <a:bodyPr/>
          <a:lstStyle/>
          <a:p>
            <a:pPr algn="ctr"/>
            <a:r>
              <a:rPr lang="en-US" b="1" dirty="0"/>
              <a:t>MANOVA</a:t>
            </a:r>
          </a:p>
          <a:p>
            <a:pPr algn="ctr"/>
            <a:endParaRPr lang="en-US" b="1" dirty="0"/>
          </a:p>
          <a:p>
            <a:r>
              <a:rPr lang="en-US" u="sng" dirty="0"/>
              <a:t>What is it?</a:t>
            </a:r>
          </a:p>
          <a:p>
            <a:pPr algn="ctr"/>
            <a:r>
              <a:rPr lang="en-US" dirty="0"/>
              <a:t>. . . </a:t>
            </a:r>
            <a:r>
              <a:rPr lang="en-US" b="1" dirty="0"/>
              <a:t>several</a:t>
            </a:r>
            <a:r>
              <a:rPr lang="en-US" dirty="0"/>
              <a:t> metric dependent variables are predicted by a set of nonmetric (categorical) independent variables. </a:t>
            </a:r>
          </a:p>
          <a:p>
            <a:endParaRPr lang="en-US" dirty="0"/>
          </a:p>
          <a:p>
            <a:endParaRPr lang="en-US" dirty="0"/>
          </a:p>
        </p:txBody>
      </p:sp>
      <p:pic>
        <p:nvPicPr>
          <p:cNvPr id="11" name="Picture 10"/>
          <p:cNvPicPr>
            <a:picLocks noChangeAspect="1"/>
          </p:cNvPicPr>
          <p:nvPr/>
        </p:nvPicPr>
        <p:blipFill>
          <a:blip r:embed="rId2"/>
          <a:stretch>
            <a:fillRect/>
          </a:stretch>
        </p:blipFill>
        <p:spPr>
          <a:xfrm>
            <a:off x="2355901" y="4097481"/>
            <a:ext cx="2011854" cy="2085013"/>
          </a:xfrm>
          <a:prstGeom prst="rect">
            <a:avLst/>
          </a:prstGeom>
        </p:spPr>
      </p:pic>
      <p:sp>
        <p:nvSpPr>
          <p:cNvPr id="7" name="Footer Placeholder 3">
            <a:extLst>
              <a:ext uri="{FF2B5EF4-FFF2-40B4-BE49-F238E27FC236}">
                <a16:creationId xmlns:a16="http://schemas.microsoft.com/office/drawing/2014/main" id="{8D68943E-6A7E-47A3-B926-9783CD75FB57}"/>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59046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Dependence Techniques</a:t>
            </a:r>
          </a:p>
        </p:txBody>
      </p:sp>
      <p:sp>
        <p:nvSpPr>
          <p:cNvPr id="6" name="Content Placeholder 5"/>
          <p:cNvSpPr>
            <a:spLocks noGrp="1"/>
          </p:cNvSpPr>
          <p:nvPr>
            <p:ph sz="half" idx="1"/>
          </p:nvPr>
        </p:nvSpPr>
        <p:spPr>
          <a:xfrm>
            <a:off x="298452" y="1076325"/>
            <a:ext cx="5581649" cy="5422798"/>
          </a:xfrm>
          <a:ln w="25400">
            <a:solidFill>
              <a:srgbClr val="000000"/>
            </a:solidFill>
          </a:ln>
        </p:spPr>
        <p:txBody>
          <a:bodyPr/>
          <a:lstStyle/>
          <a:p>
            <a:pPr algn="ctr"/>
            <a:r>
              <a:rPr lang="en-US" b="1" dirty="0"/>
              <a:t>Discriminant Analysis</a:t>
            </a:r>
          </a:p>
          <a:p>
            <a:endParaRPr lang="en-US" dirty="0"/>
          </a:p>
          <a:p>
            <a:r>
              <a:rPr lang="en-US" u="sng" dirty="0"/>
              <a:t>What is it?</a:t>
            </a:r>
          </a:p>
          <a:p>
            <a:r>
              <a:rPr lang="en-US" dirty="0"/>
              <a:t>. . .  single, non-metric  (categorical) </a:t>
            </a:r>
          </a:p>
          <a:p>
            <a:r>
              <a:rPr lang="en-US" dirty="0"/>
              <a:t>dependent variable is predicted by </a:t>
            </a:r>
          </a:p>
          <a:p>
            <a:r>
              <a:rPr lang="en-US" dirty="0"/>
              <a:t>several metric independent variables.</a:t>
            </a:r>
          </a:p>
          <a:p>
            <a:r>
              <a:rPr lang="en-US" u="sng" dirty="0"/>
              <a:t>Why use it</a:t>
            </a:r>
            <a:r>
              <a:rPr lang="en-US" dirty="0"/>
              <a:t>?</a:t>
            </a:r>
          </a:p>
          <a:p>
            <a:endParaRPr lang="en-US" dirty="0"/>
          </a:p>
          <a:p>
            <a:endParaRPr lang="en-US" dirty="0"/>
          </a:p>
        </p:txBody>
      </p:sp>
      <p:sp>
        <p:nvSpPr>
          <p:cNvPr id="7" name="Text Placeholder 6"/>
          <p:cNvSpPr>
            <a:spLocks noGrp="1"/>
          </p:cNvSpPr>
          <p:nvPr>
            <p:ph type="body" sz="half" idx="2"/>
          </p:nvPr>
        </p:nvSpPr>
        <p:spPr>
          <a:xfrm>
            <a:off x="6083301" y="1076325"/>
            <a:ext cx="5583767" cy="5422798"/>
          </a:xfrm>
          <a:ln w="25400">
            <a:solidFill>
              <a:srgbClr val="000000"/>
            </a:solidFill>
          </a:ln>
        </p:spPr>
        <p:txBody>
          <a:bodyPr/>
          <a:lstStyle/>
          <a:p>
            <a:pPr algn="ctr"/>
            <a:r>
              <a:rPr lang="en-US" b="1" dirty="0"/>
              <a:t>Logistic Regression</a:t>
            </a:r>
          </a:p>
          <a:p>
            <a:endParaRPr lang="en-US" dirty="0"/>
          </a:p>
          <a:p>
            <a:r>
              <a:rPr lang="en-US" u="sng" dirty="0"/>
              <a:t>What is it?</a:t>
            </a:r>
          </a:p>
          <a:p>
            <a:r>
              <a:rPr lang="en-US" dirty="0"/>
              <a:t>. . . single nonmetric dependent variable is predicted by several metric independent variables.   </a:t>
            </a:r>
          </a:p>
          <a:p>
            <a:endParaRPr lang="en-US" dirty="0"/>
          </a:p>
          <a:p>
            <a:r>
              <a:rPr lang="en-US" dirty="0"/>
              <a:t>This technique is similar to discriminant analysis, but relies on calculations more like regression.</a:t>
            </a:r>
          </a:p>
          <a:p>
            <a:endParaRPr lang="en-US" dirty="0"/>
          </a:p>
          <a:p>
            <a:endParaRPr lang="en-US" dirty="0"/>
          </a:p>
        </p:txBody>
      </p:sp>
      <p:sp>
        <p:nvSpPr>
          <p:cNvPr id="8" name="Text Box 3"/>
          <p:cNvSpPr txBox="1">
            <a:spLocks noChangeArrowheads="1"/>
          </p:cNvSpPr>
          <p:nvPr/>
        </p:nvSpPr>
        <p:spPr bwMode="auto">
          <a:xfrm>
            <a:off x="2434145" y="4269003"/>
            <a:ext cx="3173483" cy="210826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37160" rIns="182880" bIns="137160">
            <a:spAutoFit/>
          </a:bodyPr>
          <a:lstStyle/>
          <a:p>
            <a:pPr eaLnBrk="0" hangingPunct="0">
              <a:spcBef>
                <a:spcPct val="50000"/>
              </a:spcBef>
            </a:pPr>
            <a:r>
              <a:rPr lang="en-US" altLang="en-US" sz="1400" dirty="0">
                <a:solidFill>
                  <a:srgbClr val="000000"/>
                </a:solidFill>
                <a:effectLst>
                  <a:outerShdw blurRad="38100" dist="38100" dir="2700000" algn="tl">
                    <a:srgbClr val="C0C0C0"/>
                  </a:outerShdw>
                </a:effectLst>
                <a:latin typeface="Calibri" panose="020F0502020204030204" pitchFamily="34" charset="0"/>
              </a:rPr>
              <a:t>Examples of Dependent Variables:</a:t>
            </a:r>
          </a:p>
          <a:p>
            <a:pPr eaLnBrk="0" hangingPunct="0">
              <a:spcBef>
                <a:spcPct val="50000"/>
              </a:spcBef>
              <a:buClr>
                <a:srgbClr val="990000"/>
              </a:buClr>
              <a:buSzPct val="150000"/>
              <a:buFontTx/>
              <a:buChar char="•"/>
            </a:pPr>
            <a:r>
              <a:rPr lang="en-US" altLang="en-US" sz="1400" dirty="0">
                <a:solidFill>
                  <a:srgbClr val="000000"/>
                </a:solidFill>
                <a:effectLst>
                  <a:outerShdw blurRad="38100" dist="38100" dir="2700000" algn="tl">
                    <a:srgbClr val="C0C0C0"/>
                  </a:outerShdw>
                </a:effectLst>
                <a:latin typeface="Calibri" panose="020F0502020204030204" pitchFamily="34" charset="0"/>
              </a:rPr>
              <a:t> </a:t>
            </a:r>
            <a:r>
              <a:rPr lang="en-US" altLang="en-US" sz="1400"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Gender – Male vs. Female</a:t>
            </a:r>
          </a:p>
          <a:p>
            <a:pPr eaLnBrk="0" hangingPunct="0">
              <a:spcBef>
                <a:spcPct val="50000"/>
              </a:spcBef>
              <a:buClr>
                <a:srgbClr val="990000"/>
              </a:buClr>
              <a:buSzPct val="140000"/>
              <a:buFontTx/>
              <a:buChar char="•"/>
            </a:pPr>
            <a:r>
              <a:rPr lang="en-US" altLang="en-US" sz="1400"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 Culture – USA vs. Outside USA</a:t>
            </a:r>
          </a:p>
          <a:p>
            <a:pPr eaLnBrk="0" hangingPunct="0">
              <a:spcBef>
                <a:spcPct val="50000"/>
              </a:spcBef>
              <a:buClr>
                <a:srgbClr val="990000"/>
              </a:buClr>
              <a:buSzPct val="140000"/>
              <a:buFontTx/>
              <a:buChar char="•"/>
            </a:pPr>
            <a:r>
              <a:rPr lang="en-US" altLang="en-US" sz="1400"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 Purchasers vs. Non-purchasers</a:t>
            </a:r>
          </a:p>
          <a:p>
            <a:pPr eaLnBrk="0" hangingPunct="0">
              <a:spcBef>
                <a:spcPct val="50000"/>
              </a:spcBef>
              <a:buClr>
                <a:srgbClr val="990000"/>
              </a:buClr>
              <a:buSzPct val="140000"/>
              <a:buFontTx/>
              <a:buChar char="•"/>
            </a:pPr>
            <a:r>
              <a:rPr lang="en-US" altLang="en-US" sz="1400"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 Member vs. Non-Member</a:t>
            </a:r>
          </a:p>
          <a:p>
            <a:pPr eaLnBrk="0" hangingPunct="0">
              <a:spcBef>
                <a:spcPct val="50000"/>
              </a:spcBef>
              <a:buClr>
                <a:srgbClr val="990000"/>
              </a:buClr>
              <a:buSzPct val="150000"/>
              <a:buFontTx/>
              <a:buChar char="•"/>
            </a:pPr>
            <a:r>
              <a:rPr lang="en-US" altLang="en-US" sz="1400" dirty="0">
                <a:solidFill>
                  <a:srgbClr val="000000"/>
                </a:solidFill>
                <a:effectLst>
                  <a:outerShdw blurRad="38100" dist="38100" dir="2700000" algn="tl">
                    <a:srgbClr val="C0C0C0"/>
                  </a:outerShdw>
                </a:effectLst>
                <a:latin typeface="Calibri" panose="020F0502020204030204" pitchFamily="34" charset="0"/>
                <a:cs typeface="Calibri" panose="020F0502020204030204" pitchFamily="34" charset="0"/>
              </a:rPr>
              <a:t> Good, Average and Poor Credit Risk</a:t>
            </a:r>
          </a:p>
        </p:txBody>
      </p:sp>
      <p:sp>
        <p:nvSpPr>
          <p:cNvPr id="9" name="Footer Placeholder 3">
            <a:extLst>
              <a:ext uri="{FF2B5EF4-FFF2-40B4-BE49-F238E27FC236}">
                <a16:creationId xmlns:a16="http://schemas.microsoft.com/office/drawing/2014/main" id="{049B9D3D-9149-4576-BEF4-F1E15505C72D}"/>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929257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Dependence Techniques</a:t>
            </a:r>
          </a:p>
        </p:txBody>
      </p:sp>
      <p:sp>
        <p:nvSpPr>
          <p:cNvPr id="6" name="Content Placeholder 5"/>
          <p:cNvSpPr>
            <a:spLocks noGrp="1"/>
          </p:cNvSpPr>
          <p:nvPr>
            <p:ph sz="half" idx="1"/>
          </p:nvPr>
        </p:nvSpPr>
        <p:spPr>
          <a:xfrm>
            <a:off x="298452" y="1076325"/>
            <a:ext cx="5581649" cy="5422798"/>
          </a:xfrm>
          <a:ln w="25400">
            <a:solidFill>
              <a:srgbClr val="000000"/>
            </a:solidFill>
          </a:ln>
        </p:spPr>
        <p:txBody>
          <a:bodyPr lIns="182880"/>
          <a:lstStyle/>
          <a:p>
            <a:pPr algn="ctr"/>
            <a:r>
              <a:rPr lang="en-US" b="1" dirty="0"/>
              <a:t>Canonical Analysis</a:t>
            </a:r>
          </a:p>
          <a:p>
            <a:endParaRPr lang="en-US" dirty="0"/>
          </a:p>
          <a:p>
            <a:r>
              <a:rPr lang="en-US" u="sng" dirty="0"/>
              <a:t>What is it</a:t>
            </a:r>
            <a:r>
              <a:rPr lang="en-US" dirty="0"/>
              <a:t>?</a:t>
            </a:r>
          </a:p>
          <a:p>
            <a:pPr algn="ctr"/>
            <a:r>
              <a:rPr lang="en-US" dirty="0"/>
              <a:t>. . . several metric dependent variables are predicted by several metric independent variables.</a:t>
            </a:r>
          </a:p>
          <a:p>
            <a:endParaRPr lang="en-US" dirty="0"/>
          </a:p>
          <a:p>
            <a:endParaRPr lang="en-US" dirty="0"/>
          </a:p>
        </p:txBody>
      </p:sp>
      <p:sp>
        <p:nvSpPr>
          <p:cNvPr id="7" name="Text Placeholder 6"/>
          <p:cNvSpPr>
            <a:spLocks noGrp="1"/>
          </p:cNvSpPr>
          <p:nvPr>
            <p:ph type="body" sz="half" idx="2"/>
          </p:nvPr>
        </p:nvSpPr>
        <p:spPr>
          <a:xfrm>
            <a:off x="6083301" y="1076325"/>
            <a:ext cx="5583767" cy="5422798"/>
          </a:xfrm>
          <a:ln w="25400">
            <a:solidFill>
              <a:srgbClr val="000000"/>
            </a:solidFill>
          </a:ln>
        </p:spPr>
        <p:txBody>
          <a:bodyPr lIns="182880"/>
          <a:lstStyle/>
          <a:p>
            <a:pPr algn="ctr"/>
            <a:r>
              <a:rPr lang="en-US" b="1" dirty="0"/>
              <a:t>Conjoint Analysis</a:t>
            </a:r>
          </a:p>
          <a:p>
            <a:endParaRPr lang="en-US" dirty="0"/>
          </a:p>
          <a:p>
            <a:r>
              <a:rPr lang="en-US" u="sng" dirty="0"/>
              <a:t>What is it</a:t>
            </a:r>
            <a:r>
              <a:rPr lang="en-US" dirty="0"/>
              <a:t>?</a:t>
            </a:r>
          </a:p>
          <a:p>
            <a:r>
              <a:rPr lang="en-US" dirty="0"/>
              <a:t>. . . quasi-experimental design based on attributes and levels of attributes which develops combinations of attributes/levels which are then evaluated by respondents.</a:t>
            </a:r>
          </a:p>
        </p:txBody>
      </p:sp>
      <p:sp>
        <p:nvSpPr>
          <p:cNvPr id="8" name="Footer Placeholder 3">
            <a:extLst>
              <a:ext uri="{FF2B5EF4-FFF2-40B4-BE49-F238E27FC236}">
                <a16:creationId xmlns:a16="http://schemas.microsoft.com/office/drawing/2014/main" id="{C580BAAD-A6DE-4B24-B5B2-FD544B0D140B}"/>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0826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Dependence Techniques</a:t>
            </a:r>
          </a:p>
        </p:txBody>
      </p:sp>
      <p:sp>
        <p:nvSpPr>
          <p:cNvPr id="6" name="Content Placeholder 5"/>
          <p:cNvSpPr>
            <a:spLocks noGrp="1"/>
          </p:cNvSpPr>
          <p:nvPr>
            <p:ph sz="half" idx="1"/>
          </p:nvPr>
        </p:nvSpPr>
        <p:spPr>
          <a:xfrm>
            <a:off x="2068259" y="986675"/>
            <a:ext cx="7341213" cy="5532631"/>
          </a:xfrm>
          <a:ln w="25400">
            <a:solidFill>
              <a:srgbClr val="000000"/>
            </a:solidFill>
          </a:ln>
        </p:spPr>
        <p:txBody>
          <a:bodyPr lIns="182880" tIns="182880"/>
          <a:lstStyle/>
          <a:p>
            <a:r>
              <a:rPr lang="en-US" b="1" dirty="0"/>
              <a:t>Structural Equation Modeling (SEM)</a:t>
            </a:r>
          </a:p>
          <a:p>
            <a:endParaRPr lang="en-US" sz="1600" dirty="0"/>
          </a:p>
          <a:p>
            <a:r>
              <a:rPr lang="en-US" u="sng" dirty="0"/>
              <a:t>What is it</a:t>
            </a:r>
            <a:r>
              <a:rPr lang="en-US" dirty="0"/>
              <a:t>?</a:t>
            </a:r>
          </a:p>
          <a:p>
            <a:pPr algn="ctr"/>
            <a:r>
              <a:rPr lang="en-US" dirty="0"/>
              <a:t>. . . estimates multiple, interrelated dependence relationships based on two components:</a:t>
            </a:r>
          </a:p>
          <a:p>
            <a:pPr marL="1830387" lvl="3" indent="-514350">
              <a:buAutoNum type="alphaLcPeriod"/>
            </a:pPr>
            <a:r>
              <a:rPr lang="en-US" sz="2400" dirty="0"/>
              <a:t>Measurement Model</a:t>
            </a:r>
          </a:p>
          <a:p>
            <a:pPr marL="1830387" lvl="3" indent="-514350">
              <a:buAutoNum type="alphaLcPeriod"/>
            </a:pPr>
            <a:r>
              <a:rPr lang="en-US" sz="2400" dirty="0"/>
              <a:t>Structural Model</a:t>
            </a:r>
          </a:p>
          <a:p>
            <a:endParaRPr lang="en-US" sz="1400" dirty="0"/>
          </a:p>
          <a:p>
            <a:r>
              <a:rPr lang="en-US" u="sng" dirty="0"/>
              <a:t>Two basic methodologies</a:t>
            </a:r>
          </a:p>
          <a:p>
            <a:r>
              <a:rPr lang="en-US" dirty="0"/>
              <a:t>CB-SEM – covariance-based SEM</a:t>
            </a:r>
          </a:p>
          <a:p>
            <a:r>
              <a:rPr lang="en-US" dirty="0"/>
              <a:t>PLS-SEM – Partial Least Squares Modeling</a:t>
            </a:r>
          </a:p>
          <a:p>
            <a:r>
              <a:rPr lang="en-US" sz="2000" dirty="0"/>
              <a:t>		</a:t>
            </a:r>
            <a:r>
              <a:rPr lang="en-US" sz="2400" dirty="0"/>
              <a:t>		(variance-based)</a:t>
            </a:r>
          </a:p>
          <a:p>
            <a:endParaRPr lang="en-US" dirty="0"/>
          </a:p>
        </p:txBody>
      </p:sp>
      <p:sp>
        <p:nvSpPr>
          <p:cNvPr id="7" name="Footer Placeholder 3">
            <a:extLst>
              <a:ext uri="{FF2B5EF4-FFF2-40B4-BE49-F238E27FC236}">
                <a16:creationId xmlns:a16="http://schemas.microsoft.com/office/drawing/2014/main" id="{53AB2427-8C87-4A97-A9B1-17877AB97B04}"/>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4234621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Interdependence Techniques</a:t>
            </a:r>
          </a:p>
        </p:txBody>
      </p:sp>
      <p:sp>
        <p:nvSpPr>
          <p:cNvPr id="6" name="Content Placeholder 5"/>
          <p:cNvSpPr>
            <a:spLocks noGrp="1"/>
          </p:cNvSpPr>
          <p:nvPr>
            <p:ph sz="half" idx="1"/>
          </p:nvPr>
        </p:nvSpPr>
        <p:spPr>
          <a:xfrm>
            <a:off x="298452" y="1076325"/>
            <a:ext cx="5581649" cy="5422798"/>
          </a:xfrm>
          <a:ln w="25400">
            <a:solidFill>
              <a:srgbClr val="000000"/>
            </a:solidFill>
          </a:ln>
        </p:spPr>
        <p:txBody>
          <a:bodyPr/>
          <a:lstStyle/>
          <a:p>
            <a:pPr algn="ctr"/>
            <a:r>
              <a:rPr lang="en-US" b="1" dirty="0"/>
              <a:t>Exploratory Factor Analysis (EFA)</a:t>
            </a:r>
          </a:p>
          <a:p>
            <a:endParaRPr lang="en-US" dirty="0"/>
          </a:p>
          <a:p>
            <a:r>
              <a:rPr lang="en-US" u="sng" dirty="0"/>
              <a:t>What is it</a:t>
            </a:r>
            <a:r>
              <a:rPr lang="en-US" dirty="0"/>
              <a:t>?</a:t>
            </a:r>
          </a:p>
          <a:p>
            <a:pPr algn="ctr"/>
            <a:r>
              <a:rPr lang="en-US" dirty="0"/>
              <a:t>. . . analyzes the structure of the </a:t>
            </a:r>
          </a:p>
          <a:p>
            <a:pPr algn="ctr"/>
            <a:r>
              <a:rPr lang="en-US" dirty="0"/>
              <a:t>interrelationships among a </a:t>
            </a:r>
          </a:p>
          <a:p>
            <a:pPr algn="ctr"/>
            <a:r>
              <a:rPr lang="en-US" dirty="0"/>
              <a:t>large number of variables to </a:t>
            </a:r>
          </a:p>
          <a:p>
            <a:pPr algn="ctr"/>
            <a:r>
              <a:rPr lang="en-US" dirty="0"/>
              <a:t>determine a set of </a:t>
            </a:r>
          </a:p>
          <a:p>
            <a:pPr algn="ctr"/>
            <a:r>
              <a:rPr lang="en-US" dirty="0"/>
              <a:t>common underlying dimensions (factors).</a:t>
            </a:r>
          </a:p>
          <a:p>
            <a:endParaRPr lang="en-US" dirty="0"/>
          </a:p>
        </p:txBody>
      </p:sp>
      <p:sp>
        <p:nvSpPr>
          <p:cNvPr id="7" name="Text Placeholder 6"/>
          <p:cNvSpPr>
            <a:spLocks noGrp="1"/>
          </p:cNvSpPr>
          <p:nvPr>
            <p:ph type="body" sz="half" idx="2"/>
          </p:nvPr>
        </p:nvSpPr>
        <p:spPr>
          <a:xfrm>
            <a:off x="6083301" y="1076325"/>
            <a:ext cx="5583767" cy="5422798"/>
          </a:xfrm>
          <a:ln w="25400">
            <a:solidFill>
              <a:srgbClr val="000000"/>
            </a:solidFill>
          </a:ln>
        </p:spPr>
        <p:txBody>
          <a:bodyPr/>
          <a:lstStyle/>
          <a:p>
            <a:pPr algn="ctr"/>
            <a:r>
              <a:rPr lang="en-US" b="1" dirty="0"/>
              <a:t>Cluster Analysis</a:t>
            </a:r>
          </a:p>
          <a:p>
            <a:endParaRPr lang="en-US" dirty="0"/>
          </a:p>
          <a:p>
            <a:r>
              <a:rPr lang="en-US" u="sng" dirty="0"/>
              <a:t>What is it</a:t>
            </a:r>
            <a:r>
              <a:rPr lang="en-US" dirty="0"/>
              <a:t>?</a:t>
            </a:r>
          </a:p>
          <a:p>
            <a:pPr algn="ctr"/>
            <a:r>
              <a:rPr lang="en-US" dirty="0"/>
              <a:t>.  .  .  groups objects  (respondents, products, firms, variables, etc.) </a:t>
            </a:r>
          </a:p>
          <a:p>
            <a:pPr algn="ctr"/>
            <a:r>
              <a:rPr lang="en-US" dirty="0"/>
              <a:t>so that each object is similar to the other objects in the cluster and </a:t>
            </a:r>
          </a:p>
          <a:p>
            <a:pPr algn="ctr"/>
            <a:r>
              <a:rPr lang="en-US" dirty="0"/>
              <a:t>different from objects in all the other clusters.</a:t>
            </a:r>
          </a:p>
          <a:p>
            <a:endParaRPr lang="en-US" dirty="0"/>
          </a:p>
        </p:txBody>
      </p:sp>
      <p:sp>
        <p:nvSpPr>
          <p:cNvPr id="8" name="Footer Placeholder 3">
            <a:extLst>
              <a:ext uri="{FF2B5EF4-FFF2-40B4-BE49-F238E27FC236}">
                <a16:creationId xmlns:a16="http://schemas.microsoft.com/office/drawing/2014/main" id="{C64D6EC0-AAF8-4DC6-A51E-943F8854C812}"/>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524001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Multivariate Analysis?</a:t>
            </a:r>
          </a:p>
        </p:txBody>
      </p:sp>
      <p:sp>
        <p:nvSpPr>
          <p:cNvPr id="6" name="Footer Placeholder 3">
            <a:extLst>
              <a:ext uri="{FF2B5EF4-FFF2-40B4-BE49-F238E27FC236}">
                <a16:creationId xmlns:a16="http://schemas.microsoft.com/office/drawing/2014/main" id="{9172F89A-0463-488E-92CE-12CDFAA1CCD5}"/>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226233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Interdependence Techniques</a:t>
            </a:r>
          </a:p>
        </p:txBody>
      </p:sp>
      <p:sp>
        <p:nvSpPr>
          <p:cNvPr id="6" name="Content Placeholder 5"/>
          <p:cNvSpPr>
            <a:spLocks noGrp="1"/>
          </p:cNvSpPr>
          <p:nvPr>
            <p:ph sz="half" idx="1"/>
          </p:nvPr>
        </p:nvSpPr>
        <p:spPr>
          <a:xfrm>
            <a:off x="298452" y="1076325"/>
            <a:ext cx="5581649" cy="5422798"/>
          </a:xfrm>
          <a:ln w="25400">
            <a:solidFill>
              <a:srgbClr val="000000"/>
            </a:solidFill>
          </a:ln>
        </p:spPr>
        <p:txBody>
          <a:bodyPr/>
          <a:lstStyle/>
          <a:p>
            <a:pPr algn="ctr"/>
            <a:r>
              <a:rPr lang="en-US" b="1" dirty="0"/>
              <a:t>Multidimensional Scaling (MDS)</a:t>
            </a:r>
          </a:p>
          <a:p>
            <a:endParaRPr lang="en-US" dirty="0"/>
          </a:p>
          <a:p>
            <a:r>
              <a:rPr lang="en-US" u="sng" dirty="0"/>
              <a:t>What is it?</a:t>
            </a:r>
          </a:p>
          <a:p>
            <a:pPr algn="ctr"/>
            <a:r>
              <a:rPr lang="en-US" dirty="0"/>
              <a:t>. . . identifies  “unrecognized” dimensions that affect purchase behavior based on customer judgments of</a:t>
            </a:r>
          </a:p>
          <a:p>
            <a:pPr algn="ctr"/>
            <a:r>
              <a:rPr lang="en-US" dirty="0"/>
              <a:t>   </a:t>
            </a:r>
            <a:r>
              <a:rPr lang="en-US" b="1" dirty="0"/>
              <a:t>similarities  or  preferences</a:t>
            </a:r>
          </a:p>
          <a:p>
            <a:pPr algn="ctr"/>
            <a:r>
              <a:rPr lang="en-US" dirty="0"/>
              <a:t>and transforms these into distances </a:t>
            </a:r>
          </a:p>
          <a:p>
            <a:pPr algn="ctr"/>
            <a:r>
              <a:rPr lang="en-US" dirty="0"/>
              <a:t>represented as perceptual maps.</a:t>
            </a:r>
          </a:p>
          <a:p>
            <a:endParaRPr lang="en-US" dirty="0"/>
          </a:p>
        </p:txBody>
      </p:sp>
      <p:sp>
        <p:nvSpPr>
          <p:cNvPr id="7" name="Text Placeholder 6"/>
          <p:cNvSpPr>
            <a:spLocks noGrp="1"/>
          </p:cNvSpPr>
          <p:nvPr>
            <p:ph type="body" sz="half" idx="2"/>
          </p:nvPr>
        </p:nvSpPr>
        <p:spPr>
          <a:xfrm>
            <a:off x="6083301" y="1076325"/>
            <a:ext cx="5583767" cy="5422798"/>
          </a:xfrm>
          <a:ln w="25400">
            <a:solidFill>
              <a:srgbClr val="000000"/>
            </a:solidFill>
          </a:ln>
        </p:spPr>
        <p:txBody>
          <a:bodyPr/>
          <a:lstStyle/>
          <a:p>
            <a:pPr algn="ctr"/>
            <a:r>
              <a:rPr lang="en-US" b="1" dirty="0"/>
              <a:t>Correspondence Analysis</a:t>
            </a:r>
          </a:p>
          <a:p>
            <a:endParaRPr lang="en-US" dirty="0"/>
          </a:p>
          <a:p>
            <a:r>
              <a:rPr lang="en-US" u="sng" dirty="0"/>
              <a:t>What is it?</a:t>
            </a:r>
          </a:p>
          <a:p>
            <a:pPr algn="ctr"/>
            <a:r>
              <a:rPr lang="en-US" dirty="0"/>
              <a:t>. . .  uses non-metric data and evaluates either linear or non-linear relationships in an effort to develop a perceptual map representing the association between objects (firms, products, etc.)  and a set of descriptive characteristics of the objects.</a:t>
            </a:r>
          </a:p>
          <a:p>
            <a:endParaRPr lang="en-US" dirty="0"/>
          </a:p>
        </p:txBody>
      </p:sp>
      <p:sp>
        <p:nvSpPr>
          <p:cNvPr id="8" name="Footer Placeholder 3">
            <a:extLst>
              <a:ext uri="{FF2B5EF4-FFF2-40B4-BE49-F238E27FC236}">
                <a16:creationId xmlns:a16="http://schemas.microsoft.com/office/drawing/2014/main" id="{F6CB50FB-0B36-4B69-8F7D-E976F023FF43}"/>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778956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084" y="1149158"/>
            <a:ext cx="10363200" cy="1362075"/>
          </a:xfrm>
        </p:spPr>
        <p:txBody>
          <a:bodyPr/>
          <a:lstStyle/>
          <a:p>
            <a:r>
              <a:rPr lang="en-US" dirty="0"/>
              <a:t>Guidelines for Multivariate Analyses and</a:t>
            </a:r>
            <a:br>
              <a:rPr lang="en-US" dirty="0"/>
            </a:br>
            <a:r>
              <a:rPr lang="en-US" dirty="0"/>
              <a:t>Interpretation</a:t>
            </a:r>
          </a:p>
        </p:txBody>
      </p:sp>
      <p:sp>
        <p:nvSpPr>
          <p:cNvPr id="6" name="Text Placeholder 5"/>
          <p:cNvSpPr>
            <a:spLocks noGrp="1"/>
          </p:cNvSpPr>
          <p:nvPr>
            <p:ph type="body" idx="1"/>
          </p:nvPr>
        </p:nvSpPr>
        <p:spPr>
          <a:xfrm>
            <a:off x="963084" y="2771210"/>
            <a:ext cx="10363200" cy="3564053"/>
          </a:xfrm>
        </p:spPr>
        <p:txBody>
          <a:bodyPr>
            <a:spAutoFit/>
          </a:bodyPr>
          <a:lstStyle/>
          <a:p>
            <a:r>
              <a:rPr lang="en-US" sz="2400" dirty="0"/>
              <a:t>Establish Practical Significance as well as Statistical Significance.</a:t>
            </a:r>
          </a:p>
          <a:p>
            <a:r>
              <a:rPr lang="en-US" sz="2400" dirty="0"/>
              <a:t>Sample Size Affects All Results.</a:t>
            </a:r>
          </a:p>
          <a:p>
            <a:r>
              <a:rPr lang="en-US" sz="2400" dirty="0"/>
              <a:t>Know Your Data.</a:t>
            </a:r>
          </a:p>
          <a:p>
            <a:r>
              <a:rPr lang="en-US" sz="2400" dirty="0"/>
              <a:t>Strive for Model Parsimony.</a:t>
            </a:r>
          </a:p>
          <a:p>
            <a:r>
              <a:rPr lang="en-US" sz="2400" dirty="0"/>
              <a:t>Look at Your Errors.</a:t>
            </a:r>
          </a:p>
          <a:p>
            <a:r>
              <a:rPr lang="en-US" sz="2400" dirty="0"/>
              <a:t>Simplify Your Models By Separation</a:t>
            </a:r>
          </a:p>
          <a:p>
            <a:r>
              <a:rPr lang="en-US" sz="2400" dirty="0"/>
              <a:t>Validate Your Results.</a:t>
            </a:r>
          </a:p>
          <a:p>
            <a:endParaRPr lang="en-US" sz="2400" dirty="0"/>
          </a:p>
        </p:txBody>
      </p:sp>
      <p:sp>
        <p:nvSpPr>
          <p:cNvPr id="7" name="Footer Placeholder 3">
            <a:extLst>
              <a:ext uri="{FF2B5EF4-FFF2-40B4-BE49-F238E27FC236}">
                <a16:creationId xmlns:a16="http://schemas.microsoft.com/office/drawing/2014/main" id="{576EDE9A-4CFA-4CAE-B063-05278DE5105F}"/>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76741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Multivariate Analysis</a:t>
            </a:r>
          </a:p>
        </p:txBody>
      </p:sp>
      <p:sp>
        <p:nvSpPr>
          <p:cNvPr id="3" name="Content Placeholder 2"/>
          <p:cNvSpPr>
            <a:spLocks noGrp="1"/>
          </p:cNvSpPr>
          <p:nvPr>
            <p:ph idx="1"/>
          </p:nvPr>
        </p:nvSpPr>
        <p:spPr/>
        <p:txBody>
          <a:bodyPr/>
          <a:lstStyle/>
          <a:p>
            <a:pPr marL="0" indent="0"/>
            <a:r>
              <a:rPr lang="en-US" b="1" dirty="0"/>
              <a:t>Establish Practical Significance as well as Statistical Significance.</a:t>
            </a:r>
          </a:p>
          <a:p>
            <a:pPr marL="969962" lvl="1" indent="-457200"/>
            <a:r>
              <a:rPr lang="en-US" dirty="0"/>
              <a:t>Practical significance asks the question, “So what?”</a:t>
            </a:r>
          </a:p>
          <a:p>
            <a:pPr marL="969962" lvl="1" indent="-457200"/>
            <a:r>
              <a:rPr lang="en-US" dirty="0"/>
              <a:t>Applicable to both managerial and academic contexts.</a:t>
            </a:r>
          </a:p>
          <a:p>
            <a:pPr marL="0" indent="0"/>
            <a:r>
              <a:rPr lang="en-US" b="1" dirty="0"/>
              <a:t>Sample Size Affects All Results.</a:t>
            </a:r>
          </a:p>
          <a:p>
            <a:pPr marL="969962" lvl="1" indent="-457200"/>
            <a:r>
              <a:rPr lang="en-US" dirty="0"/>
              <a:t>Small samples – too little statistical power or too easily “overfitting” the data.</a:t>
            </a:r>
          </a:p>
          <a:p>
            <a:pPr marL="969962" lvl="1" indent="-457200"/>
            <a:r>
              <a:rPr lang="en-US" dirty="0"/>
              <a:t>Large Samples – make the statistical tests overly sensitive.</a:t>
            </a:r>
          </a:p>
          <a:p>
            <a:pPr marL="0" indent="0"/>
            <a:r>
              <a:rPr lang="en-US" b="1" dirty="0"/>
              <a:t>Know Your Data.</a:t>
            </a:r>
          </a:p>
          <a:p>
            <a:pPr marL="969962" lvl="1" indent="-457200"/>
            <a:r>
              <a:rPr lang="en-US" dirty="0"/>
              <a:t>Multivariate analyses require an even more rigorous examination of the data because the influence of outliers, violations of assumptions, and missing data can be compounded across several variables to create substantial effects.</a:t>
            </a:r>
          </a:p>
          <a:p>
            <a:endParaRPr lang="en-US" dirty="0"/>
          </a:p>
        </p:txBody>
      </p:sp>
      <p:sp>
        <p:nvSpPr>
          <p:cNvPr id="5" name="Footer Placeholder 3">
            <a:extLst>
              <a:ext uri="{FF2B5EF4-FFF2-40B4-BE49-F238E27FC236}">
                <a16:creationId xmlns:a16="http://schemas.microsoft.com/office/drawing/2014/main" id="{93691B16-BC07-49DB-8371-9EA91A306BE5}"/>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198833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Multivariate Analysis</a:t>
            </a:r>
          </a:p>
        </p:txBody>
      </p:sp>
      <p:sp>
        <p:nvSpPr>
          <p:cNvPr id="3" name="Content Placeholder 2"/>
          <p:cNvSpPr>
            <a:spLocks noGrp="1"/>
          </p:cNvSpPr>
          <p:nvPr>
            <p:ph idx="1"/>
          </p:nvPr>
        </p:nvSpPr>
        <p:spPr>
          <a:xfrm>
            <a:off x="298451" y="869848"/>
            <a:ext cx="11368616" cy="4616450"/>
          </a:xfrm>
        </p:spPr>
        <p:txBody>
          <a:bodyPr/>
          <a:lstStyle/>
          <a:p>
            <a:pPr marL="0" indent="0"/>
            <a:r>
              <a:rPr lang="en-US" b="1" dirty="0"/>
              <a:t>Strive for Model Parsimony.</a:t>
            </a:r>
          </a:p>
          <a:p>
            <a:pPr marL="969962" lvl="1" indent="-457200"/>
            <a:r>
              <a:rPr lang="en-US" dirty="0"/>
              <a:t>Irrelevant variables usually increase a technique’s ability to fit the sample data, but at the expense of overfitting the sample data and making the results less generalizable to the population.</a:t>
            </a:r>
          </a:p>
          <a:p>
            <a:pPr marL="969962" lvl="1" indent="-457200"/>
            <a:r>
              <a:rPr lang="en-US" dirty="0"/>
              <a:t>Even though irrelevant variables typically do not bias the estimates of the relevant variables, they can mask the true effects due to an increase in </a:t>
            </a:r>
            <a:r>
              <a:rPr lang="en-US" dirty="0" err="1"/>
              <a:t>multicollinearity</a:t>
            </a:r>
            <a:r>
              <a:rPr lang="en-US" dirty="0"/>
              <a:t>.</a:t>
            </a:r>
          </a:p>
          <a:p>
            <a:pPr marL="0" indent="0"/>
            <a:r>
              <a:rPr lang="en-US" b="1" dirty="0"/>
              <a:t>Look at Your Errors.</a:t>
            </a:r>
          </a:p>
          <a:p>
            <a:pPr marL="969962" lvl="1" indent="-457200"/>
            <a:r>
              <a:rPr lang="en-US" dirty="0"/>
              <a:t>starting point for diagnosing the validity of the obtained results. </a:t>
            </a:r>
          </a:p>
          <a:p>
            <a:pPr marL="969962" lvl="1" indent="-457200"/>
            <a:r>
              <a:rPr lang="en-US" dirty="0"/>
              <a:t>indication of the remaining unexplained relationships.</a:t>
            </a:r>
          </a:p>
          <a:p>
            <a:pPr marL="0" indent="0"/>
            <a:r>
              <a:rPr lang="en-US" b="1" dirty="0"/>
              <a:t>Simplify Your Models By Separation</a:t>
            </a:r>
          </a:p>
          <a:p>
            <a:pPr marL="969962" lvl="1" indent="-457200"/>
            <a:r>
              <a:rPr lang="en-US" dirty="0"/>
              <a:t>Estimate separate models when possible (e.g., in presence of moderators).</a:t>
            </a:r>
          </a:p>
          <a:p>
            <a:pPr marL="0" indent="0"/>
            <a:r>
              <a:rPr lang="en-US" b="1" dirty="0"/>
              <a:t>Validate Your Results.</a:t>
            </a:r>
          </a:p>
          <a:p>
            <a:pPr marL="969962" lvl="1" indent="-457200"/>
            <a:r>
              <a:rPr lang="en-US" dirty="0"/>
              <a:t>Use split-sample or cross-validation to assess generalizability of any model.</a:t>
            </a:r>
          </a:p>
          <a:p>
            <a:pPr marL="969962" lvl="1" indent="-457200"/>
            <a:endParaRPr lang="en-US" dirty="0"/>
          </a:p>
          <a:p>
            <a:endParaRPr lang="en-US" dirty="0"/>
          </a:p>
        </p:txBody>
      </p:sp>
      <p:sp>
        <p:nvSpPr>
          <p:cNvPr id="5" name="Footer Placeholder 3">
            <a:extLst>
              <a:ext uri="{FF2B5EF4-FFF2-40B4-BE49-F238E27FC236}">
                <a16:creationId xmlns:a16="http://schemas.microsoft.com/office/drawing/2014/main" id="{9B168C39-2702-4EFE-91E6-1DD4C3A1D542}"/>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75502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953753" y="2464566"/>
            <a:ext cx="10363200" cy="3654488"/>
          </a:xfrm>
        </p:spPr>
        <p:txBody>
          <a:bodyPr/>
          <a:lstStyle/>
          <a:p>
            <a:r>
              <a:rPr lang="en-US" sz="2400" b="1" dirty="0"/>
              <a:t>Stage 1:</a:t>
            </a:r>
            <a:r>
              <a:rPr lang="en-US" sz="2400" dirty="0"/>
              <a:t>  Define the Research Problem, Objectives, and Multivariate Technique(s) </a:t>
            </a:r>
          </a:p>
          <a:p>
            <a:r>
              <a:rPr lang="en-US" sz="2400" dirty="0"/>
              <a:t>                  to be Used</a:t>
            </a:r>
          </a:p>
          <a:p>
            <a:r>
              <a:rPr lang="en-US" sz="2400" b="1" dirty="0"/>
              <a:t>Stage 2:</a:t>
            </a:r>
            <a:r>
              <a:rPr lang="en-US" sz="2400" dirty="0"/>
              <a:t>  Develop the Analysis Plan</a:t>
            </a:r>
          </a:p>
          <a:p>
            <a:r>
              <a:rPr lang="en-US" sz="2400" b="1" dirty="0"/>
              <a:t>Stage 3:</a:t>
            </a:r>
            <a:r>
              <a:rPr lang="en-US" sz="2400" dirty="0"/>
              <a:t>  Evaluate the Assumptions Underlying the Multivariate Technique(s)</a:t>
            </a:r>
          </a:p>
          <a:p>
            <a:r>
              <a:rPr lang="en-US" sz="2400" b="1" dirty="0"/>
              <a:t>Stage 4:</a:t>
            </a:r>
            <a:r>
              <a:rPr lang="en-US" sz="2400" dirty="0"/>
              <a:t>  Estimate the Multivariate Model and Assess Overall Model Fit</a:t>
            </a:r>
          </a:p>
          <a:p>
            <a:r>
              <a:rPr lang="en-US" sz="2400" b="1" dirty="0"/>
              <a:t>Stage 5:</a:t>
            </a:r>
            <a:r>
              <a:rPr lang="en-US" sz="2400" dirty="0"/>
              <a:t>  Interpret the Variate(s)</a:t>
            </a:r>
          </a:p>
          <a:p>
            <a:r>
              <a:rPr lang="en-US" sz="2400" b="1" dirty="0"/>
              <a:t>Stage 6:</a:t>
            </a:r>
            <a:r>
              <a:rPr lang="en-US" sz="2400" dirty="0"/>
              <a:t>  Validate the Multivariate Model</a:t>
            </a:r>
          </a:p>
          <a:p>
            <a:endParaRPr lang="en-US" dirty="0"/>
          </a:p>
        </p:txBody>
      </p:sp>
      <p:sp>
        <p:nvSpPr>
          <p:cNvPr id="6" name="Title 5"/>
          <p:cNvSpPr>
            <a:spLocks noGrp="1"/>
          </p:cNvSpPr>
          <p:nvPr>
            <p:ph type="title"/>
          </p:nvPr>
        </p:nvSpPr>
        <p:spPr/>
        <p:txBody>
          <a:bodyPr/>
          <a:lstStyle/>
          <a:p>
            <a:r>
              <a:rPr lang="en-US" dirty="0"/>
              <a:t>A Structured Approach to Multivariate Model Building</a:t>
            </a:r>
          </a:p>
        </p:txBody>
      </p:sp>
      <p:sp>
        <p:nvSpPr>
          <p:cNvPr id="9" name="Footer Placeholder 3">
            <a:extLst>
              <a:ext uri="{FF2B5EF4-FFF2-40B4-BE49-F238E27FC236}">
                <a16:creationId xmlns:a16="http://schemas.microsoft.com/office/drawing/2014/main" id="{DA1E72DA-C54E-4F2C-8E9A-D5AB8FFC0BC0}"/>
              </a:ext>
            </a:extLst>
          </p:cNvPr>
          <p:cNvSpPr txBox="1">
            <a:spLocks/>
          </p:cNvSpPr>
          <p:nvPr/>
        </p:nvSpPr>
        <p:spPr>
          <a:xfrm>
            <a:off x="298450" y="6608956"/>
            <a:ext cx="9618634" cy="2668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For use with Hair, Black, Babin and Anderson, Multivariate Data Analysis 8e © 2018 Cengage Learning EMEA</a:t>
            </a:r>
          </a:p>
        </p:txBody>
      </p:sp>
    </p:spTree>
    <p:extLst>
      <p:ext uri="{BB962C8B-B14F-4D97-AF65-F5344CB8AC3E}">
        <p14:creationId xmlns:p14="http://schemas.microsoft.com/office/powerpoint/2010/main" val="3222619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Databases</a:t>
            </a:r>
          </a:p>
        </p:txBody>
      </p:sp>
      <p:sp>
        <p:nvSpPr>
          <p:cNvPr id="4" name="Footer Placeholder 3">
            <a:extLst>
              <a:ext uri="{FF2B5EF4-FFF2-40B4-BE49-F238E27FC236}">
                <a16:creationId xmlns:a16="http://schemas.microsoft.com/office/drawing/2014/main" id="{1415FDCA-60DA-4FFB-8672-FB4257F2047D}"/>
              </a:ext>
            </a:extLst>
          </p:cNvPr>
          <p:cNvSpPr txBox="1">
            <a:spLocks/>
          </p:cNvSpPr>
          <p:nvPr/>
        </p:nvSpPr>
        <p:spPr>
          <a:xfrm>
            <a:off x="298450" y="6608956"/>
            <a:ext cx="9618634" cy="2668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For use with Hair, Black, Babin and Anderson, Multivariate Data Analysis 8e © 2018 Cengage Learning EMEA</a:t>
            </a:r>
          </a:p>
        </p:txBody>
      </p:sp>
    </p:spTree>
    <p:extLst>
      <p:ext uri="{BB962C8B-B14F-4D97-AF65-F5344CB8AC3E}">
        <p14:creationId xmlns:p14="http://schemas.microsoft.com/office/powerpoint/2010/main" val="3555621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Description of  HBAT Primary Database Variables</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104531139"/>
              </p:ext>
            </p:extLst>
          </p:nvPr>
        </p:nvGraphicFramePr>
        <p:xfrm>
          <a:off x="838200" y="889463"/>
          <a:ext cx="10051474" cy="5547360"/>
        </p:xfrm>
        <a:graphic>
          <a:graphicData uri="http://schemas.openxmlformats.org/drawingml/2006/table">
            <a:tbl>
              <a:tblPr firstRow="1" bandRow="1">
                <a:tableStyleId>{5C22544A-7EE6-4342-B048-85BDC9FD1C3A}</a:tableStyleId>
              </a:tblPr>
              <a:tblGrid>
                <a:gridCol w="6900951">
                  <a:extLst>
                    <a:ext uri="{9D8B030D-6E8A-4147-A177-3AD203B41FA5}">
                      <a16:colId xmlns:a16="http://schemas.microsoft.com/office/drawing/2014/main" val="3360960113"/>
                    </a:ext>
                  </a:extLst>
                </a:gridCol>
                <a:gridCol w="3150523">
                  <a:extLst>
                    <a:ext uri="{9D8B030D-6E8A-4147-A177-3AD203B41FA5}">
                      <a16:colId xmlns:a16="http://schemas.microsoft.com/office/drawing/2014/main" val="3820347302"/>
                    </a:ext>
                  </a:extLst>
                </a:gridCol>
              </a:tblGrid>
              <a:tr h="282632">
                <a:tc>
                  <a:txBody>
                    <a:bodyPr/>
                    <a:lstStyle/>
                    <a:p>
                      <a:r>
                        <a:rPr lang="en-US" sz="1400" dirty="0">
                          <a:solidFill>
                            <a:srgbClr val="000000"/>
                          </a:solidFill>
                          <a:latin typeface="Calibri" panose="020F0502020204030204" pitchFamily="34" charset="0"/>
                          <a:cs typeface="Calibri" panose="020F0502020204030204" pitchFamily="34" charset="0"/>
                        </a:rPr>
                        <a:t>Variable Description</a:t>
                      </a:r>
                    </a:p>
                  </a:txBody>
                  <a:tcPr>
                    <a:solidFill>
                      <a:schemeClr val="bg1">
                        <a:lumMod val="65000"/>
                      </a:schemeClr>
                    </a:solidFill>
                  </a:tcPr>
                </a:tc>
                <a:tc>
                  <a:txBody>
                    <a:bodyPr/>
                    <a:lstStyle/>
                    <a:p>
                      <a:r>
                        <a:rPr lang="en-US" sz="1400" dirty="0">
                          <a:solidFill>
                            <a:srgbClr val="000000"/>
                          </a:solidFill>
                          <a:latin typeface="Calibri" panose="020F0502020204030204" pitchFamily="34" charset="0"/>
                          <a:cs typeface="Calibri" panose="020F0502020204030204" pitchFamily="34" charset="0"/>
                        </a:rPr>
                        <a:t>Variable Type</a:t>
                      </a:r>
                    </a:p>
                  </a:txBody>
                  <a:tcPr>
                    <a:solidFill>
                      <a:schemeClr val="bg1">
                        <a:lumMod val="65000"/>
                      </a:schemeClr>
                    </a:solidFill>
                  </a:tcPr>
                </a:tc>
                <a:extLst>
                  <a:ext uri="{0D108BD9-81ED-4DB2-BD59-A6C34878D82A}">
                    <a16:rowId xmlns:a16="http://schemas.microsoft.com/office/drawing/2014/main" val="2139292650"/>
                  </a:ext>
                </a:extLst>
              </a:tr>
              <a:tr h="370840">
                <a:tc>
                  <a:txBody>
                    <a:bodyPr/>
                    <a:lstStyle/>
                    <a:p>
                      <a:r>
                        <a:rPr lang="en-US" sz="1100" b="1" u="sng" dirty="0">
                          <a:solidFill>
                            <a:srgbClr val="000000"/>
                          </a:solidFill>
                          <a:latin typeface="Calibri" panose="020F0502020204030204" pitchFamily="34" charset="0"/>
                          <a:cs typeface="Calibri" panose="020F0502020204030204" pitchFamily="34" charset="0"/>
                        </a:rPr>
                        <a:t>Data Warehouse Classification Variables</a:t>
                      </a:r>
                    </a:p>
                  </a:txBody>
                  <a:tcPr>
                    <a:solidFill>
                      <a:schemeClr val="bg1">
                        <a:lumMod val="85000"/>
                      </a:schemeClr>
                    </a:solidFill>
                  </a:tcPr>
                </a:tc>
                <a:tc>
                  <a:txBody>
                    <a:bodyPr/>
                    <a:lstStyle/>
                    <a:p>
                      <a:endParaRPr lang="en-US" sz="1100">
                        <a:solidFill>
                          <a:srgbClr val="000000"/>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3854013704"/>
                  </a:ext>
                </a:extLst>
              </a:tr>
              <a:tr h="370840">
                <a:tc>
                  <a:txBody>
                    <a:bodyPr/>
                    <a:lstStyle/>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a:t>
                      </a:r>
                      <a:r>
                        <a:rPr lang="en-US" sz="1100" dirty="0">
                          <a:solidFill>
                            <a:srgbClr val="000000"/>
                          </a:solidFill>
                          <a:latin typeface="Calibri" panose="020F0502020204030204" pitchFamily="34" charset="0"/>
                          <a:cs typeface="Calibri" panose="020F0502020204030204" pitchFamily="34" charset="0"/>
                        </a:rPr>
                        <a:t>	Customer Type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2</a:t>
                      </a:r>
                      <a:r>
                        <a:rPr lang="en-US" sz="1100" dirty="0">
                          <a:solidFill>
                            <a:srgbClr val="000000"/>
                          </a:solidFill>
                          <a:latin typeface="Calibri" panose="020F0502020204030204" pitchFamily="34" charset="0"/>
                          <a:cs typeface="Calibri" panose="020F0502020204030204" pitchFamily="34" charset="0"/>
                        </a:rPr>
                        <a:t>	Industry Type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3</a:t>
                      </a:r>
                      <a:r>
                        <a:rPr lang="en-US" sz="1100" dirty="0">
                          <a:solidFill>
                            <a:srgbClr val="000000"/>
                          </a:solidFill>
                          <a:latin typeface="Calibri" panose="020F0502020204030204" pitchFamily="34" charset="0"/>
                          <a:cs typeface="Calibri" panose="020F0502020204030204" pitchFamily="34" charset="0"/>
                        </a:rPr>
                        <a:t>	Firm Size</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4</a:t>
                      </a:r>
                      <a:r>
                        <a:rPr lang="en-US" sz="1100" dirty="0">
                          <a:solidFill>
                            <a:srgbClr val="000000"/>
                          </a:solidFill>
                          <a:latin typeface="Calibri" panose="020F0502020204030204" pitchFamily="34" charset="0"/>
                          <a:cs typeface="Calibri" panose="020F0502020204030204" pitchFamily="34" charset="0"/>
                        </a:rPr>
                        <a:t>	Region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5</a:t>
                      </a:r>
                      <a:r>
                        <a:rPr lang="en-US" sz="1100" dirty="0">
                          <a:solidFill>
                            <a:srgbClr val="000000"/>
                          </a:solidFill>
                          <a:latin typeface="Calibri" panose="020F0502020204030204" pitchFamily="34" charset="0"/>
                          <a:cs typeface="Calibri" panose="020F0502020204030204" pitchFamily="34" charset="0"/>
                        </a:rPr>
                        <a:t>	Distribution System</a:t>
                      </a:r>
                    </a:p>
                  </a:txBody>
                  <a:tcPr>
                    <a:solidFill>
                      <a:schemeClr val="bg1">
                        <a:lumMod val="85000"/>
                      </a:schemeClr>
                    </a:solidFill>
                  </a:tcPr>
                </a:tc>
                <a:tc>
                  <a:txBody>
                    <a:bodyPr/>
                    <a:lstStyle/>
                    <a:p>
                      <a:r>
                        <a:rPr lang="en-US" sz="1100" dirty="0">
                          <a:solidFill>
                            <a:srgbClr val="000000"/>
                          </a:solidFill>
                          <a:latin typeface="Calibri" panose="020F0502020204030204" pitchFamily="34" charset="0"/>
                          <a:cs typeface="Calibri" panose="020F0502020204030204" pitchFamily="34" charset="0"/>
                        </a:rPr>
                        <a:t>Nonmetric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Nonmetric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Nonmetric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Nonmetric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Nonmetric</a:t>
                      </a:r>
                    </a:p>
                  </a:txBody>
                  <a:tcPr>
                    <a:solidFill>
                      <a:schemeClr val="bg1">
                        <a:lumMod val="85000"/>
                      </a:schemeClr>
                    </a:solidFill>
                  </a:tcPr>
                </a:tc>
                <a:extLst>
                  <a:ext uri="{0D108BD9-81ED-4DB2-BD59-A6C34878D82A}">
                    <a16:rowId xmlns:a16="http://schemas.microsoft.com/office/drawing/2014/main" val="780896603"/>
                  </a:ext>
                </a:extLst>
              </a:tr>
              <a:tr h="370840">
                <a:tc>
                  <a:txBody>
                    <a:bodyPr/>
                    <a:lstStyle/>
                    <a:p>
                      <a:r>
                        <a:rPr lang="en-US" sz="1100" b="1" u="sng" dirty="0">
                          <a:solidFill>
                            <a:srgbClr val="000000"/>
                          </a:solidFill>
                          <a:latin typeface="Calibri" panose="020F0502020204030204" pitchFamily="34" charset="0"/>
                          <a:cs typeface="Calibri" panose="020F0502020204030204" pitchFamily="34" charset="0"/>
                        </a:rPr>
                        <a:t>Performance Perceptions Variables</a:t>
                      </a:r>
                    </a:p>
                  </a:txBody>
                  <a:tcPr>
                    <a:solidFill>
                      <a:schemeClr val="bg1">
                        <a:lumMod val="85000"/>
                      </a:schemeClr>
                    </a:solidFill>
                  </a:tcPr>
                </a:tc>
                <a:tc>
                  <a:txBody>
                    <a:bodyPr/>
                    <a:lstStyle/>
                    <a:p>
                      <a:endParaRPr lang="en-US" sz="1100">
                        <a:solidFill>
                          <a:srgbClr val="000000"/>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715399214"/>
                  </a:ext>
                </a:extLst>
              </a:tr>
              <a:tr h="370840">
                <a:tc>
                  <a:txBody>
                    <a:bodyPr/>
                    <a:lstStyle/>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6</a:t>
                      </a:r>
                      <a:r>
                        <a:rPr lang="en-US" sz="1100" dirty="0">
                          <a:solidFill>
                            <a:srgbClr val="000000"/>
                          </a:solidFill>
                          <a:latin typeface="Calibri" panose="020F0502020204030204" pitchFamily="34" charset="0"/>
                          <a:cs typeface="Calibri" panose="020F0502020204030204" pitchFamily="34" charset="0"/>
                        </a:rPr>
                        <a:t>	Product Quality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7</a:t>
                      </a:r>
                      <a:r>
                        <a:rPr lang="en-US" sz="1100" dirty="0">
                          <a:solidFill>
                            <a:srgbClr val="000000"/>
                          </a:solidFill>
                          <a:latin typeface="Calibri" panose="020F0502020204030204" pitchFamily="34" charset="0"/>
                          <a:cs typeface="Calibri" panose="020F0502020204030204" pitchFamily="34" charset="0"/>
                        </a:rPr>
                        <a:t>	E-Commerce Activities/Website</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8</a:t>
                      </a:r>
                      <a:r>
                        <a:rPr lang="en-US" sz="1100" dirty="0">
                          <a:solidFill>
                            <a:srgbClr val="000000"/>
                          </a:solidFill>
                          <a:latin typeface="Calibri" panose="020F0502020204030204" pitchFamily="34" charset="0"/>
                          <a:cs typeface="Calibri" panose="020F0502020204030204" pitchFamily="34" charset="0"/>
                        </a:rPr>
                        <a:t>	Technical Support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9</a:t>
                      </a:r>
                      <a:r>
                        <a:rPr lang="en-US" sz="1100" dirty="0">
                          <a:solidFill>
                            <a:srgbClr val="000000"/>
                          </a:solidFill>
                          <a:latin typeface="Calibri" panose="020F0502020204030204" pitchFamily="34" charset="0"/>
                          <a:cs typeface="Calibri" panose="020F0502020204030204" pitchFamily="34" charset="0"/>
                        </a:rPr>
                        <a:t>	Complaint Resolution</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10</a:t>
                      </a:r>
                      <a:r>
                        <a:rPr lang="en-US" sz="1100" dirty="0">
                          <a:solidFill>
                            <a:srgbClr val="000000"/>
                          </a:solidFill>
                          <a:latin typeface="Calibri" panose="020F0502020204030204" pitchFamily="34" charset="0"/>
                          <a:cs typeface="Calibri" panose="020F0502020204030204" pitchFamily="34" charset="0"/>
                        </a:rPr>
                        <a:t>	Advertising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11</a:t>
                      </a:r>
                      <a:r>
                        <a:rPr lang="en-US" sz="1100" dirty="0">
                          <a:solidFill>
                            <a:srgbClr val="000000"/>
                          </a:solidFill>
                          <a:latin typeface="Calibri" panose="020F0502020204030204" pitchFamily="34" charset="0"/>
                          <a:cs typeface="Calibri" panose="020F0502020204030204" pitchFamily="34" charset="0"/>
                        </a:rPr>
                        <a:t>	Product Line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12</a:t>
                      </a:r>
                      <a:r>
                        <a:rPr lang="en-US" sz="1100" dirty="0">
                          <a:solidFill>
                            <a:srgbClr val="000000"/>
                          </a:solidFill>
                          <a:latin typeface="Calibri" panose="020F0502020204030204" pitchFamily="34" charset="0"/>
                          <a:cs typeface="Calibri" panose="020F0502020204030204" pitchFamily="34" charset="0"/>
                        </a:rPr>
                        <a:t>	Salesforce Image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13</a:t>
                      </a:r>
                      <a:r>
                        <a:rPr lang="en-US" sz="1100" dirty="0">
                          <a:solidFill>
                            <a:srgbClr val="000000"/>
                          </a:solidFill>
                          <a:latin typeface="Calibri" panose="020F0502020204030204" pitchFamily="34" charset="0"/>
                          <a:cs typeface="Calibri" panose="020F0502020204030204" pitchFamily="34" charset="0"/>
                        </a:rPr>
                        <a:t>	Competitive Pricing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14</a:t>
                      </a:r>
                      <a:r>
                        <a:rPr lang="en-US" sz="1100" dirty="0">
                          <a:solidFill>
                            <a:srgbClr val="000000"/>
                          </a:solidFill>
                          <a:latin typeface="Calibri" panose="020F0502020204030204" pitchFamily="34" charset="0"/>
                          <a:cs typeface="Calibri" panose="020F0502020204030204" pitchFamily="34" charset="0"/>
                        </a:rPr>
                        <a:t>	Warranty &amp; Claims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15</a:t>
                      </a:r>
                      <a:r>
                        <a:rPr lang="en-US" sz="1100" dirty="0">
                          <a:solidFill>
                            <a:srgbClr val="000000"/>
                          </a:solidFill>
                          <a:latin typeface="Calibri" panose="020F0502020204030204" pitchFamily="34" charset="0"/>
                          <a:cs typeface="Calibri" panose="020F0502020204030204" pitchFamily="34" charset="0"/>
                        </a:rPr>
                        <a:t>	New Products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16</a:t>
                      </a:r>
                      <a:r>
                        <a:rPr lang="en-US" sz="1100" dirty="0">
                          <a:solidFill>
                            <a:srgbClr val="000000"/>
                          </a:solidFill>
                          <a:latin typeface="Calibri" panose="020F0502020204030204" pitchFamily="34" charset="0"/>
                          <a:cs typeface="Calibri" panose="020F0502020204030204" pitchFamily="34" charset="0"/>
                        </a:rPr>
                        <a:t>	Ordering &amp; Billing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17</a:t>
                      </a:r>
                      <a:r>
                        <a:rPr lang="en-US" sz="1100" dirty="0">
                          <a:solidFill>
                            <a:srgbClr val="000000"/>
                          </a:solidFill>
                          <a:latin typeface="Calibri" panose="020F0502020204030204" pitchFamily="34" charset="0"/>
                          <a:cs typeface="Calibri" panose="020F0502020204030204" pitchFamily="34" charset="0"/>
                        </a:rPr>
                        <a:t>	Price Flexibility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18</a:t>
                      </a:r>
                      <a:r>
                        <a:rPr lang="en-US" sz="1100" dirty="0">
                          <a:solidFill>
                            <a:srgbClr val="000000"/>
                          </a:solidFill>
                          <a:latin typeface="Calibri" panose="020F0502020204030204" pitchFamily="34" charset="0"/>
                          <a:cs typeface="Calibri" panose="020F0502020204030204" pitchFamily="34" charset="0"/>
                        </a:rPr>
                        <a:t>	Delivery Speed	</a:t>
                      </a:r>
                    </a:p>
                  </a:txBody>
                  <a:tcPr>
                    <a:solidFill>
                      <a:schemeClr val="bg1">
                        <a:lumMod val="85000"/>
                      </a:schemeClr>
                    </a:solidFill>
                  </a:tcPr>
                </a:tc>
                <a:tc>
                  <a:txBody>
                    <a:bodyPr/>
                    <a:lstStyle/>
                    <a:p>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txBody>
                  <a:tcPr>
                    <a:solidFill>
                      <a:schemeClr val="bg1">
                        <a:lumMod val="85000"/>
                      </a:schemeClr>
                    </a:solidFill>
                  </a:tcPr>
                </a:tc>
                <a:extLst>
                  <a:ext uri="{0D108BD9-81ED-4DB2-BD59-A6C34878D82A}">
                    <a16:rowId xmlns:a16="http://schemas.microsoft.com/office/drawing/2014/main" val="3554331374"/>
                  </a:ext>
                </a:extLst>
              </a:tr>
              <a:tr h="370840">
                <a:tc>
                  <a:txBody>
                    <a:bodyPr/>
                    <a:lstStyle/>
                    <a:p>
                      <a:r>
                        <a:rPr lang="en-US" sz="1100" b="1" u="sng" dirty="0">
                          <a:solidFill>
                            <a:srgbClr val="000000"/>
                          </a:solidFill>
                          <a:latin typeface="Calibri" panose="020F0502020204030204" pitchFamily="34" charset="0"/>
                          <a:cs typeface="Calibri" panose="020F0502020204030204" pitchFamily="34" charset="0"/>
                        </a:rPr>
                        <a:t>Outcome/Relationship Measures</a:t>
                      </a:r>
                    </a:p>
                  </a:txBody>
                  <a:tcPr>
                    <a:solidFill>
                      <a:schemeClr val="bg1">
                        <a:lumMod val="85000"/>
                      </a:schemeClr>
                    </a:solidFill>
                  </a:tcPr>
                </a:tc>
                <a:tc>
                  <a:txBody>
                    <a:bodyPr/>
                    <a:lstStyle/>
                    <a:p>
                      <a:endParaRPr lang="en-US" sz="1100" dirty="0">
                        <a:solidFill>
                          <a:srgbClr val="000000"/>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1455336824"/>
                  </a:ext>
                </a:extLst>
              </a:tr>
              <a:tr h="370840">
                <a:tc>
                  <a:txBody>
                    <a:bodyPr/>
                    <a:lstStyle/>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19</a:t>
                      </a:r>
                      <a:r>
                        <a:rPr lang="en-US" sz="1100" dirty="0">
                          <a:solidFill>
                            <a:srgbClr val="000000"/>
                          </a:solidFill>
                          <a:latin typeface="Calibri" panose="020F0502020204030204" pitchFamily="34" charset="0"/>
                          <a:cs typeface="Calibri" panose="020F0502020204030204" pitchFamily="34" charset="0"/>
                        </a:rPr>
                        <a:t>	Satisfaction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20</a:t>
                      </a:r>
                      <a:r>
                        <a:rPr lang="en-US" sz="1100" dirty="0">
                          <a:solidFill>
                            <a:srgbClr val="000000"/>
                          </a:solidFill>
                          <a:latin typeface="Calibri" panose="020F0502020204030204" pitchFamily="34" charset="0"/>
                          <a:cs typeface="Calibri" panose="020F0502020204030204" pitchFamily="34" charset="0"/>
                        </a:rPr>
                        <a:t>	Likelihood of Recommendation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21</a:t>
                      </a:r>
                      <a:r>
                        <a:rPr lang="en-US" sz="1100" dirty="0">
                          <a:solidFill>
                            <a:srgbClr val="000000"/>
                          </a:solidFill>
                          <a:latin typeface="Calibri" panose="020F0502020204030204" pitchFamily="34" charset="0"/>
                          <a:cs typeface="Calibri" panose="020F0502020204030204" pitchFamily="34" charset="0"/>
                        </a:rPr>
                        <a:t>	Likelihood of Future Purchase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22</a:t>
                      </a:r>
                      <a:r>
                        <a:rPr lang="en-US" sz="1100" dirty="0">
                          <a:solidFill>
                            <a:srgbClr val="000000"/>
                          </a:solidFill>
                          <a:latin typeface="Calibri" panose="020F0502020204030204" pitchFamily="34" charset="0"/>
                          <a:cs typeface="Calibri" panose="020F0502020204030204" pitchFamily="34" charset="0"/>
                        </a:rPr>
                        <a:t>	Current Purchase/Usage Level </a:t>
                      </a:r>
                    </a:p>
                    <a:p>
                      <a:r>
                        <a:rPr lang="en-US" sz="1100" dirty="0">
                          <a:solidFill>
                            <a:srgbClr val="000000"/>
                          </a:solidFill>
                          <a:latin typeface="Calibri" panose="020F0502020204030204" pitchFamily="34" charset="0"/>
                          <a:cs typeface="Calibri" panose="020F0502020204030204" pitchFamily="34" charset="0"/>
                        </a:rPr>
                        <a:t>X</a:t>
                      </a:r>
                      <a:r>
                        <a:rPr lang="en-US" sz="1100" baseline="-25000" dirty="0">
                          <a:solidFill>
                            <a:srgbClr val="000000"/>
                          </a:solidFill>
                          <a:latin typeface="Calibri" panose="020F0502020204030204" pitchFamily="34" charset="0"/>
                          <a:cs typeface="Calibri" panose="020F0502020204030204" pitchFamily="34" charset="0"/>
                        </a:rPr>
                        <a:t>23</a:t>
                      </a:r>
                      <a:r>
                        <a:rPr lang="en-US" sz="1100" dirty="0">
                          <a:solidFill>
                            <a:srgbClr val="000000"/>
                          </a:solidFill>
                          <a:latin typeface="Calibri" panose="020F0502020204030204" pitchFamily="34" charset="0"/>
                          <a:cs typeface="Calibri" panose="020F0502020204030204" pitchFamily="34" charset="0"/>
                        </a:rPr>
                        <a:t>	Consider Strategic Alliance/Partnership in Future</a:t>
                      </a:r>
                    </a:p>
                  </a:txBody>
                  <a:tcPr>
                    <a:solidFill>
                      <a:schemeClr val="bg1">
                        <a:lumMod val="85000"/>
                      </a:schemeClr>
                    </a:solidFill>
                  </a:tcPr>
                </a:tc>
                <a:tc>
                  <a:txBody>
                    <a:bodyPr/>
                    <a:lstStyle/>
                    <a:p>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Metric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latin typeface="Calibri" panose="020F0502020204030204" pitchFamily="34" charset="0"/>
                          <a:cs typeface="Calibri" panose="020F0502020204030204" pitchFamily="34" charset="0"/>
                        </a:rPr>
                        <a:t>Nonmetric</a:t>
                      </a:r>
                    </a:p>
                  </a:txBody>
                  <a:tcPr>
                    <a:solidFill>
                      <a:schemeClr val="bg1">
                        <a:lumMod val="85000"/>
                      </a:schemeClr>
                    </a:solidFill>
                  </a:tcPr>
                </a:tc>
                <a:extLst>
                  <a:ext uri="{0D108BD9-81ED-4DB2-BD59-A6C34878D82A}">
                    <a16:rowId xmlns:a16="http://schemas.microsoft.com/office/drawing/2014/main" val="4273412126"/>
                  </a:ext>
                </a:extLst>
              </a:tr>
            </a:tbl>
          </a:graphicData>
        </a:graphic>
      </p:graphicFrame>
      <p:sp>
        <p:nvSpPr>
          <p:cNvPr id="6" name="Footer Placeholder 3">
            <a:extLst>
              <a:ext uri="{FF2B5EF4-FFF2-40B4-BE49-F238E27FC236}">
                <a16:creationId xmlns:a16="http://schemas.microsoft.com/office/drawing/2014/main" id="{5372EB2C-8BF2-48C1-9356-B5A263EBF0F2}"/>
              </a:ext>
            </a:extLst>
          </p:cNvPr>
          <p:cNvSpPr txBox="1">
            <a:spLocks/>
          </p:cNvSpPr>
          <p:nvPr/>
        </p:nvSpPr>
        <p:spPr>
          <a:xfrm>
            <a:off x="298450" y="6608956"/>
            <a:ext cx="9618634" cy="2668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For use with Hair, Black, Babin and Anderson, Multivariate Data Analysis 8e © 2018 Cengage Learning EMEA</a:t>
            </a:r>
          </a:p>
        </p:txBody>
      </p:sp>
    </p:spTree>
    <p:extLst>
      <p:ext uri="{BB962C8B-B14F-4D97-AF65-F5344CB8AC3E}">
        <p14:creationId xmlns:p14="http://schemas.microsoft.com/office/powerpoint/2010/main" val="541858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Databases</a:t>
            </a:r>
          </a:p>
        </p:txBody>
      </p:sp>
      <p:sp>
        <p:nvSpPr>
          <p:cNvPr id="3" name="Content Placeholder 2"/>
          <p:cNvSpPr>
            <a:spLocks noGrp="1"/>
          </p:cNvSpPr>
          <p:nvPr>
            <p:ph idx="1"/>
          </p:nvPr>
        </p:nvSpPr>
        <p:spPr/>
        <p:txBody>
          <a:bodyPr/>
          <a:lstStyle/>
          <a:p>
            <a:r>
              <a:rPr lang="en-US" b="1" dirty="0"/>
              <a:t>HBAT200</a:t>
            </a:r>
            <a:r>
              <a:rPr lang="en-US" dirty="0"/>
              <a:t> </a:t>
            </a:r>
          </a:p>
          <a:p>
            <a:pPr marL="969962" lvl="1" indent="-457200"/>
            <a:r>
              <a:rPr lang="en-US" dirty="0"/>
              <a:t>expanded version of the HBAT database containing 200 respondents used in Chapter 6 (MANOVA).</a:t>
            </a:r>
          </a:p>
          <a:p>
            <a:pPr marL="457200" indent="-457200"/>
            <a:r>
              <a:rPr lang="en-US" b="1" dirty="0"/>
              <a:t>HBATMISS</a:t>
            </a:r>
          </a:p>
          <a:p>
            <a:pPr marL="969962" lvl="1" indent="-457200"/>
            <a:r>
              <a:rPr lang="en-US" dirty="0"/>
              <a:t>Smaller database (70 observations) used to illustrate the handling of missing data.</a:t>
            </a:r>
          </a:p>
          <a:p>
            <a:pPr marL="457200" indent="-457200"/>
            <a:r>
              <a:rPr lang="en-US" b="1" dirty="0"/>
              <a:t>HBAT_SEM</a:t>
            </a:r>
          </a:p>
          <a:p>
            <a:pPr marL="969962" lvl="1" indent="-457200"/>
            <a:r>
              <a:rPr lang="en-US" dirty="0"/>
              <a:t>Larger database (400 observations) used in SEM chapters.</a:t>
            </a:r>
          </a:p>
        </p:txBody>
      </p:sp>
      <p:sp>
        <p:nvSpPr>
          <p:cNvPr id="5" name="Footer Placeholder 3">
            <a:extLst>
              <a:ext uri="{FF2B5EF4-FFF2-40B4-BE49-F238E27FC236}">
                <a16:creationId xmlns:a16="http://schemas.microsoft.com/office/drawing/2014/main" id="{048F7076-32A7-46BE-9EE2-1B090FDF6377}"/>
              </a:ext>
            </a:extLst>
          </p:cNvPr>
          <p:cNvSpPr txBox="1">
            <a:spLocks/>
          </p:cNvSpPr>
          <p:nvPr/>
        </p:nvSpPr>
        <p:spPr>
          <a:xfrm>
            <a:off x="298450" y="6608956"/>
            <a:ext cx="9618634" cy="2668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For use with Hair, Black, Babin and Anderson, Multivariate Data Analysis 8e © 2018 Cengage Learning EMEA</a:t>
            </a:r>
          </a:p>
        </p:txBody>
      </p:sp>
    </p:spTree>
    <p:extLst>
      <p:ext uri="{BB962C8B-B14F-4D97-AF65-F5344CB8AC3E}">
        <p14:creationId xmlns:p14="http://schemas.microsoft.com/office/powerpoint/2010/main" val="1742419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Organization of the Remaining Chapters</a:t>
            </a:r>
          </a:p>
        </p:txBody>
      </p:sp>
      <p:sp>
        <p:nvSpPr>
          <p:cNvPr id="6" name="Footer Placeholder 3">
            <a:extLst>
              <a:ext uri="{FF2B5EF4-FFF2-40B4-BE49-F238E27FC236}">
                <a16:creationId xmlns:a16="http://schemas.microsoft.com/office/drawing/2014/main" id="{3D00A146-8504-43A5-99CC-754AB3C06856}"/>
              </a:ext>
            </a:extLst>
          </p:cNvPr>
          <p:cNvSpPr txBox="1">
            <a:spLocks/>
          </p:cNvSpPr>
          <p:nvPr/>
        </p:nvSpPr>
        <p:spPr>
          <a:xfrm>
            <a:off x="298450" y="6608956"/>
            <a:ext cx="9618634" cy="2668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For use with Hair, Black, Babin and Anderson, Multivariate Data Analysis 8e © 2018 Cengage Learning EMEA</a:t>
            </a:r>
          </a:p>
        </p:txBody>
      </p:sp>
    </p:spTree>
    <p:extLst>
      <p:ext uri="{BB962C8B-B14F-4D97-AF65-F5344CB8AC3E}">
        <p14:creationId xmlns:p14="http://schemas.microsoft.com/office/powerpoint/2010/main" val="2129325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lstStyle/>
          <a:p>
            <a:r>
              <a:rPr lang="en-US" sz="2400" b="1" dirty="0"/>
              <a:t>Section I: Preparing for a Multivariate Analysis</a:t>
            </a:r>
          </a:p>
          <a:p>
            <a:pPr marL="915987" lvl="1" indent="-457200"/>
            <a:r>
              <a:rPr lang="en-US" sz="2000" dirty="0"/>
              <a:t>Chapter 2: Examining Your Data </a:t>
            </a:r>
          </a:p>
          <a:p>
            <a:endParaRPr lang="en-US" sz="2400" b="1" dirty="0"/>
          </a:p>
          <a:p>
            <a:r>
              <a:rPr lang="en-US" sz="2400" b="1" dirty="0"/>
              <a:t>Section II: Interdependence Techniques</a:t>
            </a:r>
          </a:p>
          <a:p>
            <a:pPr marL="915987" lvl="1" indent="-457200"/>
            <a:r>
              <a:rPr lang="en-US" sz="2000" dirty="0"/>
              <a:t>Chapter 3: Exploratory Factor Analysis</a:t>
            </a:r>
          </a:p>
          <a:p>
            <a:pPr marL="915987" lvl="1" indent="-457200"/>
            <a:r>
              <a:rPr lang="en-US" sz="2000" dirty="0"/>
              <a:t>Chapter 4: Cluster Analysis</a:t>
            </a:r>
          </a:p>
          <a:p>
            <a:endParaRPr lang="en-US" sz="2400" b="1" dirty="0"/>
          </a:p>
          <a:p>
            <a:r>
              <a:rPr lang="en-US" sz="2400" b="1" dirty="0"/>
              <a:t>Section III Dependence Techniques – Metric Outcomes</a:t>
            </a:r>
          </a:p>
          <a:p>
            <a:pPr marL="915987" lvl="1" indent="-457200"/>
            <a:r>
              <a:rPr lang="en-US" sz="2000" dirty="0"/>
              <a:t>Chapter 5: Multiple Regression Analysis</a:t>
            </a:r>
          </a:p>
          <a:p>
            <a:pPr marL="915987" lvl="1" indent="-457200"/>
            <a:r>
              <a:rPr lang="en-US" sz="2000" dirty="0"/>
              <a:t>Chapter 6:  MANOVA: Extending ANOVA</a:t>
            </a:r>
          </a:p>
        </p:txBody>
      </p:sp>
      <p:sp>
        <p:nvSpPr>
          <p:cNvPr id="7" name="Text Placeholder 6"/>
          <p:cNvSpPr>
            <a:spLocks noGrp="1"/>
          </p:cNvSpPr>
          <p:nvPr>
            <p:ph type="body" sz="half" idx="2"/>
          </p:nvPr>
        </p:nvSpPr>
        <p:spPr/>
        <p:txBody>
          <a:bodyPr/>
          <a:lstStyle/>
          <a:p>
            <a:r>
              <a:rPr lang="en-US" sz="2400" b="1" dirty="0"/>
              <a:t>Section IV Dependence Techniques – Non-metric Outcomes</a:t>
            </a:r>
          </a:p>
          <a:p>
            <a:pPr marL="915987" lvl="1" indent="-457200"/>
            <a:r>
              <a:rPr lang="en-US" sz="2000" dirty="0"/>
              <a:t>Chapter 7: Multiple Discriminant Analysis</a:t>
            </a:r>
          </a:p>
          <a:p>
            <a:pPr marL="915987" lvl="1" indent="-457200"/>
            <a:r>
              <a:rPr lang="en-US" sz="2000" dirty="0"/>
              <a:t>Chapter 8: Logistic Regression: Regression with a Binary Dependent Variable</a:t>
            </a:r>
          </a:p>
          <a:p>
            <a:r>
              <a:rPr lang="en-US" sz="2400" b="1" dirty="0"/>
              <a:t>Section V Moving Beyond The Basics</a:t>
            </a:r>
          </a:p>
          <a:p>
            <a:pPr marL="915987" lvl="1" indent="-457200"/>
            <a:r>
              <a:rPr lang="en-US" sz="2000" dirty="0"/>
              <a:t>Chapter 9: Structural Equation Modeling: An Introduction</a:t>
            </a:r>
          </a:p>
          <a:p>
            <a:pPr marL="915987" lvl="1" indent="-457200"/>
            <a:r>
              <a:rPr lang="en-US" sz="2000" dirty="0"/>
              <a:t>Chapter 10:  SEM: Confirmatory Factor Analysis</a:t>
            </a:r>
          </a:p>
          <a:p>
            <a:pPr marL="915987" lvl="1" indent="-457200"/>
            <a:r>
              <a:rPr lang="en-US" sz="2000" dirty="0"/>
              <a:t>Chapter 11: Testing Structural Equation Models</a:t>
            </a:r>
          </a:p>
          <a:p>
            <a:pPr marL="915987" lvl="1" indent="-457200"/>
            <a:r>
              <a:rPr lang="en-US" sz="2000" dirty="0"/>
              <a:t>Chapter 12: Advanced SEM Topics</a:t>
            </a:r>
          </a:p>
          <a:p>
            <a:pPr marL="915987" lvl="1" indent="-457200"/>
            <a:r>
              <a:rPr lang="en-US" sz="2000" dirty="0"/>
              <a:t>Chapter 13: Partial Least Squares Structural Equation Modeling (PLS-SEM)</a:t>
            </a:r>
          </a:p>
        </p:txBody>
      </p:sp>
      <p:sp>
        <p:nvSpPr>
          <p:cNvPr id="8" name="Footer Placeholder 3">
            <a:extLst>
              <a:ext uri="{FF2B5EF4-FFF2-40B4-BE49-F238E27FC236}">
                <a16:creationId xmlns:a16="http://schemas.microsoft.com/office/drawing/2014/main" id="{7017F190-AF8D-4C09-90AA-8B96557CFD9B}"/>
              </a:ext>
            </a:extLst>
          </p:cNvPr>
          <p:cNvSpPr txBox="1">
            <a:spLocks/>
          </p:cNvSpPr>
          <p:nvPr/>
        </p:nvSpPr>
        <p:spPr>
          <a:xfrm>
            <a:off x="298450" y="6608956"/>
            <a:ext cx="9618634" cy="2668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For use with Hair, Black, Babin and Anderson, Multivariate Data Analysis 8e © 2018 Cengage Learning EMEA</a:t>
            </a:r>
          </a:p>
        </p:txBody>
      </p:sp>
    </p:spTree>
    <p:extLst>
      <p:ext uri="{BB962C8B-B14F-4D97-AF65-F5344CB8AC3E}">
        <p14:creationId xmlns:p14="http://schemas.microsoft.com/office/powerpoint/2010/main" val="232720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Multivariate Analysis?</a:t>
            </a:r>
          </a:p>
        </p:txBody>
      </p:sp>
      <p:sp>
        <p:nvSpPr>
          <p:cNvPr id="3" name="Content Placeholder 2"/>
          <p:cNvSpPr>
            <a:spLocks noGrp="1"/>
          </p:cNvSpPr>
          <p:nvPr>
            <p:ph idx="1"/>
          </p:nvPr>
        </p:nvSpPr>
        <p:spPr/>
        <p:txBody>
          <a:bodyPr/>
          <a:lstStyle/>
          <a:p>
            <a:r>
              <a:rPr lang="en-US" b="1" dirty="0"/>
              <a:t>What is multivariate?     </a:t>
            </a:r>
          </a:p>
          <a:p>
            <a:pPr lvl="1"/>
            <a:r>
              <a:rPr lang="en-US" dirty="0"/>
              <a:t>Univariate, bivariate, and multivariate data</a:t>
            </a:r>
          </a:p>
          <a:p>
            <a:pPr lvl="1"/>
            <a:r>
              <a:rPr lang="en-US" dirty="0"/>
              <a:t>Multiple measurements on each individual or object under investigation.</a:t>
            </a:r>
          </a:p>
          <a:p>
            <a:r>
              <a:rPr lang="en-US" b="1" dirty="0"/>
              <a:t>What is multivariate analysis?     </a:t>
            </a:r>
          </a:p>
          <a:p>
            <a:pPr lvl="1"/>
            <a:r>
              <a:rPr lang="en-US" dirty="0"/>
              <a:t>All statistical methods that simultaneously analyze multivariate measurements.</a:t>
            </a:r>
          </a:p>
          <a:p>
            <a:r>
              <a:rPr lang="en-US" b="1" dirty="0"/>
              <a:t>Why use it?</a:t>
            </a:r>
          </a:p>
          <a:p>
            <a:pPr lvl="1"/>
            <a:r>
              <a:rPr lang="en-US" u="sng" dirty="0"/>
              <a:t>Methodological Benefits</a:t>
            </a:r>
          </a:p>
          <a:p>
            <a:pPr lvl="2"/>
            <a:r>
              <a:rPr lang="en-US" sz="2400" dirty="0"/>
              <a:t>Measurement</a:t>
            </a:r>
          </a:p>
          <a:p>
            <a:pPr lvl="2"/>
            <a:r>
              <a:rPr lang="en-US" sz="2400" dirty="0"/>
              <a:t>Explanation &amp; Prediction</a:t>
            </a:r>
          </a:p>
          <a:p>
            <a:pPr lvl="2"/>
            <a:r>
              <a:rPr lang="en-US" sz="2400" dirty="0"/>
              <a:t>Hypothesis Testing</a:t>
            </a:r>
          </a:p>
          <a:p>
            <a:pPr lvl="1"/>
            <a:r>
              <a:rPr lang="en-US" u="sng" dirty="0"/>
              <a:t>Improved decision making</a:t>
            </a:r>
          </a:p>
          <a:p>
            <a:pPr lvl="1"/>
            <a:endParaRPr lang="en-US" dirty="0"/>
          </a:p>
          <a:p>
            <a:endParaRPr lang="en-US" dirty="0"/>
          </a:p>
        </p:txBody>
      </p:sp>
      <p:sp>
        <p:nvSpPr>
          <p:cNvPr id="5" name="Footer Placeholder 3">
            <a:extLst>
              <a:ext uri="{FF2B5EF4-FFF2-40B4-BE49-F238E27FC236}">
                <a16:creationId xmlns:a16="http://schemas.microsoft.com/office/drawing/2014/main" id="{88592F0B-1610-4CB8-BB10-0531D74BE6BA}"/>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887660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20000"/>
                <a:lumOff val="80000"/>
              </a:schemeClr>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Multivariate Analysis Learning Checkpoint</a:t>
            </a:r>
          </a:p>
        </p:txBody>
      </p:sp>
      <p:sp>
        <p:nvSpPr>
          <p:cNvPr id="6" name="Content Placeholder 5"/>
          <p:cNvSpPr>
            <a:spLocks noGrp="1"/>
          </p:cNvSpPr>
          <p:nvPr>
            <p:ph idx="1"/>
          </p:nvPr>
        </p:nvSpPr>
        <p:spPr>
          <a:xfrm>
            <a:off x="1165412" y="1475336"/>
            <a:ext cx="9583270" cy="4616450"/>
          </a:xfrm>
        </p:spPr>
        <p:txBody>
          <a:bodyPr/>
          <a:lstStyle/>
          <a:p>
            <a:pPr marL="287338" lvl="0" indent="-287338" fontAlgn="auto">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ea typeface="+mn-ea"/>
                <a:cs typeface="+mn-cs"/>
              </a:rPr>
              <a:t>What is multivariate analysis?</a:t>
            </a:r>
          </a:p>
          <a:p>
            <a:pPr marL="287338" lvl="0" indent="-287338" fontAlgn="auto">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ea typeface="+mn-ea"/>
                <a:cs typeface="+mn-cs"/>
              </a:rPr>
              <a:t>Why use multivariate analysis?</a:t>
            </a:r>
          </a:p>
          <a:p>
            <a:pPr marL="287338" lvl="0" indent="-287338" fontAlgn="auto">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ea typeface="+mn-ea"/>
                <a:cs typeface="+mn-cs"/>
              </a:rPr>
              <a:t>Why is knowledge of measurement scales important in using multivariate analysis?</a:t>
            </a:r>
          </a:p>
          <a:p>
            <a:pPr marL="287338" lvl="0" indent="-287338" fontAlgn="auto">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ea typeface="+mn-ea"/>
                <a:cs typeface="+mn-cs"/>
              </a:rPr>
              <a:t>What basic issues need to be examined when using multivariate analysis?</a:t>
            </a:r>
          </a:p>
          <a:p>
            <a:pPr marL="287338" lvl="0" indent="-287338" fontAlgn="auto">
              <a:lnSpc>
                <a:spcPct val="90000"/>
              </a:lnSpc>
              <a:spcBef>
                <a:spcPts val="1000"/>
              </a:spcBef>
              <a:spcAft>
                <a:spcPts val="0"/>
              </a:spcAft>
              <a:buFont typeface="Arial" panose="020B0604020202020204" pitchFamily="34" charset="0"/>
              <a:buChar char="•"/>
            </a:pPr>
            <a:r>
              <a:rPr lang="en-US" kern="1200" dirty="0">
                <a:solidFill>
                  <a:prstClr val="black"/>
                </a:solidFill>
                <a:latin typeface="Calibri" panose="020F0502020204030204"/>
                <a:ea typeface="+mn-ea"/>
                <a:cs typeface="+mn-cs"/>
              </a:rPr>
              <a:t>Describe the process for applying multivariate analysis.</a:t>
            </a:r>
          </a:p>
          <a:p>
            <a:endParaRPr lang="en-US" dirty="0"/>
          </a:p>
        </p:txBody>
      </p:sp>
      <p:sp>
        <p:nvSpPr>
          <p:cNvPr id="7" name="Footer Placeholder 3">
            <a:extLst>
              <a:ext uri="{FF2B5EF4-FFF2-40B4-BE49-F238E27FC236}">
                <a16:creationId xmlns:a16="http://schemas.microsoft.com/office/drawing/2014/main" id="{AA8206DA-3F69-421B-BAED-17330D9E0D4E}"/>
              </a:ext>
            </a:extLst>
          </p:cNvPr>
          <p:cNvSpPr txBox="1">
            <a:spLocks/>
          </p:cNvSpPr>
          <p:nvPr/>
        </p:nvSpPr>
        <p:spPr>
          <a:xfrm>
            <a:off x="298450" y="6608956"/>
            <a:ext cx="9618634" cy="26680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schemeClr val="bg1"/>
                </a:solidFill>
                <a:latin typeface="Arial" panose="020B0604020202020204" pitchFamily="34" charset="0"/>
                <a:cs typeface="Arial" panose="020B0604020202020204" pitchFamily="34" charset="0"/>
              </a:rPr>
              <a:t>For use with Hair, Black, Babin and Anderson, Multivariate Data Analysis 8e © 2018 Cengage Learning EMEA</a:t>
            </a:r>
          </a:p>
        </p:txBody>
      </p:sp>
    </p:spTree>
    <p:extLst>
      <p:ext uri="{BB962C8B-B14F-4D97-AF65-F5344CB8AC3E}">
        <p14:creationId xmlns:p14="http://schemas.microsoft.com/office/powerpoint/2010/main" val="207568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Three Converging Trends</a:t>
            </a:r>
          </a:p>
        </p:txBody>
      </p:sp>
      <p:sp>
        <p:nvSpPr>
          <p:cNvPr id="6" name="Text Placeholder 5"/>
          <p:cNvSpPr>
            <a:spLocks noGrp="1"/>
          </p:cNvSpPr>
          <p:nvPr>
            <p:ph type="body" idx="1"/>
          </p:nvPr>
        </p:nvSpPr>
        <p:spPr/>
        <p:txBody>
          <a:bodyPr/>
          <a:lstStyle/>
          <a:p>
            <a:r>
              <a:rPr lang="en-US" sz="2400" dirty="0"/>
              <a:t>Topic 1: Rise of Big Data</a:t>
            </a:r>
          </a:p>
          <a:p>
            <a:r>
              <a:rPr lang="en-US" sz="2400" dirty="0"/>
              <a:t>Topic 2: Statistical Versus Data Mining Models</a:t>
            </a:r>
          </a:p>
          <a:p>
            <a:r>
              <a:rPr lang="en-US" sz="2400" dirty="0"/>
              <a:t>Topic 3: Causal Inference</a:t>
            </a:r>
          </a:p>
        </p:txBody>
      </p:sp>
      <p:sp>
        <p:nvSpPr>
          <p:cNvPr id="7" name="Footer Placeholder 3">
            <a:extLst>
              <a:ext uri="{FF2B5EF4-FFF2-40B4-BE49-F238E27FC236}">
                <a16:creationId xmlns:a16="http://schemas.microsoft.com/office/drawing/2014/main" id="{4A188B1D-A62C-41E2-B992-F5E31208CE7F}"/>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290052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 1: The Rise of Big Data</a:t>
            </a:r>
          </a:p>
        </p:txBody>
      </p:sp>
      <p:sp>
        <p:nvSpPr>
          <p:cNvPr id="6" name="Content Placeholder 5"/>
          <p:cNvSpPr>
            <a:spLocks noGrp="1"/>
          </p:cNvSpPr>
          <p:nvPr>
            <p:ph idx="1"/>
          </p:nvPr>
        </p:nvSpPr>
        <p:spPr>
          <a:xfrm>
            <a:off x="298451" y="835256"/>
            <a:ext cx="11368616" cy="4616450"/>
          </a:xfrm>
        </p:spPr>
        <p:txBody>
          <a:bodyPr/>
          <a:lstStyle/>
          <a:p>
            <a:r>
              <a:rPr lang="en-US" b="1" dirty="0"/>
              <a:t>Unique elements </a:t>
            </a:r>
            <a:r>
              <a:rPr lang="en-US" dirty="0"/>
              <a:t>of Big Data focused in 6V areas:</a:t>
            </a:r>
          </a:p>
          <a:p>
            <a:pPr marL="969962" lvl="1" indent="-457200"/>
            <a:r>
              <a:rPr lang="en-US" sz="2000" u="sng" dirty="0"/>
              <a:t>Volume</a:t>
            </a:r>
          </a:p>
          <a:p>
            <a:pPr marL="969962" lvl="1" indent="-457200"/>
            <a:r>
              <a:rPr lang="en-US" sz="2000" u="sng" dirty="0"/>
              <a:t>Variety</a:t>
            </a:r>
          </a:p>
          <a:p>
            <a:pPr marL="969962" lvl="1" indent="-457200"/>
            <a:r>
              <a:rPr lang="en-US" sz="2000" u="sng" dirty="0"/>
              <a:t>Velocity</a:t>
            </a:r>
          </a:p>
          <a:p>
            <a:pPr marL="969962" lvl="1" indent="-457200"/>
            <a:r>
              <a:rPr lang="en-US" sz="2000" u="sng" dirty="0"/>
              <a:t>Veracity</a:t>
            </a:r>
          </a:p>
          <a:p>
            <a:pPr marL="969962" lvl="1" indent="-457200"/>
            <a:r>
              <a:rPr lang="en-US" sz="2000" u="sng" dirty="0"/>
              <a:t>Variability</a:t>
            </a:r>
          </a:p>
          <a:p>
            <a:pPr marL="969962" lvl="1" indent="-457200"/>
            <a:r>
              <a:rPr lang="en-US" sz="2000" u="sng" dirty="0"/>
              <a:t>Value</a:t>
            </a:r>
          </a:p>
          <a:p>
            <a:pPr marL="457200" indent="-457200"/>
            <a:r>
              <a:rPr lang="en-US" b="1" dirty="0"/>
              <a:t>Impacts on:</a:t>
            </a:r>
          </a:p>
          <a:p>
            <a:pPr marL="969962" lvl="1" indent="-457200"/>
            <a:r>
              <a:rPr lang="en-US" u="sng" dirty="0"/>
              <a:t>Organizational Decisions and Academic Research</a:t>
            </a:r>
            <a:r>
              <a:rPr lang="en-US" dirty="0"/>
              <a:t> – improved decision-making capabilities as well as the explosion of data available to characterize situations on dimensions never before available</a:t>
            </a:r>
          </a:p>
          <a:p>
            <a:pPr marL="969962" lvl="1" indent="-457200"/>
            <a:r>
              <a:rPr lang="en-US" u="sng" dirty="0"/>
              <a:t>Analytics and the Analyst</a:t>
            </a:r>
            <a:r>
              <a:rPr lang="en-US" dirty="0"/>
              <a:t> – expansion of the domains of study embracing analytics as well as methodological challenges due to seemingly “unlimited” data</a:t>
            </a:r>
          </a:p>
          <a:p>
            <a:pPr marL="0" indent="0"/>
            <a:r>
              <a:rPr lang="en-US" b="1" dirty="0"/>
              <a:t>Problems</a:t>
            </a:r>
            <a:r>
              <a:rPr lang="en-US" dirty="0"/>
              <a:t> – emerging on technological, ethical and sociological fronts</a:t>
            </a:r>
          </a:p>
        </p:txBody>
      </p:sp>
      <p:sp>
        <p:nvSpPr>
          <p:cNvPr id="7" name="Footer Placeholder 3">
            <a:extLst>
              <a:ext uri="{FF2B5EF4-FFF2-40B4-BE49-F238E27FC236}">
                <a16:creationId xmlns:a16="http://schemas.microsoft.com/office/drawing/2014/main" id="{C4E9A0ED-A0B8-43D2-9F3D-326F4DFF2E1C}"/>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37252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Topic 2: Statistical Versus Data Mining Models</a:t>
            </a:r>
          </a:p>
        </p:txBody>
      </p:sp>
      <p:sp>
        <p:nvSpPr>
          <p:cNvPr id="6" name="Content Placeholder 5"/>
          <p:cNvSpPr>
            <a:spLocks noGrp="1"/>
          </p:cNvSpPr>
          <p:nvPr>
            <p:ph idx="1"/>
          </p:nvPr>
        </p:nvSpPr>
        <p:spPr/>
        <p:txBody>
          <a:bodyPr/>
          <a:lstStyle/>
          <a:p>
            <a:r>
              <a:rPr lang="en-US" dirty="0"/>
              <a:t>Two fundamentally </a:t>
            </a:r>
            <a:r>
              <a:rPr lang="en-US" b="1" dirty="0"/>
              <a:t>different approaches to data analysis </a:t>
            </a:r>
            <a:r>
              <a:rPr lang="en-US" dirty="0"/>
              <a:t>(</a:t>
            </a:r>
            <a:r>
              <a:rPr lang="en-US" dirty="0" err="1"/>
              <a:t>Breiman</a:t>
            </a:r>
            <a:r>
              <a:rPr lang="en-US" dirty="0"/>
              <a:t> 2001):</a:t>
            </a:r>
          </a:p>
          <a:p>
            <a:pPr marL="969962" lvl="1" indent="-457200"/>
            <a:r>
              <a:rPr lang="en-US" u="sng" dirty="0"/>
              <a:t>Statistical/data models</a:t>
            </a:r>
            <a:r>
              <a:rPr lang="en-US" dirty="0"/>
              <a:t> – analysis where a specific model is proposed (e.g., dependent and independent variables to be analyzed by the general linear model), the model is then estimated and a statistical inference is made as to its generalizability to the population through statistical tests. </a:t>
            </a:r>
          </a:p>
          <a:p>
            <a:pPr marL="969962" lvl="1" indent="-457200"/>
            <a:r>
              <a:rPr lang="en-US" u="sng" dirty="0"/>
              <a:t>Data mining/algorithmic models</a:t>
            </a:r>
            <a:r>
              <a:rPr lang="en-US" dirty="0"/>
              <a:t> – models based on algorithms (e.g., neural networks, decision trees, support vector machine) that are widely used in many Big Data applications. Their emphasis is on predictive accuracy rather than statistical inference and explanation.</a:t>
            </a:r>
          </a:p>
          <a:p>
            <a:pPr marL="0" indent="0"/>
            <a:r>
              <a:rPr lang="en-US" dirty="0"/>
              <a:t>These two models truly </a:t>
            </a:r>
            <a:r>
              <a:rPr lang="en-US" b="1" dirty="0"/>
              <a:t>represent different “cultures” of model building</a:t>
            </a:r>
            <a:r>
              <a:rPr lang="en-US" dirty="0"/>
              <a:t>, coming from different research disciplines, operating on fundamentally different assumptions about how the models should operate and what are the most important objectives.</a:t>
            </a:r>
          </a:p>
        </p:txBody>
      </p:sp>
      <p:sp>
        <p:nvSpPr>
          <p:cNvPr id="7" name="Footer Placeholder 3">
            <a:extLst>
              <a:ext uri="{FF2B5EF4-FFF2-40B4-BE49-F238E27FC236}">
                <a16:creationId xmlns:a16="http://schemas.microsoft.com/office/drawing/2014/main" id="{3750A820-9BCC-4537-A3A0-179EF575DE9D}"/>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333015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200" dirty="0"/>
              <a:t>Comparing Between Statistical/Data Models and Data Mining/Algorithmic Models</a:t>
            </a:r>
          </a:p>
        </p:txBody>
      </p:sp>
      <p:sp>
        <p:nvSpPr>
          <p:cNvPr id="6" name="Content Placeholder 5"/>
          <p:cNvSpPr>
            <a:spLocks noGrp="1"/>
          </p:cNvSpPr>
          <p:nvPr>
            <p:ph idx="1"/>
          </p:nvPr>
        </p:nvSpPr>
        <p:spPr>
          <a:xfrm>
            <a:off x="268818" y="4784780"/>
            <a:ext cx="11368616" cy="985231"/>
          </a:xfrm>
        </p:spPr>
        <p:txBody>
          <a:bodyPr/>
          <a:lstStyle/>
          <a:p>
            <a:pPr marL="457200" indent="-457200">
              <a:buFont typeface="Arial" panose="020B0604020202020204" pitchFamily="34" charset="0"/>
              <a:buChar char="•"/>
            </a:pPr>
            <a:r>
              <a:rPr lang="en-US" u="sng" dirty="0"/>
              <a:t>No “best” approach</a:t>
            </a:r>
            <a:r>
              <a:rPr lang="en-US" dirty="0"/>
              <a:t>, each has strengths and weaknesses.</a:t>
            </a:r>
          </a:p>
          <a:p>
            <a:pPr marL="457200" indent="-457200">
              <a:buFont typeface="Arial" panose="020B0604020202020204" pitchFamily="34" charset="0"/>
              <a:buChar char="•"/>
            </a:pPr>
            <a:r>
              <a:rPr lang="en-US" dirty="0"/>
              <a:t>Analysts today </a:t>
            </a:r>
            <a:r>
              <a:rPr lang="en-US" u="sng" dirty="0"/>
              <a:t>must assess each research situation</a:t>
            </a:r>
            <a:r>
              <a:rPr lang="en-US" dirty="0"/>
              <a:t> and identify the best modeling approach for that specific situation (i.e., objective, data, etc.).</a:t>
            </a:r>
          </a:p>
        </p:txBody>
      </p:sp>
      <p:pic>
        <p:nvPicPr>
          <p:cNvPr id="2" name="Picture 1"/>
          <p:cNvPicPr>
            <a:picLocks noChangeAspect="1"/>
          </p:cNvPicPr>
          <p:nvPr/>
        </p:nvPicPr>
        <p:blipFill>
          <a:blip r:embed="rId2"/>
          <a:stretch>
            <a:fillRect/>
          </a:stretch>
        </p:blipFill>
        <p:spPr>
          <a:xfrm>
            <a:off x="298450" y="932873"/>
            <a:ext cx="11001375" cy="3609860"/>
          </a:xfrm>
          <a:prstGeom prst="rect">
            <a:avLst/>
          </a:prstGeom>
        </p:spPr>
      </p:pic>
      <p:sp>
        <p:nvSpPr>
          <p:cNvPr id="7" name="Footer Placeholder 3">
            <a:extLst>
              <a:ext uri="{FF2B5EF4-FFF2-40B4-BE49-F238E27FC236}">
                <a16:creationId xmlns:a16="http://schemas.microsoft.com/office/drawing/2014/main" id="{0A06FA25-D63A-4D9C-87CC-1577C707788F}"/>
              </a:ext>
            </a:extLst>
          </p:cNvPr>
          <p:cNvSpPr>
            <a:spLocks noGrp="1"/>
          </p:cNvSpPr>
          <p:nvPr>
            <p:ph type="ftr" sz="quarter" idx="3"/>
          </p:nvPr>
        </p:nvSpPr>
        <p:spPr>
          <a:xfrm>
            <a:off x="298450" y="6608956"/>
            <a:ext cx="9618634" cy="266807"/>
          </a:xfrm>
        </p:spPr>
        <p:txBody>
          <a:bodyPr/>
          <a:lstStyle/>
          <a:p>
            <a:r>
              <a:rPr lang="en-US" dirty="0"/>
              <a:t>For use with Hair, Black, Babin and Anderson, Multivariate Data Analysis 8e © 2018 Cengage Learning EMEA</a:t>
            </a:r>
          </a:p>
        </p:txBody>
      </p:sp>
    </p:spTree>
    <p:extLst>
      <p:ext uri="{BB962C8B-B14F-4D97-AF65-F5344CB8AC3E}">
        <p14:creationId xmlns:p14="http://schemas.microsoft.com/office/powerpoint/2010/main" val="1101514048"/>
      </p:ext>
    </p:extLst>
  </p:cSld>
  <p:clrMapOvr>
    <a:masterClrMapping/>
  </p:clrMapOvr>
</p:sld>
</file>

<file path=ppt/theme/theme1.xml><?xml version="1.0" encoding="utf-8"?>
<a:theme xmlns:a="http://schemas.openxmlformats.org/drawingml/2006/main" name="MKT7130_Spring_2017">
  <a:themeElements>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fontScheme name="IRM S08 Slide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IRM S08 Slid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M S08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M S08 Slid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M S08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M S08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M S08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RM S08 Slide Template 8">
        <a:dk1>
          <a:srgbClr val="CC3300"/>
        </a:dk1>
        <a:lt1>
          <a:srgbClr val="FFFFFF"/>
        </a:lt1>
        <a:dk2>
          <a:srgbClr val="CC3300"/>
        </a:dk2>
        <a:lt2>
          <a:srgbClr val="808080"/>
        </a:lt2>
        <a:accent1>
          <a:srgbClr val="009900"/>
        </a:accent1>
        <a:accent2>
          <a:srgbClr val="3333CC"/>
        </a:accent2>
        <a:accent3>
          <a:srgbClr val="FFFFFF"/>
        </a:accent3>
        <a:accent4>
          <a:srgbClr val="AE2A00"/>
        </a:accent4>
        <a:accent5>
          <a:srgbClr val="AACAA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KT7130_Spring_2017" id="{ACA0ED82-B5EC-4D77-B8AE-FF657181E276}" vid="{B4933BFD-CDF2-43FA-930D-580857B857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MKT7130_Spring_2017</Template>
  <TotalTime>0</TotalTime>
  <Words>3998</Words>
  <Application>Microsoft Office PowerPoint</Application>
  <PresentationFormat>Widescreen</PresentationFormat>
  <Paragraphs>508</Paragraphs>
  <Slides>50</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1" baseType="lpstr">
      <vt:lpstr>ＭＳ Ｐゴシック</vt:lpstr>
      <vt:lpstr>Arial</vt:lpstr>
      <vt:lpstr>Arial Narrow</vt:lpstr>
      <vt:lpstr>Arial Rounded MT Bold</vt:lpstr>
      <vt:lpstr>Calibri</vt:lpstr>
      <vt:lpstr>Tahoma</vt:lpstr>
      <vt:lpstr>Times New Roman</vt:lpstr>
      <vt:lpstr>Verdana</vt:lpstr>
      <vt:lpstr>Wingdings</vt:lpstr>
      <vt:lpstr>MKT7130_Spring_2017</vt:lpstr>
      <vt:lpstr>Microsoft 方程式編輯器 3.0</vt:lpstr>
      <vt:lpstr>Chapter 1: Overview of Multivariate Methods</vt:lpstr>
      <vt:lpstr>Learning Objectives</vt:lpstr>
      <vt:lpstr>Overview</vt:lpstr>
      <vt:lpstr>What Is Multivariate Analysis?</vt:lpstr>
      <vt:lpstr>What is Multivariate Analysis?</vt:lpstr>
      <vt:lpstr>Three Converging Trends</vt:lpstr>
      <vt:lpstr>Topic 1: The Rise of Big Data</vt:lpstr>
      <vt:lpstr>Topic 2: Statistical Versus Data Mining Models</vt:lpstr>
      <vt:lpstr>Comparing Between Statistical/Data Models and Data Mining/Algorithmic Models</vt:lpstr>
      <vt:lpstr>Topic 3: Causal Inference</vt:lpstr>
      <vt:lpstr>Multivariate Analysis in Statistical Terms</vt:lpstr>
      <vt:lpstr>Defining Multivariate Analysis</vt:lpstr>
      <vt:lpstr>Some Basic Concepts of Multivariate Analysis</vt:lpstr>
      <vt:lpstr>The Variate</vt:lpstr>
      <vt:lpstr>Types of Data and Measurement Scales</vt:lpstr>
      <vt:lpstr>Measurement Scales</vt:lpstr>
      <vt:lpstr>Measurement Error</vt:lpstr>
      <vt:lpstr>Assessing Measurement Error</vt:lpstr>
      <vt:lpstr>Managing the Multivariate Model</vt:lpstr>
      <vt:lpstr>Managing the Variate</vt:lpstr>
      <vt:lpstr>Variable Specification and Variable Selection</vt:lpstr>
      <vt:lpstr>Managing the Dependence Model</vt:lpstr>
      <vt:lpstr>Statistical Significance and Power</vt:lpstr>
      <vt:lpstr>Power is Determined by Three Factors</vt:lpstr>
      <vt:lpstr>Power Levels for the Comparison of Two Means: Variations by Sample Size, Significance Level, and Effect Size</vt:lpstr>
      <vt:lpstr>Impact of Sample Size on Power</vt:lpstr>
      <vt:lpstr>Rules of Thumb: Statistical Power Analysis</vt:lpstr>
      <vt:lpstr>A Classification of Multivariate Techniques</vt:lpstr>
      <vt:lpstr>Dependence Techniques</vt:lpstr>
      <vt:lpstr>The Relationship Between Multivariate Dependence Methods</vt:lpstr>
      <vt:lpstr>Interdependence Techniques</vt:lpstr>
      <vt:lpstr>Selecting a Multivariate Technique</vt:lpstr>
      <vt:lpstr>Selecting the Correct Multivariate Method</vt:lpstr>
      <vt:lpstr>Types of Multivariate Techniques</vt:lpstr>
      <vt:lpstr>Dependence Techniques</vt:lpstr>
      <vt:lpstr>Dependence Techniques</vt:lpstr>
      <vt:lpstr>Dependence Techniques</vt:lpstr>
      <vt:lpstr>Dependence Techniques</vt:lpstr>
      <vt:lpstr>Interdependence Techniques</vt:lpstr>
      <vt:lpstr>Interdependence Techniques</vt:lpstr>
      <vt:lpstr>Guidelines for Multivariate Analyses and Interpretation</vt:lpstr>
      <vt:lpstr>Guidelines for Multivariate Analysis</vt:lpstr>
      <vt:lpstr>Guidelines for Multivariate Analysis</vt:lpstr>
      <vt:lpstr>A Structured Approach to Multivariate Model Building</vt:lpstr>
      <vt:lpstr>Databases</vt:lpstr>
      <vt:lpstr>Description of  HBAT Primary Database Variables</vt:lpstr>
      <vt:lpstr>Other Databases</vt:lpstr>
      <vt:lpstr>Organization of the Remaining Chapters</vt:lpstr>
      <vt:lpstr>PowerPoint Presentation</vt:lpstr>
      <vt:lpstr>Multivariate Analysis Learning Checkpoint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Multivariate Methods</dc:title>
  <dc:creator/>
  <cp:lastModifiedBy/>
  <cp:revision>1</cp:revision>
  <dcterms:created xsi:type="dcterms:W3CDTF">2018-05-27T20:25:58Z</dcterms:created>
  <dcterms:modified xsi:type="dcterms:W3CDTF">2021-10-18T13:24:45Z</dcterms:modified>
</cp:coreProperties>
</file>