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73"/>
  </p:notesMasterIdLst>
  <p:handoutMasterIdLst>
    <p:handoutMasterId r:id="rId74"/>
  </p:handoutMasterIdLst>
  <p:sldIdLst>
    <p:sldId id="258" r:id="rId2"/>
    <p:sldId id="259" r:id="rId3"/>
    <p:sldId id="268" r:id="rId4"/>
    <p:sldId id="260" r:id="rId5"/>
    <p:sldId id="269" r:id="rId6"/>
    <p:sldId id="276" r:id="rId7"/>
    <p:sldId id="285" r:id="rId8"/>
    <p:sldId id="292" r:id="rId9"/>
    <p:sldId id="293" r:id="rId10"/>
    <p:sldId id="300" r:id="rId11"/>
    <p:sldId id="301" r:id="rId12"/>
    <p:sldId id="277" r:id="rId13"/>
    <p:sldId id="284" r:id="rId14"/>
    <p:sldId id="302" r:id="rId15"/>
    <p:sldId id="303" r:id="rId16"/>
    <p:sldId id="308" r:id="rId17"/>
    <p:sldId id="304" r:id="rId18"/>
    <p:sldId id="305" r:id="rId19"/>
    <p:sldId id="321" r:id="rId20"/>
    <p:sldId id="322" r:id="rId21"/>
    <p:sldId id="318" r:id="rId22"/>
    <p:sldId id="309" r:id="rId23"/>
    <p:sldId id="311" r:id="rId24"/>
    <p:sldId id="310" r:id="rId25"/>
    <p:sldId id="313" r:id="rId26"/>
    <p:sldId id="294" r:id="rId27"/>
    <p:sldId id="295" r:id="rId28"/>
    <p:sldId id="296" r:id="rId29"/>
    <p:sldId id="297" r:id="rId30"/>
    <p:sldId id="307" r:id="rId31"/>
    <p:sldId id="298" r:id="rId32"/>
    <p:sldId id="299" r:id="rId33"/>
    <p:sldId id="286" r:id="rId34"/>
    <p:sldId id="323" r:id="rId35"/>
    <p:sldId id="314" r:id="rId36"/>
    <p:sldId id="324" r:id="rId37"/>
    <p:sldId id="287" r:id="rId38"/>
    <p:sldId id="288" r:id="rId39"/>
    <p:sldId id="289" r:id="rId40"/>
    <p:sldId id="325" r:id="rId41"/>
    <p:sldId id="326" r:id="rId42"/>
    <p:sldId id="290" r:id="rId43"/>
    <p:sldId id="316" r:id="rId44"/>
    <p:sldId id="315" r:id="rId45"/>
    <p:sldId id="327" r:id="rId46"/>
    <p:sldId id="291" r:id="rId47"/>
    <p:sldId id="278" r:id="rId48"/>
    <p:sldId id="332" r:id="rId49"/>
    <p:sldId id="280" r:id="rId50"/>
    <p:sldId id="281" r:id="rId51"/>
    <p:sldId id="282" r:id="rId52"/>
    <p:sldId id="283" r:id="rId53"/>
    <p:sldId id="328" r:id="rId54"/>
    <p:sldId id="329" r:id="rId55"/>
    <p:sldId id="330" r:id="rId56"/>
    <p:sldId id="271" r:id="rId57"/>
    <p:sldId id="272" r:id="rId58"/>
    <p:sldId id="273" r:id="rId59"/>
    <p:sldId id="274" r:id="rId60"/>
    <p:sldId id="275" r:id="rId61"/>
    <p:sldId id="261" r:id="rId62"/>
    <p:sldId id="262" r:id="rId63"/>
    <p:sldId id="263" r:id="rId64"/>
    <p:sldId id="264" r:id="rId65"/>
    <p:sldId id="265" r:id="rId66"/>
    <p:sldId id="266" r:id="rId67"/>
    <p:sldId id="333" r:id="rId68"/>
    <p:sldId id="335" r:id="rId69"/>
    <p:sldId id="334" r:id="rId70"/>
    <p:sldId id="337" r:id="rId71"/>
    <p:sldId id="336"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126" y="84"/>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8DB14C-C738-4891-9FF3-9CD3A0D4C2B2}" type="datetimeFigureOut">
              <a:rPr lang="en-US" smtClean="0"/>
              <a:t>3/27/2019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D10251-FFEA-4FAD-BB7B-C9E8EDD5D8E0}" type="slidenum">
              <a:rPr lang="en-US" smtClean="0"/>
              <a:t>‹#›</a:t>
            </a:fld>
            <a:endParaRPr lang="en-US"/>
          </a:p>
        </p:txBody>
      </p:sp>
    </p:spTree>
    <p:extLst>
      <p:ext uri="{BB962C8B-B14F-4D97-AF65-F5344CB8AC3E}">
        <p14:creationId xmlns:p14="http://schemas.microsoft.com/office/powerpoint/2010/main" val="2947901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97B75D-5331-48BC-9178-23565B61965D}" type="datetimeFigureOut">
              <a:rPr lang="en-US" smtClean="0"/>
              <a:t>3/27/2019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DB139-09BE-4E14-B972-33C55356860A}" type="slidenum">
              <a:rPr lang="en-US" smtClean="0"/>
              <a:t>‹#›</a:t>
            </a:fld>
            <a:endParaRPr lang="en-US"/>
          </a:p>
        </p:txBody>
      </p:sp>
    </p:spTree>
    <p:extLst>
      <p:ext uri="{BB962C8B-B14F-4D97-AF65-F5344CB8AC3E}">
        <p14:creationId xmlns:p14="http://schemas.microsoft.com/office/powerpoint/2010/main" val="346040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57976"/>
            <a:ext cx="121920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5384800" y="279400"/>
            <a:ext cx="568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1" fontAlgn="base" hangingPunct="1">
              <a:spcBef>
                <a:spcPct val="20000"/>
              </a:spcBef>
              <a:spcAft>
                <a:spcPct val="0"/>
              </a:spcAft>
              <a:buFontTx/>
              <a:buNone/>
              <a:defRPr sz="2800">
                <a:solidFill>
                  <a:srgbClr val="000000"/>
                </a:solidFill>
                <a:latin typeface="Calibri" pitchFamily="34" charset="0"/>
                <a:ea typeface="ＭＳ Ｐゴシック" pitchFamily="-65" charset="-128"/>
                <a:cs typeface="Calibri" pitchFamily="34" charset="0"/>
              </a:defRPr>
            </a:lvl1pPr>
            <a:lvl2pPr marL="742950" indent="-285750" algn="l" rtl="0" eaLnBrk="1" fontAlgn="base" hangingPunct="1">
              <a:spcBef>
                <a:spcPct val="20000"/>
              </a:spcBef>
              <a:spcAft>
                <a:spcPct val="0"/>
              </a:spcAft>
              <a:buChar char="–"/>
              <a:defRPr sz="2400">
                <a:solidFill>
                  <a:srgbClr val="000000"/>
                </a:solidFill>
                <a:latin typeface="Calibri" pitchFamily="34" charset="0"/>
                <a:ea typeface="ＭＳ Ｐゴシック" pitchFamily="-65" charset="-128"/>
                <a:cs typeface="Calibri" pitchFamily="34" charset="0"/>
              </a:defRPr>
            </a:lvl2pPr>
            <a:lvl3pPr marL="1143000" indent="-228600" algn="l" rtl="0" eaLnBrk="1" fontAlgn="base" hangingPunct="1">
              <a:spcBef>
                <a:spcPct val="20000"/>
              </a:spcBef>
              <a:spcAft>
                <a:spcPct val="0"/>
              </a:spcAft>
              <a:buChar char="•"/>
              <a:defRPr sz="2000">
                <a:solidFill>
                  <a:srgbClr val="000000"/>
                </a:solidFill>
                <a:latin typeface="Calibri" pitchFamily="34" charset="0"/>
                <a:ea typeface="ＭＳ Ｐゴシック" pitchFamily="-65" charset="-128"/>
                <a:cs typeface="Calibri" pitchFamily="34" charset="0"/>
              </a:defRPr>
            </a:lvl3pPr>
            <a:lvl4pPr marL="1600200" indent="-228600" algn="l" rtl="0" eaLnBrk="1" fontAlgn="base" hangingPunct="1">
              <a:spcBef>
                <a:spcPct val="20000"/>
              </a:spcBef>
              <a:spcAft>
                <a:spcPct val="0"/>
              </a:spcAft>
              <a:buChar char="–"/>
              <a:defRPr sz="2000">
                <a:solidFill>
                  <a:srgbClr val="000000"/>
                </a:solidFill>
                <a:latin typeface="Calibri" pitchFamily="34" charset="0"/>
                <a:ea typeface="ＭＳ Ｐゴシック" pitchFamily="-65" charset="-128"/>
                <a:cs typeface="Calibri" pitchFamily="34" charset="0"/>
              </a:defRPr>
            </a:lvl4pPr>
            <a:lvl5pPr marL="2057400" indent="-228600" algn="l" rtl="0" eaLnBrk="1" fontAlgn="base" hangingPunct="1">
              <a:spcBef>
                <a:spcPct val="20000"/>
              </a:spcBef>
              <a:spcAft>
                <a:spcPct val="0"/>
              </a:spcAft>
              <a:buChar char="»"/>
              <a:defRPr sz="2000">
                <a:solidFill>
                  <a:srgbClr val="000000"/>
                </a:solidFill>
                <a:latin typeface="Calibri" pitchFamily="34" charset="0"/>
                <a:ea typeface="ＭＳ Ｐゴシック" pitchFamily="-65" charset="-128"/>
                <a:cs typeface="Calibri" pitchFamily="34" charset="0"/>
              </a:defRPr>
            </a:lvl5pPr>
            <a:lvl6pPr marL="2514600" indent="-228600" algn="l" rtl="0" eaLnBrk="1" fontAlgn="base" hangingPunct="1">
              <a:spcBef>
                <a:spcPct val="20000"/>
              </a:spcBef>
              <a:spcAft>
                <a:spcPct val="0"/>
              </a:spcAft>
              <a:buChar char="»"/>
              <a:defRPr>
                <a:solidFill>
                  <a:srgbClr val="000000"/>
                </a:solidFill>
                <a:latin typeface="+mn-lt"/>
                <a:ea typeface="ＭＳ Ｐゴシック" pitchFamily="-65" charset="-128"/>
              </a:defRPr>
            </a:lvl6pPr>
            <a:lvl7pPr marL="2971800" indent="-228600" algn="l" rtl="0" eaLnBrk="1" fontAlgn="base" hangingPunct="1">
              <a:spcBef>
                <a:spcPct val="20000"/>
              </a:spcBef>
              <a:spcAft>
                <a:spcPct val="0"/>
              </a:spcAft>
              <a:buChar char="»"/>
              <a:defRPr>
                <a:solidFill>
                  <a:srgbClr val="000000"/>
                </a:solidFill>
                <a:latin typeface="+mn-lt"/>
                <a:ea typeface="ＭＳ Ｐゴシック" pitchFamily="-65" charset="-128"/>
              </a:defRPr>
            </a:lvl7pPr>
            <a:lvl8pPr marL="3429000" indent="-228600" algn="l" rtl="0" eaLnBrk="1" fontAlgn="base" hangingPunct="1">
              <a:spcBef>
                <a:spcPct val="20000"/>
              </a:spcBef>
              <a:spcAft>
                <a:spcPct val="0"/>
              </a:spcAft>
              <a:buChar char="»"/>
              <a:defRPr>
                <a:solidFill>
                  <a:srgbClr val="000000"/>
                </a:solidFill>
                <a:latin typeface="+mn-lt"/>
                <a:ea typeface="ＭＳ Ｐゴシック" pitchFamily="-65" charset="-128"/>
              </a:defRPr>
            </a:lvl8pPr>
            <a:lvl9pPr marL="3886200" indent="-228600" algn="l" rtl="0" eaLnBrk="1" fontAlgn="base" hangingPunct="1">
              <a:spcBef>
                <a:spcPct val="20000"/>
              </a:spcBef>
              <a:spcAft>
                <a:spcPct val="0"/>
              </a:spcAft>
              <a:buChar char="»"/>
              <a:defRPr>
                <a:solidFill>
                  <a:srgbClr val="000000"/>
                </a:solidFill>
                <a:latin typeface="+mn-lt"/>
                <a:ea typeface="ＭＳ Ｐゴシック" pitchFamily="-65" charset="-128"/>
              </a:defRPr>
            </a:lvl9pPr>
          </a:lstStyle>
          <a:p>
            <a:pPr algn="l">
              <a:defRPr/>
            </a:pPr>
            <a:endParaRPr lang="en-US" sz="2800" dirty="0"/>
          </a:p>
        </p:txBody>
      </p:sp>
      <p:sp>
        <p:nvSpPr>
          <p:cNvPr id="9"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
        <p:nvSpPr>
          <p:cNvPr id="8" name="Title 6"/>
          <p:cNvSpPr>
            <a:spLocks noGrp="1"/>
          </p:cNvSpPr>
          <p:nvPr>
            <p:ph type="ctrTitle" hasCustomPrompt="1"/>
          </p:nvPr>
        </p:nvSpPr>
        <p:spPr>
          <a:xfrm>
            <a:off x="5253643" y="1573474"/>
            <a:ext cx="6688975" cy="2175567"/>
          </a:xfrm>
        </p:spPr>
        <p:txBody>
          <a:bodyPr/>
          <a:lstStyle>
            <a:lvl1pPr>
              <a:defRPr/>
            </a:lvl1pPr>
          </a:lstStyle>
          <a:p>
            <a:r>
              <a:rPr lang="en-US" dirty="0"/>
              <a:t>Chapter x:</a:t>
            </a:r>
            <a:br>
              <a:rPr lang="en-US" dirty="0"/>
            </a:b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351" y="361666"/>
            <a:ext cx="4511258" cy="6015010"/>
          </a:xfrm>
          <a:prstGeom prst="rect">
            <a:avLst/>
          </a:prstGeom>
        </p:spPr>
      </p:pic>
      <p:sp>
        <p:nvSpPr>
          <p:cNvPr id="11" name="Text Placeholder 4"/>
          <p:cNvSpPr txBox="1">
            <a:spLocks/>
          </p:cNvSpPr>
          <p:nvPr userDrawn="1"/>
        </p:nvSpPr>
        <p:spPr>
          <a:xfrm>
            <a:off x="4030328" y="-40989"/>
            <a:ext cx="9155289" cy="2489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000" b="1" kern="0" baseline="0" dirty="0" smtClean="0">
                <a:solidFill>
                  <a:schemeClr val="accent6">
                    <a:lumMod val="75000"/>
                  </a:schemeClr>
                </a:solidFill>
                <a:latin typeface="Arial Narrow" pitchFamily="34" charset="0"/>
              </a:rPr>
              <a:t>© 2019 Cengage</a:t>
            </a:r>
            <a:r>
              <a:rPr lang="zh-TW" altLang="zh-TW" sz="1000" b="1" kern="0" baseline="0" dirty="0" smtClean="0">
                <a:solidFill>
                  <a:schemeClr val="accent6">
                    <a:lumMod val="75000"/>
                  </a:schemeClr>
                </a:solidFill>
                <a:latin typeface="Arial Narrow" pitchFamily="34" charset="0"/>
              </a:rPr>
              <a:t>版權所有，為課本著作之延伸教材，亦受著作權法之規範保護，僅作為授課教學使用，禁止列印、影印、未經授權重製和公開散佈</a:t>
            </a:r>
            <a:endParaRPr lang="en-US" altLang="zh-TW" sz="1000" kern="0" baseline="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04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230188" indent="-230188">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accent2">
                    <a:lumMod val="50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5"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Tree>
    <p:extLst>
      <p:ext uri="{BB962C8B-B14F-4D97-AF65-F5344CB8AC3E}">
        <p14:creationId xmlns:p14="http://schemas.microsoft.com/office/powerpoint/2010/main" val="4222714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100000">
              <a:schemeClr val="accent2">
                <a:lumMod val="20000"/>
                <a:lumOff val="80000"/>
              </a:schemeClr>
            </a:gs>
            <a:gs pos="100000">
              <a:srgbClr val="FFFFCC"/>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447926"/>
            <a:ext cx="10363200" cy="1362075"/>
          </a:xfrm>
          <a:solidFill>
            <a:schemeClr val="bg2">
              <a:lumMod val="40000"/>
              <a:lumOff val="60000"/>
            </a:schemeClr>
          </a:solidFill>
        </p:spPr>
        <p:txBody>
          <a:bodyPr anchor="ctr"/>
          <a:lstStyle>
            <a:lvl1pPr algn="ctr">
              <a:defRPr sz="3200" b="0" cap="small" baseline="0"/>
            </a:lvl1pPr>
          </a:lstStyle>
          <a:p>
            <a:r>
              <a:rPr lang="en-US"/>
              <a:t>Click to edit Master title style</a:t>
            </a:r>
            <a:endParaRPr lang="en-US" dirty="0"/>
          </a:p>
        </p:txBody>
      </p:sp>
      <p:sp>
        <p:nvSpPr>
          <p:cNvPr id="3" name="Text Placeholder 2"/>
          <p:cNvSpPr>
            <a:spLocks noGrp="1"/>
          </p:cNvSpPr>
          <p:nvPr>
            <p:ph type="body" idx="1"/>
          </p:nvPr>
        </p:nvSpPr>
        <p:spPr>
          <a:xfrm>
            <a:off x="963084" y="3810001"/>
            <a:ext cx="10363200" cy="1500187"/>
          </a:xfrm>
        </p:spPr>
        <p:txBody>
          <a:bodyPr anchor="t"/>
          <a:lstStyle>
            <a:lvl1pPr marL="342900" indent="-342900">
              <a:buFont typeface="Wingdings" pitchFamily="2" charset="2"/>
              <a:buChar char="q"/>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Edit Master text styles</a:t>
            </a:r>
          </a:p>
        </p:txBody>
      </p:sp>
      <p:sp>
        <p:nvSpPr>
          <p:cNvPr id="4"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accent2">
                    <a:lumMod val="50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5"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Tree>
    <p:extLst>
      <p:ext uri="{BB962C8B-B14F-4D97-AF65-F5344CB8AC3E}">
        <p14:creationId xmlns:p14="http://schemas.microsoft.com/office/powerpoint/2010/main" val="15933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a:gsLst>
            <a:gs pos="100000">
              <a:schemeClr val="accent2">
                <a:lumMod val="20000"/>
                <a:lumOff val="80000"/>
              </a:schemeClr>
            </a:gs>
            <a:gs pos="100000">
              <a:srgbClr val="FFFFCC"/>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977472"/>
            <a:ext cx="10363200" cy="1362075"/>
          </a:xfrm>
          <a:solidFill>
            <a:schemeClr val="bg2">
              <a:lumMod val="40000"/>
              <a:lumOff val="60000"/>
            </a:schemeClr>
          </a:solidFill>
        </p:spPr>
        <p:txBody>
          <a:bodyPr anchor="ctr"/>
          <a:lstStyle>
            <a:lvl1pPr algn="ctr">
              <a:defRPr sz="3200" b="0" cap="small" baseline="0"/>
            </a:lvl1pPr>
          </a:lstStyle>
          <a:p>
            <a:r>
              <a:rPr lang="en-US" dirty="0"/>
              <a:t>Click to edit Master title style</a:t>
            </a:r>
          </a:p>
        </p:txBody>
      </p:sp>
      <p:sp>
        <p:nvSpPr>
          <p:cNvPr id="3" name="Text Placeholder 2"/>
          <p:cNvSpPr>
            <a:spLocks noGrp="1"/>
          </p:cNvSpPr>
          <p:nvPr>
            <p:ph type="body" idx="1"/>
          </p:nvPr>
        </p:nvSpPr>
        <p:spPr>
          <a:xfrm>
            <a:off x="963084" y="2438401"/>
            <a:ext cx="10363200" cy="3830636"/>
          </a:xfrm>
        </p:spPr>
        <p:txBody>
          <a:bodyPr anchor="t"/>
          <a:lstStyle>
            <a:lvl1pPr marL="342900" indent="-342900">
              <a:buFont typeface="Wingdings" pitchFamily="2" charset="2"/>
              <a:buChar char="q"/>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Edit Master text styles</a:t>
            </a:r>
          </a:p>
        </p:txBody>
      </p:sp>
      <p:sp>
        <p:nvSpPr>
          <p:cNvPr id="4"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accent2">
                    <a:lumMod val="50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5"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Tree>
    <p:extLst>
      <p:ext uri="{BB962C8B-B14F-4D97-AF65-F5344CB8AC3E}">
        <p14:creationId xmlns:p14="http://schemas.microsoft.com/office/powerpoint/2010/main" val="562592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accent2">
                    <a:lumMod val="50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4"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Tree>
    <p:extLst>
      <p:ext uri="{BB962C8B-B14F-4D97-AF65-F5344CB8AC3E}">
        <p14:creationId xmlns:p14="http://schemas.microsoft.com/office/powerpoint/2010/main" val="709082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68818" y="125413"/>
            <a:ext cx="11436349" cy="641350"/>
          </a:xfrm>
        </p:spPr>
        <p:txBody>
          <a:bodyPr/>
          <a:lstStyle/>
          <a:p>
            <a:r>
              <a:rPr lang="en-US"/>
              <a:t>Click to edit Master title style</a:t>
            </a:r>
          </a:p>
        </p:txBody>
      </p:sp>
      <p:sp>
        <p:nvSpPr>
          <p:cNvPr id="3" name="Content Placeholder 2"/>
          <p:cNvSpPr>
            <a:spLocks noGrp="1"/>
          </p:cNvSpPr>
          <p:nvPr>
            <p:ph sz="half" idx="1"/>
          </p:nvPr>
        </p:nvSpPr>
        <p:spPr>
          <a:xfrm>
            <a:off x="298452" y="1076325"/>
            <a:ext cx="5581649" cy="4616450"/>
          </a:xfrm>
        </p:spPr>
        <p:txBody>
          <a:bodyPr/>
          <a:lstStyle>
            <a:lvl1pPr marL="284163" indent="-284163">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83301" y="1076325"/>
            <a:ext cx="5583767" cy="4616450"/>
          </a:xfrm>
        </p:spPr>
        <p:txBody>
          <a:bodyPr/>
          <a:lstStyle>
            <a:lvl1pPr marL="284163" indent="-284163">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accent2">
                    <a:lumMod val="50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6"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Tree>
    <p:extLst>
      <p:ext uri="{BB962C8B-B14F-4D97-AF65-F5344CB8AC3E}">
        <p14:creationId xmlns:p14="http://schemas.microsoft.com/office/powerpoint/2010/main" val="1276280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8452" y="1671126"/>
            <a:ext cx="5581649" cy="4616450"/>
          </a:xfrm>
        </p:spPr>
        <p:txBody>
          <a:bodyPr/>
          <a:lstStyle>
            <a:lvl1pPr marL="284163" indent="-284163">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83301" y="1671137"/>
            <a:ext cx="5583767" cy="4616450"/>
          </a:xfrm>
        </p:spPr>
        <p:txBody>
          <a:bodyPr/>
          <a:lstStyle>
            <a:lvl1pPr marL="284163" indent="-284163">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313208" y="883395"/>
            <a:ext cx="5581649" cy="671099"/>
          </a:xfrm>
        </p:spPr>
        <p:txBody>
          <a:bodyPr anchor="ctr"/>
          <a:lstStyle>
            <a:lvl1pPr marL="284163" indent="-284163" algn="ctr">
              <a:defRPr sz="2400">
                <a:latin typeface="Arial Rounded MT Bold" panose="020F0704030504030204" pitchFamily="34" charset="0"/>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p:txBody>
      </p:sp>
      <p:sp>
        <p:nvSpPr>
          <p:cNvPr id="6" name="Content Placeholder 2"/>
          <p:cNvSpPr>
            <a:spLocks noGrp="1"/>
          </p:cNvSpPr>
          <p:nvPr>
            <p:ph sz="half" idx="11"/>
          </p:nvPr>
        </p:nvSpPr>
        <p:spPr>
          <a:xfrm>
            <a:off x="6076315" y="875994"/>
            <a:ext cx="5581649" cy="671099"/>
          </a:xfrm>
        </p:spPr>
        <p:txBody>
          <a:bodyPr anchor="ctr"/>
          <a:lstStyle>
            <a:lvl1pPr marL="284163" indent="-284163" algn="ctr">
              <a:defRPr sz="2400">
                <a:latin typeface="Arial Rounded MT Bold" panose="020F0704030504030204" pitchFamily="34" charset="0"/>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p:txBody>
      </p:sp>
      <p:sp>
        <p:nvSpPr>
          <p:cNvPr id="7"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accent2">
                    <a:lumMod val="50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8"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Tree>
    <p:extLst>
      <p:ext uri="{BB962C8B-B14F-4D97-AF65-F5344CB8AC3E}">
        <p14:creationId xmlns:p14="http://schemas.microsoft.com/office/powerpoint/2010/main" val="1310665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5487087-15B1-4B2E-A3F7-27BDCA4E3F06}"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 2019 Cengage Learning EMEA</a:t>
            </a:r>
            <a:endParaRPr lang="en-US" dirty="0"/>
          </a:p>
        </p:txBody>
      </p:sp>
    </p:spTree>
    <p:extLst>
      <p:ext uri="{BB962C8B-B14F-4D97-AF65-F5344CB8AC3E}">
        <p14:creationId xmlns:p14="http://schemas.microsoft.com/office/powerpoint/2010/main" val="3230598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00000">
              <a:schemeClr val="accent2">
                <a:lumMod val="20000"/>
                <a:lumOff val="80000"/>
              </a:schemeClr>
            </a:gs>
            <a:gs pos="100000">
              <a:srgbClr val="FFFFCC"/>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8818" y="125413"/>
            <a:ext cx="11436349"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298451" y="1076325"/>
            <a:ext cx="11368616"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4548" name="Line 4"/>
          <p:cNvSpPr>
            <a:spLocks noChangeShapeType="1"/>
          </p:cNvSpPr>
          <p:nvPr/>
        </p:nvSpPr>
        <p:spPr bwMode="auto">
          <a:xfrm>
            <a:off x="0" y="784225"/>
            <a:ext cx="12192000" cy="0"/>
          </a:xfrm>
          <a:prstGeom prst="line">
            <a:avLst/>
          </a:prstGeom>
          <a:noFill/>
          <a:ln w="9525">
            <a:solidFill>
              <a:schemeClr val="tx1"/>
            </a:solidFill>
            <a:round/>
            <a:headEnd/>
            <a:tailEnd/>
          </a:ln>
          <a:effectLst/>
        </p:spPr>
        <p:txBody>
          <a:bodyPr/>
          <a:lstStyle/>
          <a:p>
            <a:pPr>
              <a:defRPr/>
            </a:pPr>
            <a:endParaRPr lang="en-US" sz="1800">
              <a:latin typeface="Verdana" pitchFamily="-65" charset="0"/>
              <a:ea typeface="+mn-ea"/>
            </a:endParaRPr>
          </a:p>
        </p:txBody>
      </p:sp>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6651625"/>
            <a:ext cx="1219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4551" name="Line 7"/>
          <p:cNvSpPr>
            <a:spLocks noChangeShapeType="1"/>
          </p:cNvSpPr>
          <p:nvPr/>
        </p:nvSpPr>
        <p:spPr bwMode="auto">
          <a:xfrm>
            <a:off x="0" y="784225"/>
            <a:ext cx="12192000" cy="0"/>
          </a:xfrm>
          <a:prstGeom prst="line">
            <a:avLst/>
          </a:prstGeom>
          <a:noFill/>
          <a:ln w="9525">
            <a:solidFill>
              <a:schemeClr val="tx1"/>
            </a:solidFill>
            <a:round/>
            <a:headEnd/>
            <a:tailEnd/>
          </a:ln>
          <a:effectLst/>
        </p:spPr>
        <p:txBody>
          <a:bodyPr/>
          <a:lstStyle/>
          <a:p>
            <a:pPr>
              <a:defRPr/>
            </a:pPr>
            <a:endParaRPr lang="en-US" sz="1800">
              <a:latin typeface="Verdana" pitchFamily="-65" charset="0"/>
              <a:ea typeface="+mn-ea"/>
            </a:endParaRPr>
          </a:p>
        </p:txBody>
      </p:sp>
      <p:sp>
        <p:nvSpPr>
          <p:cNvPr id="3"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accent2">
                    <a:lumMod val="50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2"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
        <p:nvSpPr>
          <p:cNvPr id="9" name="Text Placeholder 4"/>
          <p:cNvSpPr txBox="1">
            <a:spLocks/>
          </p:cNvSpPr>
          <p:nvPr userDrawn="1"/>
        </p:nvSpPr>
        <p:spPr>
          <a:xfrm>
            <a:off x="4030328" y="-40989"/>
            <a:ext cx="9155289" cy="2489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000" b="1" kern="0" baseline="0" dirty="0" smtClean="0">
                <a:solidFill>
                  <a:schemeClr val="accent6">
                    <a:lumMod val="75000"/>
                  </a:schemeClr>
                </a:solidFill>
                <a:latin typeface="Arial Narrow" pitchFamily="34" charset="0"/>
              </a:rPr>
              <a:t>© 2019 Cengage</a:t>
            </a:r>
            <a:r>
              <a:rPr lang="zh-TW" altLang="zh-TW" sz="1000" b="1" kern="0" baseline="0" dirty="0" smtClean="0">
                <a:solidFill>
                  <a:schemeClr val="accent6">
                    <a:lumMod val="75000"/>
                  </a:schemeClr>
                </a:solidFill>
                <a:latin typeface="Arial Narrow" pitchFamily="34" charset="0"/>
              </a:rPr>
              <a:t>版權所有，為課本著作之延伸教材，亦受著作權法之規範保護，僅作為授課教學使用，禁止列印、影印、未經授權重製和公開散佈</a:t>
            </a:r>
            <a:endParaRPr lang="en-US" altLang="zh-TW" sz="1000" kern="0" baseline="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8614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9" r:id="rId4"/>
    <p:sldLayoutId id="2147483664" r:id="rId5"/>
    <p:sldLayoutId id="2147483665" r:id="rId6"/>
    <p:sldLayoutId id="2147483666" r:id="rId7"/>
    <p:sldLayoutId id="2147483667" r:id="rId8"/>
  </p:sldLayoutIdLst>
  <p:hf sldNum="0" hdr="0" dt="0"/>
  <p:txStyles>
    <p:titleStyle>
      <a:lvl1pPr algn="l" rtl="0" eaLnBrk="1" fontAlgn="base" hangingPunct="1">
        <a:spcBef>
          <a:spcPct val="0"/>
        </a:spcBef>
        <a:spcAft>
          <a:spcPct val="0"/>
        </a:spcAft>
        <a:defRPr sz="3200" b="0">
          <a:solidFill>
            <a:schemeClr val="accent2">
              <a:lumMod val="50000"/>
            </a:schemeClr>
          </a:solidFill>
          <a:latin typeface="Arial Rounded MT Bold" panose="020F0704030504030204" pitchFamily="34" charset="0"/>
          <a:ea typeface="ＭＳ Ｐゴシック" pitchFamily="-65" charset="-128"/>
          <a:cs typeface="Tahoma" pitchFamily="34" charset="0"/>
        </a:defRPr>
      </a:lvl1pPr>
      <a:lvl2pPr algn="l" rtl="0" eaLnBrk="1" fontAlgn="base" hangingPunct="1">
        <a:spcBef>
          <a:spcPct val="0"/>
        </a:spcBef>
        <a:spcAft>
          <a:spcPct val="0"/>
        </a:spcAft>
        <a:defRPr sz="3200">
          <a:solidFill>
            <a:schemeClr val="tx1"/>
          </a:solidFill>
          <a:latin typeface="Times New Roman"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200">
          <a:solidFill>
            <a:schemeClr val="tx1"/>
          </a:solidFill>
          <a:latin typeface="Times New Roman"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200">
          <a:solidFill>
            <a:schemeClr val="tx1"/>
          </a:solidFill>
          <a:latin typeface="Times New Roman"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200">
          <a:solidFill>
            <a:schemeClr val="tx1"/>
          </a:solidFill>
          <a:latin typeface="Times New Roman"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200">
          <a:solidFill>
            <a:schemeClr val="tx1"/>
          </a:solidFill>
          <a:latin typeface="Times New Roman" pitchFamily="-65" charset="0"/>
        </a:defRPr>
      </a:lvl6pPr>
      <a:lvl7pPr marL="914400" algn="l" rtl="0" eaLnBrk="1" fontAlgn="base" hangingPunct="1">
        <a:spcBef>
          <a:spcPct val="0"/>
        </a:spcBef>
        <a:spcAft>
          <a:spcPct val="0"/>
        </a:spcAft>
        <a:defRPr sz="3200">
          <a:solidFill>
            <a:schemeClr val="tx1"/>
          </a:solidFill>
          <a:latin typeface="Times New Roman" pitchFamily="-65" charset="0"/>
        </a:defRPr>
      </a:lvl7pPr>
      <a:lvl8pPr marL="1371600" algn="l" rtl="0" eaLnBrk="1" fontAlgn="base" hangingPunct="1">
        <a:spcBef>
          <a:spcPct val="0"/>
        </a:spcBef>
        <a:spcAft>
          <a:spcPct val="0"/>
        </a:spcAft>
        <a:defRPr sz="3200">
          <a:solidFill>
            <a:schemeClr val="tx1"/>
          </a:solidFill>
          <a:latin typeface="Times New Roman" pitchFamily="-65" charset="0"/>
        </a:defRPr>
      </a:lvl8pPr>
      <a:lvl9pPr marL="1828800" algn="l" rtl="0" eaLnBrk="1" fontAlgn="base" hangingPunct="1">
        <a:spcBef>
          <a:spcPct val="0"/>
        </a:spcBef>
        <a:spcAft>
          <a:spcPct val="0"/>
        </a:spcAft>
        <a:defRPr sz="3200">
          <a:solidFill>
            <a:schemeClr val="tx1"/>
          </a:solidFill>
          <a:latin typeface="Times New Roman" pitchFamily="-65" charset="0"/>
        </a:defRPr>
      </a:lvl9pPr>
    </p:titleStyle>
    <p:bodyStyle>
      <a:lvl1pPr marL="0" indent="0" algn="l" rtl="0" eaLnBrk="1" fontAlgn="base" hangingPunct="1">
        <a:spcBef>
          <a:spcPct val="20000"/>
        </a:spcBef>
        <a:spcAft>
          <a:spcPct val="0"/>
        </a:spcAft>
        <a:buFont typeface="Arial" panose="020B0604020202020204" pitchFamily="34" charset="0"/>
        <a:buNone/>
        <a:defRPr sz="2800" b="0">
          <a:solidFill>
            <a:schemeClr val="accent2">
              <a:lumMod val="50000"/>
            </a:schemeClr>
          </a:solidFill>
          <a:latin typeface="Calibri" pitchFamily="34" charset="0"/>
          <a:ea typeface="ＭＳ Ｐゴシック" pitchFamily="-65" charset="-128"/>
          <a:cs typeface="Calibri"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b="0">
          <a:solidFill>
            <a:schemeClr val="accent2">
              <a:lumMod val="50000"/>
            </a:schemeClr>
          </a:solidFill>
          <a:latin typeface="Calibri" pitchFamily="34" charset="0"/>
          <a:ea typeface="ＭＳ Ｐゴシック" pitchFamily="-65" charset="-128"/>
          <a:cs typeface="Calibri"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b="0">
          <a:solidFill>
            <a:schemeClr val="accent2">
              <a:lumMod val="50000"/>
            </a:schemeClr>
          </a:solidFill>
          <a:latin typeface="Calibri" pitchFamily="34" charset="0"/>
          <a:ea typeface="ＭＳ Ｐゴシック" pitchFamily="-65" charset="-128"/>
          <a:cs typeface="Calibri"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b="0">
          <a:solidFill>
            <a:schemeClr val="accent2">
              <a:lumMod val="50000"/>
            </a:schemeClr>
          </a:solidFill>
          <a:latin typeface="Calibri" pitchFamily="34" charset="0"/>
          <a:ea typeface="ＭＳ Ｐゴシック" pitchFamily="-65" charset="-128"/>
          <a:cs typeface="Calibri"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b="0">
          <a:solidFill>
            <a:schemeClr val="accent2">
              <a:lumMod val="50000"/>
            </a:schemeClr>
          </a:solidFill>
          <a:latin typeface="Calibri" pitchFamily="34" charset="0"/>
          <a:ea typeface="ＭＳ Ｐゴシック" pitchFamily="-65" charset="-128"/>
          <a:cs typeface="Calibri" pitchFamily="34" charset="0"/>
        </a:defRPr>
      </a:lvl5pPr>
      <a:lvl6pPr marL="2514600" indent="-228600" algn="l" rtl="0" eaLnBrk="1" fontAlgn="base" hangingPunct="1">
        <a:spcBef>
          <a:spcPct val="20000"/>
        </a:spcBef>
        <a:spcAft>
          <a:spcPct val="0"/>
        </a:spcAft>
        <a:buChar char="»"/>
        <a:defRPr>
          <a:solidFill>
            <a:srgbClr val="000000"/>
          </a:solidFill>
          <a:latin typeface="+mn-lt"/>
          <a:ea typeface="ＭＳ Ｐゴシック" pitchFamily="-65" charset="-128"/>
        </a:defRPr>
      </a:lvl6pPr>
      <a:lvl7pPr marL="2971800" indent="-228600" algn="l" rtl="0" eaLnBrk="1" fontAlgn="base" hangingPunct="1">
        <a:spcBef>
          <a:spcPct val="20000"/>
        </a:spcBef>
        <a:spcAft>
          <a:spcPct val="0"/>
        </a:spcAft>
        <a:buChar char="»"/>
        <a:defRPr>
          <a:solidFill>
            <a:srgbClr val="000000"/>
          </a:solidFill>
          <a:latin typeface="+mn-lt"/>
          <a:ea typeface="ＭＳ Ｐゴシック" pitchFamily="-65" charset="-128"/>
        </a:defRPr>
      </a:lvl7pPr>
      <a:lvl8pPr marL="3429000" indent="-228600" algn="l" rtl="0" eaLnBrk="1" fontAlgn="base" hangingPunct="1">
        <a:spcBef>
          <a:spcPct val="20000"/>
        </a:spcBef>
        <a:spcAft>
          <a:spcPct val="0"/>
        </a:spcAft>
        <a:buChar char="»"/>
        <a:defRPr>
          <a:solidFill>
            <a:srgbClr val="000000"/>
          </a:solidFill>
          <a:latin typeface="+mn-lt"/>
          <a:ea typeface="ＭＳ Ｐゴシック" pitchFamily="-65" charset="-128"/>
        </a:defRPr>
      </a:lvl8pPr>
      <a:lvl9pPr marL="3886200" indent="-228600" algn="l" rtl="0" eaLnBrk="1" fontAlgn="base" hangingPunct="1">
        <a:spcBef>
          <a:spcPct val="20000"/>
        </a:spcBef>
        <a:spcAft>
          <a:spcPct val="0"/>
        </a:spcAft>
        <a:buChar char="»"/>
        <a:defRPr>
          <a:solidFill>
            <a:srgbClr val="000000"/>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a:t>Chapter 6 </a:t>
            </a:r>
            <a:r>
              <a:rPr lang="en-US" dirty="0"/>
              <a:t/>
            </a:r>
            <a:br>
              <a:rPr lang="en-US" dirty="0"/>
            </a:br>
            <a:r>
              <a:rPr lang="en-US" dirty="0"/>
              <a:t>MANOVA: </a:t>
            </a:r>
            <a:r>
              <a:rPr lang="en-US"/>
              <a:t>Extending ANOVA</a:t>
            </a:r>
            <a:endParaRPr lang="en-US" dirty="0"/>
          </a:p>
        </p:txBody>
      </p:sp>
      <p:sp>
        <p:nvSpPr>
          <p:cNvPr id="5" name="Footer Placeholder 3">
            <a:extLst>
              <a:ext uri="{FF2B5EF4-FFF2-40B4-BE49-F238E27FC236}">
                <a16:creationId xmlns:a16="http://schemas.microsoft.com/office/drawing/2014/main" xmlns="" id="{99B2A24A-D70A-4B2C-B675-C04F6AABB4CE}"/>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874798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ANOVA vs. MANOVA </a:t>
            </a:r>
          </a:p>
        </p:txBody>
      </p:sp>
      <p:sp>
        <p:nvSpPr>
          <p:cNvPr id="3" name="Content Placeholder 2"/>
          <p:cNvSpPr>
            <a:spLocks noGrp="1"/>
          </p:cNvSpPr>
          <p:nvPr>
            <p:ph idx="1"/>
          </p:nvPr>
        </p:nvSpPr>
        <p:spPr>
          <a:xfrm>
            <a:off x="298451" y="1076325"/>
            <a:ext cx="11368616" cy="1109922"/>
          </a:xfrm>
        </p:spPr>
        <p:txBody>
          <a:bodyPr/>
          <a:lstStyle/>
          <a:p>
            <a:r>
              <a:rPr lang="en-US" dirty="0"/>
              <a:t>The relationship between the univariate and multivariate procedures is shown below: </a:t>
            </a:r>
          </a:p>
          <a:p>
            <a:endParaRPr lang="en-US" dirty="0"/>
          </a:p>
        </p:txBody>
      </p:sp>
      <p:graphicFrame>
        <p:nvGraphicFramePr>
          <p:cNvPr id="5" name="Group 28"/>
          <p:cNvGraphicFramePr>
            <a:graphicFrameLocks noGrp="1"/>
          </p:cNvGraphicFramePr>
          <p:nvPr>
            <p:extLst>
              <p:ext uri="{D42A27DB-BD31-4B8C-83A1-F6EECF244321}">
                <p14:modId xmlns:p14="http://schemas.microsoft.com/office/powerpoint/2010/main" val="241847746"/>
              </p:ext>
            </p:extLst>
          </p:nvPr>
        </p:nvGraphicFramePr>
        <p:xfrm>
          <a:off x="2011680" y="2267989"/>
          <a:ext cx="8113222" cy="3657602"/>
        </p:xfrm>
        <a:graphic>
          <a:graphicData uri="http://schemas.openxmlformats.org/drawingml/2006/table">
            <a:tbl>
              <a:tblPr/>
              <a:tblGrid>
                <a:gridCol w="3075709">
                  <a:extLst>
                    <a:ext uri="{9D8B030D-6E8A-4147-A177-3AD203B41FA5}">
                      <a16:colId xmlns:a16="http://schemas.microsoft.com/office/drawing/2014/main" xmlns="" val="3731059976"/>
                    </a:ext>
                  </a:extLst>
                </a:gridCol>
                <a:gridCol w="2310938">
                  <a:extLst>
                    <a:ext uri="{9D8B030D-6E8A-4147-A177-3AD203B41FA5}">
                      <a16:colId xmlns:a16="http://schemas.microsoft.com/office/drawing/2014/main" xmlns="" val="753353167"/>
                    </a:ext>
                  </a:extLst>
                </a:gridCol>
                <a:gridCol w="2726575">
                  <a:extLst>
                    <a:ext uri="{9D8B030D-6E8A-4147-A177-3AD203B41FA5}">
                      <a16:colId xmlns:a16="http://schemas.microsoft.com/office/drawing/2014/main" xmlns="" val="3245619776"/>
                    </a:ext>
                  </a:extLst>
                </a:gridCol>
              </a:tblGrid>
              <a:tr h="855663">
                <a:tc>
                  <a:txBody>
                    <a:bodyPr/>
                    <a:lstStyle>
                      <a:lvl1pPr>
                        <a:spcBef>
                          <a:spcPct val="20000"/>
                        </a:spcBef>
                        <a:buClr>
                          <a:schemeClr val="accent2"/>
                        </a:buClr>
                        <a:buFont typeface="Wingdings" panose="05000000000000000000" pitchFamily="2" charset="2"/>
                        <a:defRPr sz="2800" b="1">
                          <a:solidFill>
                            <a:schemeClr val="tx1"/>
                          </a:solidFill>
                          <a:latin typeface="Arial" panose="020B0604020202020204" pitchFamily="34" charset="0"/>
                        </a:defRPr>
                      </a:lvl1pPr>
                      <a:lvl2pPr>
                        <a:spcBef>
                          <a:spcPct val="20000"/>
                        </a:spcBef>
                        <a:buClr>
                          <a:srgbClr val="009999"/>
                        </a:buClr>
                        <a:defRPr sz="2400" b="1">
                          <a:solidFill>
                            <a:schemeClr val="tx1"/>
                          </a:solidFill>
                          <a:latin typeface="Arial" panose="020B0604020202020204" pitchFamily="34" charset="0"/>
                        </a:defRPr>
                      </a:lvl2pPr>
                      <a:lvl3pPr>
                        <a:spcBef>
                          <a:spcPct val="20000"/>
                        </a:spcBef>
                        <a:defRPr sz="2000" b="1">
                          <a:solidFill>
                            <a:schemeClr val="tx1"/>
                          </a:solidFill>
                          <a:latin typeface="Arial" panose="020B0604020202020204" pitchFamily="34" charset="0"/>
                        </a:defRPr>
                      </a:lvl3pPr>
                      <a:lvl4pPr>
                        <a:spcBef>
                          <a:spcPct val="20000"/>
                        </a:spcBef>
                        <a:defRPr b="1">
                          <a:solidFill>
                            <a:schemeClr val="tx1"/>
                          </a:solidFill>
                          <a:latin typeface="Arial" panose="020B0604020202020204" pitchFamily="34" charset="0"/>
                        </a:defRPr>
                      </a:lvl4pPr>
                      <a:lvl5pPr>
                        <a:spcBef>
                          <a:spcPct val="20000"/>
                        </a:spcBef>
                        <a:defRPr b="1">
                          <a:solidFill>
                            <a:schemeClr val="tx1"/>
                          </a:solidFill>
                          <a:latin typeface="Arial" panose="020B0604020202020204" pitchFamily="34" charset="0"/>
                        </a:defRPr>
                      </a:lvl5pPr>
                      <a:lvl6pPr fontAlgn="base">
                        <a:spcBef>
                          <a:spcPct val="20000"/>
                        </a:spcBef>
                        <a:spcAft>
                          <a:spcPct val="0"/>
                        </a:spcAft>
                        <a:defRPr b="1">
                          <a:solidFill>
                            <a:schemeClr val="tx1"/>
                          </a:solidFill>
                          <a:latin typeface="Arial" panose="020B0604020202020204" pitchFamily="34" charset="0"/>
                        </a:defRPr>
                      </a:lvl6pPr>
                      <a:lvl7pPr fontAlgn="base">
                        <a:spcBef>
                          <a:spcPct val="20000"/>
                        </a:spcBef>
                        <a:spcAft>
                          <a:spcPct val="0"/>
                        </a:spcAft>
                        <a:defRPr b="1">
                          <a:solidFill>
                            <a:schemeClr val="tx1"/>
                          </a:solidFill>
                          <a:latin typeface="Arial" panose="020B0604020202020204" pitchFamily="34" charset="0"/>
                        </a:defRPr>
                      </a:lvl7pPr>
                      <a:lvl8pPr fontAlgn="base">
                        <a:spcBef>
                          <a:spcPct val="20000"/>
                        </a:spcBef>
                        <a:spcAft>
                          <a:spcPct val="0"/>
                        </a:spcAft>
                        <a:defRPr b="1">
                          <a:solidFill>
                            <a:schemeClr val="tx1"/>
                          </a:solidFill>
                          <a:latin typeface="Arial" panose="020B0604020202020204" pitchFamily="34" charset="0"/>
                        </a:defRPr>
                      </a:lvl8pPr>
                      <a:lvl9pPr fontAlgn="base">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2000" b="0" i="0" u="none" strike="noStrike" cap="none" normalizeH="0" baseline="0" dirty="0">
                        <a:ln>
                          <a:noFill/>
                        </a:ln>
                        <a:solidFill>
                          <a:srgbClr val="000000"/>
                        </a:solidFill>
                        <a:effectLst/>
                        <a:latin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2"/>
                        </a:buClr>
                        <a:buFont typeface="Wingdings" panose="05000000000000000000" pitchFamily="2" charset="2"/>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sz="2800" b="1">
                          <a:solidFill>
                            <a:schemeClr val="tx1"/>
                          </a:solidFill>
                          <a:latin typeface="Arial" panose="020B0604020202020204" pitchFamily="34" charset="0"/>
                        </a:defRPr>
                      </a:lvl1pPr>
                      <a:lvl2pPr>
                        <a:spcBef>
                          <a:spcPct val="20000"/>
                        </a:spcBef>
                        <a:buClr>
                          <a:srgbClr val="009999"/>
                        </a:buClr>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sz="2400" b="1">
                          <a:solidFill>
                            <a:schemeClr val="tx1"/>
                          </a:solidFill>
                          <a:latin typeface="Arial" panose="020B0604020202020204" pitchFamily="34" charset="0"/>
                        </a:defRPr>
                      </a:lvl2pPr>
                      <a:lvl3pPr>
                        <a:spcBef>
                          <a:spcPct val="20000"/>
                        </a:spcBef>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sz="2000" b="1">
                          <a:solidFill>
                            <a:schemeClr val="tx1"/>
                          </a:solidFill>
                          <a:latin typeface="Arial" panose="020B0604020202020204" pitchFamily="34" charset="0"/>
                        </a:defRPr>
                      </a:lvl3pPr>
                      <a:lvl4pPr>
                        <a:spcBef>
                          <a:spcPct val="20000"/>
                        </a:spcBef>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4pPr>
                      <a:lvl5pPr>
                        <a:spcBef>
                          <a:spcPct val="20000"/>
                        </a:spcBef>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5pPr>
                      <a:lvl6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6pPr>
                      <a:lvl7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7pPr>
                      <a:lvl8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8pPr>
                      <a:lvl9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en-US" altLang="en-US" sz="20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Number of Dependent Variables</a:t>
                      </a:r>
                      <a:endParaRPr kumimoji="0" lang="en-US" altLang="en-US" sz="2000" b="1" i="0" u="none" strike="noStrike" cap="none" normalizeH="0" baseline="0" dirty="0">
                        <a:ln>
                          <a:noFill/>
                        </a:ln>
                        <a:solidFill>
                          <a:srgbClr val="000000"/>
                        </a:solidFill>
                        <a:effectLst/>
                        <a:latin typeface="Arial" panose="020B0604020202020204"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xmlns="" val="1882735679"/>
                  </a:ext>
                </a:extLst>
              </a:tr>
              <a:tr h="858838">
                <a:tc>
                  <a:txBody>
                    <a:bodyPr/>
                    <a:lstStyle>
                      <a:lvl1pPr>
                        <a:spcBef>
                          <a:spcPct val="20000"/>
                        </a:spcBef>
                        <a:buClr>
                          <a:schemeClr val="accent2"/>
                        </a:buClr>
                        <a:buFont typeface="Wingdings" panose="05000000000000000000" pitchFamily="2" charset="2"/>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sz="2800" b="1">
                          <a:solidFill>
                            <a:schemeClr val="tx1"/>
                          </a:solidFill>
                          <a:latin typeface="Arial" panose="020B0604020202020204" pitchFamily="34" charset="0"/>
                        </a:defRPr>
                      </a:lvl1pPr>
                      <a:lvl2pPr>
                        <a:spcBef>
                          <a:spcPct val="20000"/>
                        </a:spcBef>
                        <a:buClr>
                          <a:srgbClr val="009999"/>
                        </a:buClr>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sz="2400" b="1">
                          <a:solidFill>
                            <a:schemeClr val="tx1"/>
                          </a:solidFill>
                          <a:latin typeface="Arial" panose="020B0604020202020204" pitchFamily="34" charset="0"/>
                        </a:defRPr>
                      </a:lvl2pPr>
                      <a:lvl3pPr>
                        <a:spcBef>
                          <a:spcPct val="20000"/>
                        </a:spcBef>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sz="2000" b="1">
                          <a:solidFill>
                            <a:schemeClr val="tx1"/>
                          </a:solidFill>
                          <a:latin typeface="Arial" panose="020B0604020202020204" pitchFamily="34" charset="0"/>
                        </a:defRPr>
                      </a:lvl3pPr>
                      <a:lvl4pPr>
                        <a:spcBef>
                          <a:spcPct val="20000"/>
                        </a:spcBef>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4pPr>
                      <a:lvl5pPr>
                        <a:spcBef>
                          <a:spcPct val="20000"/>
                        </a:spcBef>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5pPr>
                      <a:lvl6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6pPr>
                      <a:lvl7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7pPr>
                      <a:lvl8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8pPr>
                      <a:lvl9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en-US" altLang="en-US" sz="20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Number of Groups in</a:t>
                      </a:r>
                    </a:p>
                    <a:p>
                      <a:pPr marL="0" marR="0" lvl="0" indent="0" algn="ctr" defTabSz="914400" rtl="0" eaLnBrk="0" fontAlgn="base" latinLnBrk="0" hangingPunct="0">
                        <a:lnSpc>
                          <a:spcPct val="100000"/>
                        </a:lnSpc>
                        <a:spcBef>
                          <a:spcPct val="0"/>
                        </a:spcBef>
                        <a:spcAft>
                          <a:spcPct val="0"/>
                        </a:spcAft>
                        <a:buClrTx/>
                        <a:buSzTx/>
                        <a:buFontTx/>
                        <a:buNone/>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en-US" altLang="en-US" sz="20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Independent Variable</a:t>
                      </a:r>
                      <a:endParaRPr kumimoji="0" lang="en-US" altLang="en-US" sz="2000" b="1" i="0" u="none" strike="noStrike" cap="none" normalizeH="0" baseline="0" dirty="0">
                        <a:ln>
                          <a:noFill/>
                        </a:ln>
                        <a:solidFill>
                          <a:srgbClr val="000000"/>
                        </a:solidFill>
                        <a:effectLst/>
                        <a:latin typeface="Arial" panose="020B0604020202020204" pitchFamily="34" charset="0"/>
                      </a:endParaRPr>
                    </a:p>
                  </a:txBody>
                  <a:tcPr anchor="ctr" anchorCtr="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sz="2800" b="1">
                          <a:solidFill>
                            <a:schemeClr val="tx1"/>
                          </a:solidFill>
                          <a:latin typeface="Arial" panose="020B0604020202020204" pitchFamily="34" charset="0"/>
                        </a:defRPr>
                      </a:lvl1pPr>
                      <a:lvl2pPr>
                        <a:spcBef>
                          <a:spcPct val="20000"/>
                        </a:spcBef>
                        <a:buClr>
                          <a:srgbClr val="009999"/>
                        </a:buClr>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sz="2400" b="1">
                          <a:solidFill>
                            <a:schemeClr val="tx1"/>
                          </a:solidFill>
                          <a:latin typeface="Arial" panose="020B0604020202020204" pitchFamily="34" charset="0"/>
                        </a:defRPr>
                      </a:lvl2pPr>
                      <a:lvl3pPr>
                        <a:spcBef>
                          <a:spcPct val="20000"/>
                        </a:spcBef>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sz="2000" b="1">
                          <a:solidFill>
                            <a:schemeClr val="tx1"/>
                          </a:solidFill>
                          <a:latin typeface="Arial" panose="020B0604020202020204" pitchFamily="34" charset="0"/>
                        </a:defRPr>
                      </a:lvl3pPr>
                      <a:lvl4pPr>
                        <a:spcBef>
                          <a:spcPct val="20000"/>
                        </a:spcBef>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4pPr>
                      <a:lvl5pPr>
                        <a:spcBef>
                          <a:spcPct val="20000"/>
                        </a:spcBef>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5pPr>
                      <a:lvl6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6pPr>
                      <a:lvl7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7pPr>
                      <a:lvl8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8pPr>
                      <a:lvl9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en-US" altLang="en-US" sz="20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One</a:t>
                      </a:r>
                    </a:p>
                    <a:p>
                      <a:pPr marL="0" marR="0" lvl="0" indent="0" algn="ctr" defTabSz="914400" rtl="0" eaLnBrk="0" fontAlgn="base" latinLnBrk="0" hangingPunct="0">
                        <a:lnSpc>
                          <a:spcPct val="100000"/>
                        </a:lnSpc>
                        <a:spcBef>
                          <a:spcPct val="0"/>
                        </a:spcBef>
                        <a:spcAft>
                          <a:spcPct val="0"/>
                        </a:spcAft>
                        <a:buClrTx/>
                        <a:buSzTx/>
                        <a:buFontTx/>
                        <a:buNone/>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en-US" altLang="en-US" sz="20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(Univariate)</a:t>
                      </a:r>
                      <a:endParaRPr kumimoji="0" lang="en-US" altLang="en-US" sz="2000" b="1" i="0" u="none" strike="noStrike" cap="none" normalizeH="0" baseline="0" dirty="0">
                        <a:ln>
                          <a:noFill/>
                        </a:ln>
                        <a:solidFill>
                          <a:srgbClr val="0000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sz="2800" b="1">
                          <a:solidFill>
                            <a:schemeClr val="tx1"/>
                          </a:solidFill>
                          <a:latin typeface="Arial" panose="020B0604020202020204" pitchFamily="34" charset="0"/>
                        </a:defRPr>
                      </a:lvl1pPr>
                      <a:lvl2pPr>
                        <a:spcBef>
                          <a:spcPct val="20000"/>
                        </a:spcBef>
                        <a:buClr>
                          <a:srgbClr val="009999"/>
                        </a:buClr>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sz="2400" b="1">
                          <a:solidFill>
                            <a:schemeClr val="tx1"/>
                          </a:solidFill>
                          <a:latin typeface="Arial" panose="020B0604020202020204" pitchFamily="34" charset="0"/>
                        </a:defRPr>
                      </a:lvl2pPr>
                      <a:lvl3pPr>
                        <a:spcBef>
                          <a:spcPct val="20000"/>
                        </a:spcBef>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sz="2000" b="1">
                          <a:solidFill>
                            <a:schemeClr val="tx1"/>
                          </a:solidFill>
                          <a:latin typeface="Arial" panose="020B0604020202020204" pitchFamily="34" charset="0"/>
                        </a:defRPr>
                      </a:lvl3pPr>
                      <a:lvl4pPr>
                        <a:spcBef>
                          <a:spcPct val="20000"/>
                        </a:spcBef>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4pPr>
                      <a:lvl5pPr>
                        <a:spcBef>
                          <a:spcPct val="20000"/>
                        </a:spcBef>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5pPr>
                      <a:lvl6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6pPr>
                      <a:lvl7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7pPr>
                      <a:lvl8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8pPr>
                      <a:lvl9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en-US" altLang="en-US" sz="20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Two or More</a:t>
                      </a:r>
                    </a:p>
                    <a:p>
                      <a:pPr marL="0" marR="0" lvl="0" indent="0" algn="ctr" defTabSz="914400" rtl="0" eaLnBrk="0" fontAlgn="base" latinLnBrk="0" hangingPunct="0">
                        <a:lnSpc>
                          <a:spcPct val="100000"/>
                        </a:lnSpc>
                        <a:spcBef>
                          <a:spcPct val="0"/>
                        </a:spcBef>
                        <a:spcAft>
                          <a:spcPct val="0"/>
                        </a:spcAft>
                        <a:buClrTx/>
                        <a:buSzTx/>
                        <a:buFontTx/>
                        <a:buNone/>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en-US" altLang="en-US" sz="20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(Multivariate)</a:t>
                      </a:r>
                      <a:endParaRPr kumimoji="0" lang="en-US" altLang="en-US" sz="2000" b="1" i="0" u="none" strike="noStrike" cap="none" normalizeH="0" baseline="0" dirty="0">
                        <a:ln>
                          <a:noFill/>
                        </a:ln>
                        <a:solidFill>
                          <a:srgbClr val="0000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146198633"/>
                  </a:ext>
                </a:extLst>
              </a:tr>
              <a:tr h="744538">
                <a:tc>
                  <a:txBody>
                    <a:bodyPr/>
                    <a:lstStyle>
                      <a:lvl1pPr>
                        <a:spcBef>
                          <a:spcPct val="20000"/>
                        </a:spcBef>
                        <a:buClr>
                          <a:schemeClr val="accent2"/>
                        </a:buClr>
                        <a:buFont typeface="Wingdings" panose="05000000000000000000" pitchFamily="2" charset="2"/>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sz="2800" b="1">
                          <a:solidFill>
                            <a:schemeClr val="tx1"/>
                          </a:solidFill>
                          <a:latin typeface="Arial" panose="020B0604020202020204" pitchFamily="34" charset="0"/>
                        </a:defRPr>
                      </a:lvl1pPr>
                      <a:lvl2pPr>
                        <a:spcBef>
                          <a:spcPct val="20000"/>
                        </a:spcBef>
                        <a:buClr>
                          <a:srgbClr val="009999"/>
                        </a:buClr>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sz="2400" b="1">
                          <a:solidFill>
                            <a:schemeClr val="tx1"/>
                          </a:solidFill>
                          <a:latin typeface="Arial" panose="020B0604020202020204" pitchFamily="34" charset="0"/>
                        </a:defRPr>
                      </a:lvl2pPr>
                      <a:lvl3pPr>
                        <a:spcBef>
                          <a:spcPct val="20000"/>
                        </a:spcBef>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sz="2000" b="1">
                          <a:solidFill>
                            <a:schemeClr val="tx1"/>
                          </a:solidFill>
                          <a:latin typeface="Arial" panose="020B0604020202020204" pitchFamily="34" charset="0"/>
                        </a:defRPr>
                      </a:lvl3pPr>
                      <a:lvl4pPr>
                        <a:spcBef>
                          <a:spcPct val="20000"/>
                        </a:spcBef>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4pPr>
                      <a:lvl5pPr>
                        <a:spcBef>
                          <a:spcPct val="20000"/>
                        </a:spcBef>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5pPr>
                      <a:lvl6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6pPr>
                      <a:lvl7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7pPr>
                      <a:lvl8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8pPr>
                      <a:lvl9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en-US" altLang="en-US" sz="20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Two Groups</a:t>
                      </a:r>
                    </a:p>
                    <a:p>
                      <a:pPr marL="0" marR="0" lvl="0" indent="0" algn="ctr" defTabSz="914400" rtl="0" eaLnBrk="0" fontAlgn="base" latinLnBrk="0" hangingPunct="0">
                        <a:lnSpc>
                          <a:spcPct val="100000"/>
                        </a:lnSpc>
                        <a:spcBef>
                          <a:spcPct val="0"/>
                        </a:spcBef>
                        <a:spcAft>
                          <a:spcPct val="0"/>
                        </a:spcAft>
                        <a:buClrTx/>
                        <a:buSzTx/>
                        <a:buFontTx/>
                        <a:buNone/>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en-US" altLang="en-US" sz="20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(Specialized Case)</a:t>
                      </a:r>
                      <a:endParaRPr kumimoji="0" lang="en-US" altLang="en-US" sz="2000" b="1" i="0" u="none" strike="noStrike" cap="none" normalizeH="0" baseline="0" dirty="0">
                        <a:ln>
                          <a:noFill/>
                        </a:ln>
                        <a:solidFill>
                          <a:srgbClr val="000000"/>
                        </a:solidFill>
                        <a:effectLst/>
                        <a:latin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sz="2800" b="1">
                          <a:solidFill>
                            <a:schemeClr val="tx1"/>
                          </a:solidFill>
                          <a:latin typeface="Arial" panose="020B0604020202020204" pitchFamily="34" charset="0"/>
                        </a:defRPr>
                      </a:lvl1pPr>
                      <a:lvl2pPr>
                        <a:spcBef>
                          <a:spcPct val="20000"/>
                        </a:spcBef>
                        <a:buClr>
                          <a:srgbClr val="009999"/>
                        </a:buClr>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sz="2400" b="1">
                          <a:solidFill>
                            <a:schemeClr val="tx1"/>
                          </a:solidFill>
                          <a:latin typeface="Arial" panose="020B0604020202020204" pitchFamily="34" charset="0"/>
                        </a:defRPr>
                      </a:lvl2pPr>
                      <a:lvl3pPr>
                        <a:spcBef>
                          <a:spcPct val="20000"/>
                        </a:spcBef>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sz="2000" b="1">
                          <a:solidFill>
                            <a:schemeClr val="tx1"/>
                          </a:solidFill>
                          <a:latin typeface="Arial" panose="020B0604020202020204" pitchFamily="34" charset="0"/>
                        </a:defRPr>
                      </a:lvl3pPr>
                      <a:lvl4pPr>
                        <a:spcBef>
                          <a:spcPct val="20000"/>
                        </a:spcBef>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4pPr>
                      <a:lvl5pPr>
                        <a:spcBef>
                          <a:spcPct val="20000"/>
                        </a:spcBef>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5pPr>
                      <a:lvl6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6pPr>
                      <a:lvl7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7pPr>
                      <a:lvl8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8pPr>
                      <a:lvl9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en-US" altLang="en-US" sz="20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t-test</a:t>
                      </a:r>
                      <a:endParaRPr kumimoji="0" lang="en-US" altLang="en-US" sz="2000" b="0" i="0" u="none" strike="noStrike" cap="none" normalizeH="0" baseline="0">
                        <a:ln>
                          <a:noFill/>
                        </a:ln>
                        <a:solidFill>
                          <a:srgbClr val="0000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sz="2800" b="1">
                          <a:solidFill>
                            <a:schemeClr val="tx1"/>
                          </a:solidFill>
                          <a:latin typeface="Arial" panose="020B0604020202020204" pitchFamily="34" charset="0"/>
                        </a:defRPr>
                      </a:lvl1pPr>
                      <a:lvl2pPr>
                        <a:spcBef>
                          <a:spcPct val="20000"/>
                        </a:spcBef>
                        <a:buClr>
                          <a:srgbClr val="009999"/>
                        </a:buClr>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sz="2400" b="1">
                          <a:solidFill>
                            <a:schemeClr val="tx1"/>
                          </a:solidFill>
                          <a:latin typeface="Arial" panose="020B0604020202020204" pitchFamily="34" charset="0"/>
                        </a:defRPr>
                      </a:lvl2pPr>
                      <a:lvl3pPr>
                        <a:spcBef>
                          <a:spcPct val="20000"/>
                        </a:spcBef>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sz="2000" b="1">
                          <a:solidFill>
                            <a:schemeClr val="tx1"/>
                          </a:solidFill>
                          <a:latin typeface="Arial" panose="020B0604020202020204" pitchFamily="34" charset="0"/>
                        </a:defRPr>
                      </a:lvl3pPr>
                      <a:lvl4pPr>
                        <a:spcBef>
                          <a:spcPct val="20000"/>
                        </a:spcBef>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4pPr>
                      <a:lvl5pPr>
                        <a:spcBef>
                          <a:spcPct val="20000"/>
                        </a:spcBef>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5pPr>
                      <a:lvl6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6pPr>
                      <a:lvl7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7pPr>
                      <a:lvl8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8pPr>
                      <a:lvl9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en-US" altLang="en-US" sz="2000" b="0" i="0" u="none" strike="noStrike" cap="none" normalizeH="0" baseline="0" dirty="0" err="1">
                          <a:ln>
                            <a:noFill/>
                          </a:ln>
                          <a:solidFill>
                            <a:srgbClr val="000000"/>
                          </a:solidFill>
                          <a:effectLst/>
                          <a:latin typeface="Arial" panose="020B0604020202020204" pitchFamily="34" charset="0"/>
                          <a:cs typeface="Times New Roman" panose="02020603050405020304" pitchFamily="18" charset="0"/>
                        </a:rPr>
                        <a:t>Hotelling’s</a:t>
                      </a:r>
                      <a:r>
                        <a:rPr kumimoji="0" lang="en-US" altLang="en-US" sz="20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 T</a:t>
                      </a:r>
                      <a:r>
                        <a:rPr kumimoji="0" lang="en-US" altLang="en-US" sz="2000" b="0" i="0" u="none" strike="noStrike" cap="none" normalizeH="0" baseline="30000" dirty="0">
                          <a:ln>
                            <a:noFill/>
                          </a:ln>
                          <a:solidFill>
                            <a:srgbClr val="000000"/>
                          </a:solidFill>
                          <a:effectLst/>
                          <a:latin typeface="Arial" panose="020B0604020202020204" pitchFamily="34" charset="0"/>
                          <a:cs typeface="Times New Roman" panose="02020603050405020304" pitchFamily="18" charset="0"/>
                        </a:rPr>
                        <a:t>2</a:t>
                      </a:r>
                      <a:endParaRPr kumimoji="0" lang="en-US" altLang="en-US" sz="20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813835870"/>
                  </a:ext>
                </a:extLst>
              </a:tr>
              <a:tr h="1198563">
                <a:tc>
                  <a:txBody>
                    <a:bodyPr/>
                    <a:lstStyle>
                      <a:lvl1pPr>
                        <a:spcBef>
                          <a:spcPct val="20000"/>
                        </a:spcBef>
                        <a:buClr>
                          <a:schemeClr val="accent2"/>
                        </a:buClr>
                        <a:buFont typeface="Wingdings" panose="05000000000000000000" pitchFamily="2" charset="2"/>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sz="2800" b="1">
                          <a:solidFill>
                            <a:schemeClr val="tx1"/>
                          </a:solidFill>
                          <a:latin typeface="Arial" panose="020B0604020202020204" pitchFamily="34" charset="0"/>
                        </a:defRPr>
                      </a:lvl1pPr>
                      <a:lvl2pPr>
                        <a:spcBef>
                          <a:spcPct val="20000"/>
                        </a:spcBef>
                        <a:buClr>
                          <a:srgbClr val="009999"/>
                        </a:buClr>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sz="2400" b="1">
                          <a:solidFill>
                            <a:schemeClr val="tx1"/>
                          </a:solidFill>
                          <a:latin typeface="Arial" panose="020B0604020202020204" pitchFamily="34" charset="0"/>
                        </a:defRPr>
                      </a:lvl2pPr>
                      <a:lvl3pPr>
                        <a:spcBef>
                          <a:spcPct val="20000"/>
                        </a:spcBef>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sz="2000" b="1">
                          <a:solidFill>
                            <a:schemeClr val="tx1"/>
                          </a:solidFill>
                          <a:latin typeface="Arial" panose="020B0604020202020204" pitchFamily="34" charset="0"/>
                        </a:defRPr>
                      </a:lvl3pPr>
                      <a:lvl4pPr>
                        <a:spcBef>
                          <a:spcPct val="20000"/>
                        </a:spcBef>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4pPr>
                      <a:lvl5pPr>
                        <a:spcBef>
                          <a:spcPct val="20000"/>
                        </a:spcBef>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5pPr>
                      <a:lvl6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6pPr>
                      <a:lvl7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7pPr>
                      <a:lvl8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8pPr>
                      <a:lvl9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en-US" altLang="en-US" sz="20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Two or More Groups</a:t>
                      </a:r>
                    </a:p>
                    <a:p>
                      <a:pPr marL="0" marR="0" lvl="0" indent="0" algn="ctr" defTabSz="914400" rtl="0" eaLnBrk="0" fontAlgn="base" latinLnBrk="0" hangingPunct="0">
                        <a:lnSpc>
                          <a:spcPct val="100000"/>
                        </a:lnSpc>
                        <a:spcBef>
                          <a:spcPct val="0"/>
                        </a:spcBef>
                        <a:spcAft>
                          <a:spcPct val="0"/>
                        </a:spcAft>
                        <a:buClrTx/>
                        <a:buSzTx/>
                        <a:buFontTx/>
                        <a:buNone/>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en-US" altLang="en-US" sz="20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(Generalized Case)</a:t>
                      </a:r>
                      <a:endParaRPr kumimoji="0" lang="en-US" altLang="en-US" sz="2000" b="1" i="0" u="none" strike="noStrike" cap="none" normalizeH="0" baseline="0" dirty="0">
                        <a:ln>
                          <a:noFill/>
                        </a:ln>
                        <a:solidFill>
                          <a:srgbClr val="000000"/>
                        </a:solidFill>
                        <a:effectLst/>
                        <a:latin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sz="2800" b="1">
                          <a:solidFill>
                            <a:schemeClr val="tx1"/>
                          </a:solidFill>
                          <a:latin typeface="Arial" panose="020B0604020202020204" pitchFamily="34" charset="0"/>
                        </a:defRPr>
                      </a:lvl1pPr>
                      <a:lvl2pPr>
                        <a:spcBef>
                          <a:spcPct val="20000"/>
                        </a:spcBef>
                        <a:buClr>
                          <a:srgbClr val="009999"/>
                        </a:buClr>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sz="2400" b="1">
                          <a:solidFill>
                            <a:schemeClr val="tx1"/>
                          </a:solidFill>
                          <a:latin typeface="Arial" panose="020B0604020202020204" pitchFamily="34" charset="0"/>
                        </a:defRPr>
                      </a:lvl2pPr>
                      <a:lvl3pPr>
                        <a:spcBef>
                          <a:spcPct val="20000"/>
                        </a:spcBef>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sz="2000" b="1">
                          <a:solidFill>
                            <a:schemeClr val="tx1"/>
                          </a:solidFill>
                          <a:latin typeface="Arial" panose="020B0604020202020204" pitchFamily="34" charset="0"/>
                        </a:defRPr>
                      </a:lvl3pPr>
                      <a:lvl4pPr>
                        <a:spcBef>
                          <a:spcPct val="20000"/>
                        </a:spcBef>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4pPr>
                      <a:lvl5pPr>
                        <a:spcBef>
                          <a:spcPct val="20000"/>
                        </a:spcBef>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5pPr>
                      <a:lvl6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6pPr>
                      <a:lvl7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7pPr>
                      <a:lvl8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8pPr>
                      <a:lvl9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en-US" altLang="en-US" sz="20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Analysis of Variance</a:t>
                      </a:r>
                    </a:p>
                    <a:p>
                      <a:pPr marL="0" marR="0" lvl="0" indent="0" algn="ctr" defTabSz="914400" rtl="0" eaLnBrk="0" fontAlgn="base" latinLnBrk="0" hangingPunct="0">
                        <a:lnSpc>
                          <a:spcPct val="100000"/>
                        </a:lnSpc>
                        <a:spcBef>
                          <a:spcPct val="0"/>
                        </a:spcBef>
                        <a:spcAft>
                          <a:spcPct val="0"/>
                        </a:spcAft>
                        <a:buClrTx/>
                        <a:buSzTx/>
                        <a:buFontTx/>
                        <a:buNone/>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en-US" altLang="en-US" sz="20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(ANOVA)</a:t>
                      </a:r>
                      <a:endParaRPr kumimoji="0" lang="en-US" altLang="en-US" sz="2000" b="0" i="0" u="none" strike="noStrike" cap="none" normalizeH="0" baseline="0" dirty="0">
                        <a:ln>
                          <a:noFill/>
                        </a:ln>
                        <a:solidFill>
                          <a:srgbClr val="0000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sz="2800" b="1">
                          <a:solidFill>
                            <a:schemeClr val="tx1"/>
                          </a:solidFill>
                          <a:latin typeface="Arial" panose="020B0604020202020204" pitchFamily="34" charset="0"/>
                        </a:defRPr>
                      </a:lvl1pPr>
                      <a:lvl2pPr>
                        <a:spcBef>
                          <a:spcPct val="20000"/>
                        </a:spcBef>
                        <a:buClr>
                          <a:srgbClr val="009999"/>
                        </a:buClr>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sz="2400" b="1">
                          <a:solidFill>
                            <a:schemeClr val="tx1"/>
                          </a:solidFill>
                          <a:latin typeface="Arial" panose="020B0604020202020204" pitchFamily="34" charset="0"/>
                        </a:defRPr>
                      </a:lvl2pPr>
                      <a:lvl3pPr>
                        <a:spcBef>
                          <a:spcPct val="20000"/>
                        </a:spcBef>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sz="2000" b="1">
                          <a:solidFill>
                            <a:schemeClr val="tx1"/>
                          </a:solidFill>
                          <a:latin typeface="Arial" panose="020B0604020202020204" pitchFamily="34" charset="0"/>
                        </a:defRPr>
                      </a:lvl3pPr>
                      <a:lvl4pPr>
                        <a:spcBef>
                          <a:spcPct val="20000"/>
                        </a:spcBef>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4pPr>
                      <a:lvl5pPr>
                        <a:spcBef>
                          <a:spcPct val="20000"/>
                        </a:spcBef>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5pPr>
                      <a:lvl6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6pPr>
                      <a:lvl7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7pPr>
                      <a:lvl8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8pPr>
                      <a:lvl9pPr fontAlgn="base">
                        <a:spcBef>
                          <a:spcPct val="20000"/>
                        </a:spcBef>
                        <a:spcAft>
                          <a:spcPct val="0"/>
                        </a:spcAft>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en-US" altLang="en-US" sz="20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Multivariate Analysis of Variance</a:t>
                      </a:r>
                    </a:p>
                    <a:p>
                      <a:pPr marL="0" marR="0" lvl="0" indent="0" algn="ctr" defTabSz="914400" rtl="0" eaLnBrk="0" fontAlgn="base" latinLnBrk="0" hangingPunct="0">
                        <a:lnSpc>
                          <a:spcPct val="100000"/>
                        </a:lnSpc>
                        <a:spcBef>
                          <a:spcPct val="0"/>
                        </a:spcBef>
                        <a:spcAft>
                          <a:spcPct val="0"/>
                        </a:spcAft>
                        <a:buClrTx/>
                        <a:buSzTx/>
                        <a:buFontTx/>
                        <a:buNone/>
                        <a:tabLst>
                          <a:tab pos="12700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en-US" altLang="en-US" sz="20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(MANOVA)</a:t>
                      </a:r>
                      <a:endParaRPr kumimoji="0" lang="en-US" altLang="en-US" sz="2000" b="0" i="0" u="none" strike="noStrike" cap="none" normalizeH="0" baseline="0" dirty="0">
                        <a:ln>
                          <a:noFill/>
                        </a:ln>
                        <a:solidFill>
                          <a:srgbClr val="0000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886213866"/>
                  </a:ext>
                </a:extLst>
              </a:tr>
            </a:tbl>
          </a:graphicData>
        </a:graphic>
      </p:graphicFrame>
      <p:sp>
        <p:nvSpPr>
          <p:cNvPr id="6" name="Footer Placeholder 3">
            <a:extLst>
              <a:ext uri="{FF2B5EF4-FFF2-40B4-BE49-F238E27FC236}">
                <a16:creationId xmlns:a16="http://schemas.microsoft.com/office/drawing/2014/main" xmlns="" id="{6DB513A4-BB54-40BB-9E52-6549F324EF36}"/>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206108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Differences Between MANOVA and Discriminant Analysis</a:t>
            </a:r>
          </a:p>
        </p:txBody>
      </p:sp>
      <p:sp>
        <p:nvSpPr>
          <p:cNvPr id="3" name="Content Placeholder 2"/>
          <p:cNvSpPr>
            <a:spLocks noGrp="1"/>
          </p:cNvSpPr>
          <p:nvPr>
            <p:ph idx="1"/>
          </p:nvPr>
        </p:nvSpPr>
        <p:spPr>
          <a:xfrm>
            <a:off x="298451" y="876818"/>
            <a:ext cx="11368616" cy="4616450"/>
          </a:xfrm>
        </p:spPr>
        <p:txBody>
          <a:bodyPr/>
          <a:lstStyle/>
          <a:p>
            <a:r>
              <a:rPr lang="en-US" b="1" dirty="0"/>
              <a:t>To some extent, they are “mirror images” of each other:</a:t>
            </a:r>
          </a:p>
          <a:p>
            <a:pPr marL="969962" lvl="1" indent="-457200"/>
            <a:r>
              <a:rPr lang="en-US" dirty="0"/>
              <a:t>The dependent variables in MANOVA (a set of metric variables) are the independent variables in discriminant analysis.</a:t>
            </a:r>
          </a:p>
          <a:p>
            <a:pPr marL="969962" lvl="1" indent="-457200"/>
            <a:r>
              <a:rPr lang="en-US" dirty="0"/>
              <a:t>The single nonmetric dependent variable of discriminant analysis becomes the independent variable in MANOVA.</a:t>
            </a:r>
          </a:p>
          <a:p>
            <a:pPr marL="969962" lvl="1" indent="-457200"/>
            <a:r>
              <a:rPr lang="en-US" dirty="0"/>
              <a:t>Both use the same methods in forming the variates and assessing the statistical significance between groups.</a:t>
            </a:r>
          </a:p>
          <a:p>
            <a:pPr marL="457200" indent="-457200"/>
            <a:r>
              <a:rPr lang="en-US" b="1" dirty="0"/>
              <a:t>Differences are in the Research Objectives</a:t>
            </a:r>
          </a:p>
          <a:p>
            <a:pPr marL="969962" lvl="1" indent="-457200"/>
            <a:r>
              <a:rPr lang="en-US" dirty="0"/>
              <a:t>In discriminant analysis, the groups formed by the nonmetric dependent measure are assumed as given and interest is in the set of metric independent variables for their ability to discriminate among the groups. </a:t>
            </a:r>
          </a:p>
          <a:p>
            <a:pPr marL="969962" lvl="1" indent="-457200"/>
            <a:r>
              <a:rPr lang="en-US" dirty="0"/>
              <a:t>In MANOVA, the set of metric variables used as dependent measures are assumed given and interest is in finding the nonmetric variable(s) that form groups with the greatest differences on the set of dependent measures.</a:t>
            </a:r>
          </a:p>
        </p:txBody>
      </p:sp>
      <p:sp>
        <p:nvSpPr>
          <p:cNvPr id="5" name="Footer Placeholder 3">
            <a:extLst>
              <a:ext uri="{FF2B5EF4-FFF2-40B4-BE49-F238E27FC236}">
                <a16:creationId xmlns:a16="http://schemas.microsoft.com/office/drawing/2014/main" xmlns="" id="{46A669AC-FADC-433A-B269-3CA4C2DAFEB6}"/>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519798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Decision Process For MANOVA</a:t>
            </a:r>
          </a:p>
        </p:txBody>
      </p:sp>
      <p:sp>
        <p:nvSpPr>
          <p:cNvPr id="6" name="Text Placeholder 5"/>
          <p:cNvSpPr>
            <a:spLocks noGrp="1"/>
          </p:cNvSpPr>
          <p:nvPr>
            <p:ph type="body" idx="1"/>
          </p:nvPr>
        </p:nvSpPr>
        <p:spPr/>
        <p:txBody>
          <a:bodyPr/>
          <a:lstStyle/>
          <a:p>
            <a:pPr marL="0" indent="0">
              <a:buNone/>
            </a:pPr>
            <a:r>
              <a:rPr lang="en-US" sz="3200" b="1" dirty="0"/>
              <a:t>Stage 1:</a:t>
            </a:r>
            <a:r>
              <a:rPr lang="en-US" sz="3200" dirty="0"/>
              <a:t> Objectives of MANOVA</a:t>
            </a:r>
          </a:p>
          <a:p>
            <a:pPr marL="0" indent="0">
              <a:buNone/>
            </a:pPr>
            <a:r>
              <a:rPr lang="en-US" sz="3200" b="1" dirty="0"/>
              <a:t>Stage 2:</a:t>
            </a:r>
            <a:r>
              <a:rPr lang="en-US" sz="3200" dirty="0"/>
              <a:t> Issues in the Research Design of MANOVA</a:t>
            </a:r>
          </a:p>
          <a:p>
            <a:pPr marL="0" indent="0">
              <a:buNone/>
            </a:pPr>
            <a:r>
              <a:rPr lang="en-US" sz="3200" b="1" dirty="0"/>
              <a:t>Stage 3:</a:t>
            </a:r>
            <a:r>
              <a:rPr lang="en-US" sz="3200" dirty="0"/>
              <a:t> Assumptions of ANOVA and MANOVA</a:t>
            </a:r>
          </a:p>
          <a:p>
            <a:pPr marL="0" indent="0">
              <a:buNone/>
            </a:pPr>
            <a:r>
              <a:rPr lang="en-US" sz="3200" b="1" dirty="0"/>
              <a:t>Stage 4:</a:t>
            </a:r>
            <a:r>
              <a:rPr lang="en-US" sz="3200" dirty="0"/>
              <a:t> Estimation of the MANOVA Model and Assessing</a:t>
            </a:r>
          </a:p>
          <a:p>
            <a:pPr marL="0" indent="0">
              <a:buNone/>
            </a:pPr>
            <a:r>
              <a:rPr lang="en-US" sz="3200" dirty="0"/>
              <a:t>                 Overall Fit</a:t>
            </a:r>
          </a:p>
          <a:p>
            <a:pPr marL="0" indent="0">
              <a:buNone/>
            </a:pPr>
            <a:r>
              <a:rPr lang="en-US" sz="3200" b="1" dirty="0"/>
              <a:t>Stage 5:</a:t>
            </a:r>
            <a:r>
              <a:rPr lang="en-US" sz="3200" dirty="0"/>
              <a:t> Interpretation of the MANOVA Results</a:t>
            </a:r>
          </a:p>
          <a:p>
            <a:pPr marL="0" indent="0">
              <a:buNone/>
            </a:pPr>
            <a:r>
              <a:rPr lang="en-US" sz="3200" b="1" dirty="0"/>
              <a:t>Stage 6:</a:t>
            </a:r>
            <a:r>
              <a:rPr lang="en-US" sz="3200" dirty="0"/>
              <a:t> Validation of the Results</a:t>
            </a:r>
          </a:p>
        </p:txBody>
      </p:sp>
      <p:sp>
        <p:nvSpPr>
          <p:cNvPr id="7" name="Footer Placeholder 3">
            <a:extLst>
              <a:ext uri="{FF2B5EF4-FFF2-40B4-BE49-F238E27FC236}">
                <a16:creationId xmlns:a16="http://schemas.microsoft.com/office/drawing/2014/main" xmlns="" id="{4DBCC821-5421-4371-B91B-D3E4FD2E5C79}"/>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558059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Stage 1:  Objectives of MANOVA</a:t>
            </a:r>
          </a:p>
        </p:txBody>
      </p:sp>
      <p:sp>
        <p:nvSpPr>
          <p:cNvPr id="6" name="Text Placeholder 5"/>
          <p:cNvSpPr>
            <a:spLocks noGrp="1"/>
          </p:cNvSpPr>
          <p:nvPr>
            <p:ph type="body" idx="1"/>
          </p:nvPr>
        </p:nvSpPr>
        <p:spPr/>
        <p:txBody>
          <a:bodyPr/>
          <a:lstStyle/>
          <a:p>
            <a:r>
              <a:rPr lang="en-US" sz="2400" dirty="0"/>
              <a:t>When Should We Use MANOVA?</a:t>
            </a:r>
          </a:p>
          <a:p>
            <a:r>
              <a:rPr lang="en-US" sz="2400" dirty="0"/>
              <a:t>Types of Multivariate Questions Suitable for MANOVA</a:t>
            </a:r>
          </a:p>
          <a:p>
            <a:r>
              <a:rPr lang="en-US" sz="2400" dirty="0"/>
              <a:t>Selecting the Dependent Measures</a:t>
            </a:r>
          </a:p>
        </p:txBody>
      </p:sp>
      <p:sp>
        <p:nvSpPr>
          <p:cNvPr id="7" name="Footer Placeholder 3">
            <a:extLst>
              <a:ext uri="{FF2B5EF4-FFF2-40B4-BE49-F238E27FC236}">
                <a16:creationId xmlns:a16="http://schemas.microsoft.com/office/drawing/2014/main" xmlns="" id="{6E0A799D-4019-419C-A515-C9435222E789}"/>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586763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Should We Use MANOVA</a:t>
            </a:r>
          </a:p>
        </p:txBody>
      </p:sp>
      <p:sp>
        <p:nvSpPr>
          <p:cNvPr id="3" name="Content Placeholder 2"/>
          <p:cNvSpPr>
            <a:spLocks noGrp="1"/>
          </p:cNvSpPr>
          <p:nvPr>
            <p:ph idx="1"/>
          </p:nvPr>
        </p:nvSpPr>
        <p:spPr>
          <a:xfrm>
            <a:off x="298451" y="1076325"/>
            <a:ext cx="11755004" cy="4616450"/>
          </a:xfrm>
        </p:spPr>
        <p:txBody>
          <a:bodyPr/>
          <a:lstStyle/>
          <a:p>
            <a:r>
              <a:rPr lang="en-US" b="1" dirty="0"/>
              <a:t>Objectives</a:t>
            </a:r>
          </a:p>
          <a:p>
            <a:pPr marL="969962" lvl="1" indent="-457200"/>
            <a:r>
              <a:rPr lang="en-US" dirty="0"/>
              <a:t>Analyze a dependence relationship represented as the differences in a set of dependent measure across groups formed by one or more nonmetric independent measures.</a:t>
            </a:r>
          </a:p>
          <a:p>
            <a:pPr marL="969962" lvl="1" indent="-457200"/>
            <a:r>
              <a:rPr lang="en-US" dirty="0"/>
              <a:t>To provide insights into the nature and predictive power of the independent measures as well as the interrelationships and differences in the multiple dependent measures.</a:t>
            </a:r>
          </a:p>
          <a:p>
            <a:r>
              <a:rPr lang="en-US" b="1" dirty="0"/>
              <a:t>Benefits</a:t>
            </a:r>
          </a:p>
          <a:p>
            <a:pPr marL="969962" lvl="1" indent="-457200"/>
            <a:r>
              <a:rPr lang="en-US" u="sng" dirty="0"/>
              <a:t>Controlling the experiment-wide error rate</a:t>
            </a:r>
            <a:r>
              <a:rPr lang="en-US" dirty="0"/>
              <a:t> when there is some degree of </a:t>
            </a:r>
            <a:r>
              <a:rPr lang="en-US" dirty="0" err="1"/>
              <a:t>intercorrelation</a:t>
            </a:r>
            <a:r>
              <a:rPr lang="en-US" dirty="0"/>
              <a:t> among dependent variables.</a:t>
            </a:r>
          </a:p>
          <a:p>
            <a:pPr marL="969962" lvl="1" indent="-457200"/>
            <a:r>
              <a:rPr lang="en-US" u="sng" dirty="0"/>
              <a:t>More statistical power </a:t>
            </a:r>
            <a:r>
              <a:rPr lang="en-US" dirty="0"/>
              <a:t>than ANOVA when 5 or less dependent variables.</a:t>
            </a:r>
          </a:p>
          <a:p>
            <a:pPr marL="969962" lvl="1" indent="-457200"/>
            <a:r>
              <a:rPr lang="en-US" dirty="0"/>
              <a:t>May detect </a:t>
            </a:r>
            <a:r>
              <a:rPr lang="en-US" u="sng" dirty="0"/>
              <a:t>combined effects</a:t>
            </a:r>
            <a:r>
              <a:rPr lang="en-US" dirty="0"/>
              <a:t> among </a:t>
            </a:r>
            <a:r>
              <a:rPr lang="en-US" u="sng" dirty="0"/>
              <a:t>dimensions</a:t>
            </a:r>
            <a:r>
              <a:rPr lang="en-US" dirty="0"/>
              <a:t> (i.e., variates) of the dependent measures.</a:t>
            </a:r>
          </a:p>
          <a:p>
            <a:pPr marL="969962" lvl="1" indent="-457200"/>
            <a:endParaRPr lang="en-US" dirty="0"/>
          </a:p>
          <a:p>
            <a:pPr marL="969962" lvl="1" indent="-457200"/>
            <a:endParaRPr lang="en-US" dirty="0"/>
          </a:p>
        </p:txBody>
      </p:sp>
      <p:sp>
        <p:nvSpPr>
          <p:cNvPr id="5" name="Footer Placeholder 3">
            <a:extLst>
              <a:ext uri="{FF2B5EF4-FFF2-40B4-BE49-F238E27FC236}">
                <a16:creationId xmlns:a16="http://schemas.microsoft.com/office/drawing/2014/main" xmlns="" id="{AC6FF78C-F5E9-405D-92E3-1411730FC6D2}"/>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89735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Multivariate Questions Suitable for MANOVA</a:t>
            </a:r>
          </a:p>
        </p:txBody>
      </p:sp>
      <p:sp>
        <p:nvSpPr>
          <p:cNvPr id="3" name="Content Placeholder 2"/>
          <p:cNvSpPr>
            <a:spLocks noGrp="1"/>
          </p:cNvSpPr>
          <p:nvPr>
            <p:ph idx="1"/>
          </p:nvPr>
        </p:nvSpPr>
        <p:spPr/>
        <p:txBody>
          <a:bodyPr/>
          <a:lstStyle/>
          <a:p>
            <a:r>
              <a:rPr lang="en-US" b="1" dirty="0"/>
              <a:t>Multiple Univariate Questions</a:t>
            </a:r>
          </a:p>
          <a:p>
            <a:pPr lvl="1"/>
            <a:r>
              <a:rPr lang="en-US" dirty="0"/>
              <a:t>Control for overall experiment-wide error rate with overall test followed up by univariate tests.</a:t>
            </a:r>
          </a:p>
          <a:p>
            <a:endParaRPr lang="en-US" b="1" dirty="0"/>
          </a:p>
          <a:p>
            <a:r>
              <a:rPr lang="en-US" b="1" dirty="0"/>
              <a:t>Structured Multivariate Questions</a:t>
            </a:r>
          </a:p>
          <a:p>
            <a:pPr marL="744538" lvl="1" indent="-233363"/>
            <a:r>
              <a:rPr lang="en-US" dirty="0"/>
              <a:t>Specific relationships between dependent measures requires joint testing.</a:t>
            </a:r>
          </a:p>
          <a:p>
            <a:endParaRPr lang="en-US" b="1" dirty="0"/>
          </a:p>
          <a:p>
            <a:r>
              <a:rPr lang="en-US" b="1" dirty="0"/>
              <a:t>Intrinsically Multivariate Questions</a:t>
            </a:r>
          </a:p>
          <a:p>
            <a:pPr marL="744538" lvl="1" indent="-233363"/>
            <a:r>
              <a:rPr lang="en-US" dirty="0"/>
              <a:t>Principal concern is how the whole set of independent variables differ across groups, with combined effect more of interest than separate effects.</a:t>
            </a:r>
          </a:p>
          <a:p>
            <a:endParaRPr lang="en-US" dirty="0"/>
          </a:p>
        </p:txBody>
      </p:sp>
      <p:sp>
        <p:nvSpPr>
          <p:cNvPr id="5" name="Footer Placeholder 3">
            <a:extLst>
              <a:ext uri="{FF2B5EF4-FFF2-40B4-BE49-F238E27FC236}">
                <a16:creationId xmlns:a16="http://schemas.microsoft.com/office/drawing/2014/main" xmlns="" id="{48C5CEA7-B9A1-4D36-8F62-9D23B1707997}"/>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072820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the Dependent Measures</a:t>
            </a:r>
          </a:p>
        </p:txBody>
      </p:sp>
      <p:sp>
        <p:nvSpPr>
          <p:cNvPr id="3" name="Content Placeholder 2"/>
          <p:cNvSpPr>
            <a:spLocks noGrp="1"/>
          </p:cNvSpPr>
          <p:nvPr>
            <p:ph idx="1"/>
          </p:nvPr>
        </p:nvSpPr>
        <p:spPr/>
        <p:txBody>
          <a:bodyPr/>
          <a:lstStyle/>
          <a:p>
            <a:r>
              <a:rPr lang="en-US" b="1" dirty="0"/>
              <a:t>Researchers should include only dependent variables that have strong theoretical support</a:t>
            </a:r>
          </a:p>
          <a:p>
            <a:pPr marL="969962" lvl="1" indent="-457200"/>
            <a:r>
              <a:rPr lang="en-US" dirty="0"/>
              <a:t>Inappropriate or irrelevant variables can not be empirically removed (e.g., no sequential inclusion method) and thus can impact the overall tests.</a:t>
            </a:r>
          </a:p>
          <a:p>
            <a:endParaRPr lang="en-US" dirty="0"/>
          </a:p>
          <a:p>
            <a:r>
              <a:rPr lang="en-US" b="1" dirty="0"/>
              <a:t>Levels of correlation among dependent measures</a:t>
            </a:r>
          </a:p>
          <a:p>
            <a:pPr marL="969962" lvl="1" indent="-457200"/>
            <a:r>
              <a:rPr lang="en-US" dirty="0"/>
              <a:t>If inter-correlations are very high (&gt; .7 or .8), they have a tendency to create redundancies and reduce the statistical efficiency. This may become especially impactful if multiple composite variates (i.e., discriminant functions) are formed when analyzing two or more independent variables. </a:t>
            </a:r>
          </a:p>
          <a:p>
            <a:pPr marL="969962" lvl="1" indent="-457200"/>
            <a:r>
              <a:rPr lang="en-US" dirty="0"/>
              <a:t>If correlations are very low (&lt; .3), the analyst should consider running separate ANOVAs and adjusting for the experiment-wide error (e.g., </a:t>
            </a:r>
            <a:r>
              <a:rPr lang="en-US" dirty="0" err="1"/>
              <a:t>Bonferroni</a:t>
            </a:r>
            <a:r>
              <a:rPr lang="en-US" dirty="0"/>
              <a:t> adjustment). </a:t>
            </a:r>
          </a:p>
        </p:txBody>
      </p:sp>
      <p:sp>
        <p:nvSpPr>
          <p:cNvPr id="5" name="Footer Placeholder 3">
            <a:extLst>
              <a:ext uri="{FF2B5EF4-FFF2-40B4-BE49-F238E27FC236}">
                <a16:creationId xmlns:a16="http://schemas.microsoft.com/office/drawing/2014/main" xmlns="" id="{E0F36FD2-F03F-48B4-85C3-C3238EEA57DA}"/>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299913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3084" y="1201830"/>
            <a:ext cx="10363200" cy="1362075"/>
          </a:xfrm>
        </p:spPr>
        <p:txBody>
          <a:bodyPr/>
          <a:lstStyle/>
          <a:p>
            <a:r>
              <a:rPr lang="en-US" dirty="0"/>
              <a:t>Stage 2: Issues in the Research Design of </a:t>
            </a:r>
            <a:r>
              <a:rPr lang="en-US" dirty="0" err="1"/>
              <a:t>Manova</a:t>
            </a:r>
            <a:endParaRPr lang="en-US" dirty="0"/>
          </a:p>
        </p:txBody>
      </p:sp>
      <p:sp>
        <p:nvSpPr>
          <p:cNvPr id="6" name="Text Placeholder 5"/>
          <p:cNvSpPr>
            <a:spLocks noGrp="1"/>
          </p:cNvSpPr>
          <p:nvPr>
            <p:ph type="body" idx="1"/>
          </p:nvPr>
        </p:nvSpPr>
        <p:spPr>
          <a:xfrm>
            <a:off x="963084" y="2563905"/>
            <a:ext cx="10363200" cy="1500187"/>
          </a:xfrm>
        </p:spPr>
        <p:txBody>
          <a:bodyPr/>
          <a:lstStyle/>
          <a:p>
            <a:r>
              <a:rPr lang="en-US" sz="2400" dirty="0"/>
              <a:t>Types of Research Approaches </a:t>
            </a:r>
          </a:p>
          <a:p>
            <a:r>
              <a:rPr lang="en-US" sz="2400" dirty="0"/>
              <a:t>Types of Variables in Experimental Research</a:t>
            </a:r>
          </a:p>
          <a:p>
            <a:r>
              <a:rPr lang="en-US" sz="2400" dirty="0"/>
              <a:t>Sample Size Requirements—Overall and by Group</a:t>
            </a:r>
          </a:p>
          <a:p>
            <a:r>
              <a:rPr lang="en-US" sz="2400" dirty="0"/>
              <a:t>Factorial Designs—Two or More Treatments</a:t>
            </a:r>
          </a:p>
          <a:p>
            <a:r>
              <a:rPr lang="en-US" sz="2400" dirty="0"/>
              <a:t>Using Covariates—ANCOVA and MANCOVA</a:t>
            </a:r>
          </a:p>
          <a:p>
            <a:r>
              <a:rPr lang="en-US" sz="2400" dirty="0"/>
              <a:t>Modeling Other Relationships Between Treatment and Outcome</a:t>
            </a:r>
          </a:p>
          <a:p>
            <a:r>
              <a:rPr lang="en-US" sz="2400" dirty="0"/>
              <a:t>MANOVA Counterparts of Other ANOVA Designs</a:t>
            </a:r>
          </a:p>
          <a:p>
            <a:r>
              <a:rPr lang="en-US" sz="2400" dirty="0"/>
              <a:t>A Special Case of MANOVA: Repeated Measures</a:t>
            </a:r>
          </a:p>
        </p:txBody>
      </p:sp>
      <p:sp>
        <p:nvSpPr>
          <p:cNvPr id="7" name="Footer Placeholder 3">
            <a:extLst>
              <a:ext uri="{FF2B5EF4-FFF2-40B4-BE49-F238E27FC236}">
                <a16:creationId xmlns:a16="http://schemas.microsoft.com/office/drawing/2014/main" xmlns="" id="{D48636CF-5ED8-4A17-B65D-650F6FED3D21}"/>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59423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MANOVA is Applicable to Multiple Research Approaches</a:t>
            </a:r>
          </a:p>
        </p:txBody>
      </p:sp>
      <p:sp>
        <p:nvSpPr>
          <p:cNvPr id="3" name="Content Placeholder 2"/>
          <p:cNvSpPr>
            <a:spLocks noGrp="1"/>
          </p:cNvSpPr>
          <p:nvPr>
            <p:ph idx="1"/>
          </p:nvPr>
        </p:nvSpPr>
        <p:spPr>
          <a:xfrm>
            <a:off x="298451" y="777063"/>
            <a:ext cx="11368616" cy="4616450"/>
          </a:xfrm>
        </p:spPr>
        <p:txBody>
          <a:bodyPr/>
          <a:lstStyle/>
          <a:p>
            <a:pPr marL="457200" indent="-457200"/>
            <a:r>
              <a:rPr lang="en-US" b="1" dirty="0"/>
              <a:t>Experimentation: Randomization of Groups</a:t>
            </a:r>
          </a:p>
          <a:p>
            <a:pPr marL="969962" lvl="1" indent="-457200"/>
            <a:r>
              <a:rPr lang="en-US" sz="2200" u="sng" dirty="0"/>
              <a:t>Controlled experiment </a:t>
            </a:r>
            <a:r>
              <a:rPr lang="en-US" sz="2200" dirty="0"/>
              <a:t>– respondents are randomly assigned to treatment or control group to ensure that causal inferences can be made.</a:t>
            </a:r>
          </a:p>
          <a:p>
            <a:pPr marL="969962" lvl="1" indent="-457200"/>
            <a:r>
              <a:rPr lang="en-US" sz="2200" u="sng" dirty="0"/>
              <a:t>Field experiment </a:t>
            </a:r>
            <a:r>
              <a:rPr lang="en-US" sz="2200" dirty="0"/>
              <a:t>– implementation of a controlled experiment in a “natural” setting (i.e., outside a controlled laboratory environment) in an attempt to increase external validity, but also raising threats to internal validity.</a:t>
            </a:r>
          </a:p>
          <a:p>
            <a:pPr marL="457200" indent="-457200"/>
            <a:r>
              <a:rPr lang="en-US" b="1" dirty="0"/>
              <a:t>Experimentation: Non-Randomization</a:t>
            </a:r>
          </a:p>
          <a:p>
            <a:pPr marL="969962" lvl="1" indent="-457200"/>
            <a:r>
              <a:rPr lang="en-US" sz="2200" u="sng" dirty="0"/>
              <a:t>Quasi-experiment</a:t>
            </a:r>
            <a:r>
              <a:rPr lang="en-US" sz="2200" dirty="0"/>
              <a:t> – similar to a controlled experiment except it lacks assignment to the two groups through randomization.</a:t>
            </a:r>
          </a:p>
          <a:p>
            <a:pPr marL="969962" lvl="1" indent="-457200"/>
            <a:r>
              <a:rPr lang="en-US" sz="2200" u="sng" dirty="0"/>
              <a:t>Natural experiment </a:t>
            </a:r>
            <a:r>
              <a:rPr lang="en-US" sz="2200" dirty="0"/>
              <a:t>– non-random form of experimental research where the treatment occurs naturally (e.g., natural disaster, etc.).</a:t>
            </a:r>
          </a:p>
          <a:p>
            <a:pPr marL="457200" indent="-457200"/>
            <a:r>
              <a:rPr lang="en-US" b="1" dirty="0"/>
              <a:t>Non-experimental</a:t>
            </a:r>
          </a:p>
          <a:p>
            <a:pPr marL="969962" lvl="1" indent="-457200"/>
            <a:r>
              <a:rPr lang="en-US" sz="2200" u="sng" dirty="0"/>
              <a:t>Observational study (cross-sectional study)</a:t>
            </a:r>
            <a:r>
              <a:rPr lang="en-US" sz="2200" dirty="0"/>
              <a:t> – non-random research design limited since respondent selection is not controlled by the researcher and confounds are very difficult to identify and then account for in the analysis.</a:t>
            </a:r>
          </a:p>
        </p:txBody>
      </p:sp>
      <p:sp>
        <p:nvSpPr>
          <p:cNvPr id="5" name="Footer Placeholder 3">
            <a:extLst>
              <a:ext uri="{FF2B5EF4-FFF2-40B4-BE49-F238E27FC236}">
                <a16:creationId xmlns:a16="http://schemas.microsoft.com/office/drawing/2014/main" xmlns="" id="{27C9ED32-5C2F-4CBF-929B-5538CCE21C6B}"/>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817908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Variables in Experimental Research</a:t>
            </a:r>
          </a:p>
        </p:txBody>
      </p:sp>
      <p:sp>
        <p:nvSpPr>
          <p:cNvPr id="3" name="Content Placeholder 2"/>
          <p:cNvSpPr>
            <a:spLocks noGrp="1"/>
          </p:cNvSpPr>
          <p:nvPr>
            <p:ph idx="1"/>
          </p:nvPr>
        </p:nvSpPr>
        <p:spPr>
          <a:xfrm>
            <a:off x="298450" y="871046"/>
            <a:ext cx="11893549" cy="4616450"/>
          </a:xfrm>
        </p:spPr>
        <p:txBody>
          <a:bodyPr/>
          <a:lstStyle/>
          <a:p>
            <a:r>
              <a:rPr lang="en-US" b="1" dirty="0"/>
              <a:t>Basic Relationship: primary interest of the research</a:t>
            </a:r>
          </a:p>
          <a:p>
            <a:pPr marL="969962" lvl="1" indent="-457200"/>
            <a:r>
              <a:rPr lang="en-US" u="sng" dirty="0"/>
              <a:t>Treatment/factor</a:t>
            </a:r>
            <a:r>
              <a:rPr lang="en-US" dirty="0"/>
              <a:t> – independent variable which is hypothesized as the reason/”cause” of the outcome variable.</a:t>
            </a:r>
          </a:p>
          <a:p>
            <a:pPr marL="969962" lvl="1" indent="-457200"/>
            <a:r>
              <a:rPr lang="en-US" u="sng" dirty="0"/>
              <a:t>Outcome</a:t>
            </a:r>
            <a:r>
              <a:rPr lang="en-US" dirty="0"/>
              <a:t> – dependent variable which represents the values arising from the different levels of the treatments/factors.</a:t>
            </a:r>
          </a:p>
          <a:p>
            <a:pPr marL="969962" lvl="1" indent="-457200"/>
            <a:r>
              <a:rPr lang="en-US" u="sng" dirty="0"/>
              <a:t>Main effect</a:t>
            </a:r>
            <a:r>
              <a:rPr lang="en-US" dirty="0"/>
              <a:t> – individual effect of a treatment variable on the dependent variable(s).</a:t>
            </a:r>
          </a:p>
          <a:p>
            <a:endParaRPr lang="en-US" dirty="0"/>
          </a:p>
          <a:p>
            <a:endParaRPr lang="en-US" dirty="0"/>
          </a:p>
        </p:txBody>
      </p:sp>
      <p:pic>
        <p:nvPicPr>
          <p:cNvPr id="5" name="Picture 4"/>
          <p:cNvPicPr>
            <a:picLocks noChangeAspect="1"/>
          </p:cNvPicPr>
          <p:nvPr/>
        </p:nvPicPr>
        <p:blipFill>
          <a:blip r:embed="rId2"/>
          <a:stretch>
            <a:fillRect/>
          </a:stretch>
        </p:blipFill>
        <p:spPr>
          <a:xfrm>
            <a:off x="3228392" y="3532637"/>
            <a:ext cx="6902363" cy="3076319"/>
          </a:xfrm>
          <a:prstGeom prst="rect">
            <a:avLst/>
          </a:prstGeom>
        </p:spPr>
      </p:pic>
      <p:sp>
        <p:nvSpPr>
          <p:cNvPr id="6" name="Footer Placeholder 3">
            <a:extLst>
              <a:ext uri="{FF2B5EF4-FFF2-40B4-BE49-F238E27FC236}">
                <a16:creationId xmlns:a16="http://schemas.microsoft.com/office/drawing/2014/main" xmlns="" id="{67AF93E4-8A2F-47E0-9183-73FA9BDA69D1}"/>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052786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298451" y="935004"/>
            <a:ext cx="11368616" cy="4616450"/>
          </a:xfrm>
        </p:spPr>
        <p:txBody>
          <a:bodyPr/>
          <a:lstStyle/>
          <a:p>
            <a:r>
              <a:rPr lang="en-US" dirty="0"/>
              <a:t>Upon completing this chapter, you should be able to do the following:</a:t>
            </a:r>
          </a:p>
          <a:p>
            <a:pPr marL="969962" lvl="1" indent="-457200"/>
            <a:r>
              <a:rPr lang="en-US" sz="2300" dirty="0"/>
              <a:t>Explain the difference between the univariate null hypothesis of ANOVA and the multivariate null hypothesis of MANOVA.</a:t>
            </a:r>
          </a:p>
          <a:p>
            <a:pPr marL="969962" lvl="1" indent="-457200"/>
            <a:r>
              <a:rPr lang="en-US" sz="2300" dirty="0"/>
              <a:t>Discuss the advantages of a multivariate approach to significance testing compared to the more traditional univariate approaches.</a:t>
            </a:r>
          </a:p>
          <a:p>
            <a:pPr marL="969962" lvl="1" indent="-457200"/>
            <a:r>
              <a:rPr lang="en-US" sz="2300" dirty="0"/>
              <a:t>State the assumptions for the use of MANOVA.</a:t>
            </a:r>
          </a:p>
          <a:p>
            <a:pPr marL="969962" lvl="1" indent="-457200"/>
            <a:r>
              <a:rPr lang="en-US" sz="2300" dirty="0"/>
              <a:t>Discuss the different types of test statistics that are available for significance testing</a:t>
            </a:r>
          </a:p>
          <a:p>
            <a:pPr marL="969962" lvl="1" indent="-457200"/>
            <a:r>
              <a:rPr lang="en-US" sz="2300" dirty="0"/>
              <a:t>Describe the purpose of post hoc tests in ANOVA and MANOVA.</a:t>
            </a:r>
          </a:p>
          <a:p>
            <a:pPr marL="969962" lvl="1" indent="-457200"/>
            <a:r>
              <a:rPr lang="en-US" sz="2300" dirty="0"/>
              <a:t>Interpret interaction results when more than one independent variable is used.</a:t>
            </a:r>
          </a:p>
          <a:p>
            <a:pPr marL="969962" lvl="1" indent="-457200"/>
            <a:r>
              <a:rPr lang="en-US" sz="2300" dirty="0"/>
              <a:t>Describe the purpose of multivariate analysis of covariance (MANCOVA).</a:t>
            </a:r>
          </a:p>
          <a:p>
            <a:pPr marL="969962" lvl="1" indent="-457200"/>
            <a:r>
              <a:rPr lang="en-US" sz="2300" dirty="0"/>
              <a:t>Describe the uses and insights gained from incorporating mediation and moderation effects.</a:t>
            </a:r>
          </a:p>
          <a:p>
            <a:pPr marL="969962" lvl="1" indent="-457200"/>
            <a:r>
              <a:rPr lang="en-US" sz="2300" dirty="0"/>
              <a:t>Identify situations in which causal inferences may be strengthened even in non-randomized studies.</a:t>
            </a:r>
          </a:p>
        </p:txBody>
      </p:sp>
      <p:sp>
        <p:nvSpPr>
          <p:cNvPr id="5" name="Footer Placeholder 3">
            <a:extLst>
              <a:ext uri="{FF2B5EF4-FFF2-40B4-BE49-F238E27FC236}">
                <a16:creationId xmlns:a16="http://schemas.microsoft.com/office/drawing/2014/main" xmlns="" id="{CB9731CC-4497-4850-8288-9E3F724C4FD0}"/>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234258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Variables in Experimental Research</a:t>
            </a:r>
          </a:p>
        </p:txBody>
      </p:sp>
      <p:sp>
        <p:nvSpPr>
          <p:cNvPr id="3" name="Content Placeholder 2"/>
          <p:cNvSpPr>
            <a:spLocks noGrp="1"/>
          </p:cNvSpPr>
          <p:nvPr>
            <p:ph idx="1"/>
          </p:nvPr>
        </p:nvSpPr>
        <p:spPr>
          <a:xfrm>
            <a:off x="298451" y="852387"/>
            <a:ext cx="11756700" cy="4616450"/>
          </a:xfrm>
        </p:spPr>
        <p:txBody>
          <a:bodyPr/>
          <a:lstStyle/>
          <a:p>
            <a:r>
              <a:rPr lang="en-US" b="1" dirty="0"/>
              <a:t>Additional Relationships</a:t>
            </a:r>
          </a:p>
          <a:p>
            <a:pPr marL="969962" lvl="1" indent="-457200"/>
            <a:r>
              <a:rPr lang="en-US" u="sng" dirty="0"/>
              <a:t>Mediator</a:t>
            </a:r>
            <a:r>
              <a:rPr lang="en-US" dirty="0"/>
              <a:t> – An intervening variable that attempts to explain “Why” a treatment </a:t>
            </a:r>
            <a:r>
              <a:rPr lang="en-US" dirty="0">
                <a:sym typeface="Wingdings" panose="05000000000000000000" pitchFamily="2" charset="2"/>
              </a:rPr>
              <a:t></a:t>
            </a:r>
            <a:r>
              <a:rPr lang="en-US" dirty="0"/>
              <a:t> outcome relationship occurs. The mediator is assumed to be “caused” by the treatment and the mediator then “causes” the outcome in a causal chain. </a:t>
            </a:r>
          </a:p>
          <a:p>
            <a:pPr marL="969962" lvl="1" indent="-457200"/>
            <a:r>
              <a:rPr lang="en-US" u="sng" dirty="0"/>
              <a:t>Moderator </a:t>
            </a:r>
            <a:r>
              <a:rPr lang="en-US" dirty="0"/>
              <a:t>– The strength and/or direction of a main effect varies between different values of a third variable—the moderator.</a:t>
            </a:r>
          </a:p>
          <a:p>
            <a:pPr marL="969962" lvl="1" indent="-457200"/>
            <a:r>
              <a:rPr lang="en-US" u="sng" dirty="0"/>
              <a:t>Covariates </a:t>
            </a:r>
            <a:r>
              <a:rPr lang="en-US" dirty="0"/>
              <a:t>– metric independent variables used to address extraneous/uncontrolled (nuisance) variation in the dependent variables.</a:t>
            </a:r>
          </a:p>
          <a:p>
            <a:pPr marL="969962" lvl="1" indent="-457200"/>
            <a:r>
              <a:rPr lang="en-US" u="sng" dirty="0"/>
              <a:t>Blocking factor </a:t>
            </a:r>
            <a:r>
              <a:rPr lang="en-US" dirty="0"/>
              <a:t>– additional factor most often used as a control variable.</a:t>
            </a:r>
          </a:p>
          <a:p>
            <a:r>
              <a:rPr lang="en-US" b="1" dirty="0"/>
              <a:t>External Influences</a:t>
            </a:r>
          </a:p>
          <a:p>
            <a:pPr marL="969962" lvl="1" indent="-457200"/>
            <a:r>
              <a:rPr lang="en-US" u="sng" dirty="0"/>
              <a:t>Confound</a:t>
            </a:r>
            <a:r>
              <a:rPr lang="en-US" dirty="0"/>
              <a:t> – omitted variable from the analysis which is related to both factor and outcome such that it acts as another “cause” for the main effect, creating bias</a:t>
            </a:r>
          </a:p>
          <a:p>
            <a:pPr marL="969962" lvl="1" indent="-457200"/>
            <a:r>
              <a:rPr lang="en-US" u="sng" dirty="0"/>
              <a:t>Instrumental variable </a:t>
            </a:r>
            <a:r>
              <a:rPr lang="en-US" dirty="0"/>
              <a:t>– related solely to the treatment that is used in observational studies to “control” for confounds and allowing for making causal inferences.</a:t>
            </a:r>
          </a:p>
          <a:p>
            <a:endParaRPr lang="en-US" dirty="0"/>
          </a:p>
          <a:p>
            <a:endParaRPr lang="en-US" dirty="0"/>
          </a:p>
        </p:txBody>
      </p:sp>
      <p:sp>
        <p:nvSpPr>
          <p:cNvPr id="5" name="Footer Placeholder 3">
            <a:extLst>
              <a:ext uri="{FF2B5EF4-FFF2-40B4-BE49-F238E27FC236}">
                <a16:creationId xmlns:a16="http://schemas.microsoft.com/office/drawing/2014/main" xmlns="" id="{697A2F6C-B773-4181-83E3-3292C9D3ECCE}"/>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79654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Size Requirements: Overall and By Group</a:t>
            </a:r>
          </a:p>
        </p:txBody>
      </p:sp>
      <p:sp>
        <p:nvSpPr>
          <p:cNvPr id="3" name="Content Placeholder 2"/>
          <p:cNvSpPr>
            <a:spLocks noGrp="1"/>
          </p:cNvSpPr>
          <p:nvPr>
            <p:ph idx="1"/>
          </p:nvPr>
        </p:nvSpPr>
        <p:spPr/>
        <p:txBody>
          <a:bodyPr/>
          <a:lstStyle/>
          <a:p>
            <a:r>
              <a:rPr lang="en-US" b="1" dirty="0"/>
              <a:t>Overall sample size not as important as sample size per group</a:t>
            </a:r>
          </a:p>
          <a:p>
            <a:endParaRPr lang="en-US" dirty="0"/>
          </a:p>
          <a:p>
            <a:r>
              <a:rPr lang="en-US" b="1" dirty="0"/>
              <a:t>Group/Cell Sample size</a:t>
            </a:r>
          </a:p>
          <a:p>
            <a:pPr marL="969962" lvl="1" indent="-457200"/>
            <a:r>
              <a:rPr lang="en-US" u="sng" dirty="0"/>
              <a:t>Minimum sample </a:t>
            </a:r>
            <a:r>
              <a:rPr lang="en-US" dirty="0"/>
              <a:t>size per group must be greater than the number of dependent variables.</a:t>
            </a:r>
          </a:p>
          <a:p>
            <a:pPr marL="969962" lvl="1" indent="-457200"/>
            <a:r>
              <a:rPr lang="en-US" dirty="0"/>
              <a:t>The recommended minimum cell size is </a:t>
            </a:r>
            <a:r>
              <a:rPr lang="en-US" u="sng" dirty="0"/>
              <a:t>20 observations per cell</a:t>
            </a:r>
            <a:r>
              <a:rPr lang="en-US" dirty="0"/>
              <a:t> (group).</a:t>
            </a:r>
          </a:p>
          <a:p>
            <a:pPr marL="969962" lvl="1" indent="-457200"/>
            <a:r>
              <a:rPr lang="en-US" u="sng" dirty="0"/>
              <a:t>Increasing number of dependent variables</a:t>
            </a:r>
            <a:r>
              <a:rPr lang="en-US" dirty="0"/>
              <a:t> – increases minimum cell size needed for desired statistical power.</a:t>
            </a:r>
          </a:p>
          <a:p>
            <a:pPr marL="969962" lvl="1" indent="-457200"/>
            <a:r>
              <a:rPr lang="en-US" u="sng" dirty="0"/>
              <a:t>Balanced design</a:t>
            </a:r>
            <a:r>
              <a:rPr lang="en-US" dirty="0"/>
              <a:t> – equal sample size per group is desired.</a:t>
            </a:r>
          </a:p>
          <a:p>
            <a:endParaRPr lang="en-US" dirty="0"/>
          </a:p>
        </p:txBody>
      </p:sp>
      <p:sp>
        <p:nvSpPr>
          <p:cNvPr id="5" name="Footer Placeholder 3">
            <a:extLst>
              <a:ext uri="{FF2B5EF4-FFF2-40B4-BE49-F238E27FC236}">
                <a16:creationId xmlns:a16="http://schemas.microsoft.com/office/drawing/2014/main" xmlns="" id="{B8CFEF26-15CE-4181-AAD3-10F79B1DBD86}"/>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765733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Factorial Designs—Two or More Treatments</a:t>
            </a:r>
          </a:p>
        </p:txBody>
      </p:sp>
      <p:sp>
        <p:nvSpPr>
          <p:cNvPr id="3" name="Content Placeholder 2"/>
          <p:cNvSpPr>
            <a:spLocks noGrp="1"/>
          </p:cNvSpPr>
          <p:nvPr>
            <p:ph idx="1"/>
          </p:nvPr>
        </p:nvSpPr>
        <p:spPr>
          <a:xfrm>
            <a:off x="298451" y="1076324"/>
            <a:ext cx="11368616" cy="5716361"/>
          </a:xfrm>
        </p:spPr>
        <p:txBody>
          <a:bodyPr/>
          <a:lstStyle/>
          <a:p>
            <a:r>
              <a:rPr lang="en-US" b="1" dirty="0"/>
              <a:t>Factorial design</a:t>
            </a:r>
            <a:r>
              <a:rPr lang="en-US" dirty="0"/>
              <a:t> – number of groups formed with 2 or more treatments.</a:t>
            </a:r>
          </a:p>
          <a:p>
            <a:r>
              <a:rPr lang="en-US" b="1" dirty="0"/>
              <a:t>Selecting Treatments</a:t>
            </a:r>
          </a:p>
          <a:p>
            <a:pPr marL="969962" lvl="1" indent="-457200"/>
            <a:r>
              <a:rPr lang="en-US" u="sng" dirty="0"/>
              <a:t>Theoretical construct of interest</a:t>
            </a:r>
            <a:r>
              <a:rPr lang="en-US" dirty="0"/>
              <a:t>, in most controlled experiments are manipulated.</a:t>
            </a:r>
          </a:p>
          <a:p>
            <a:pPr marL="969962" lvl="1" indent="-457200"/>
            <a:r>
              <a:rPr lang="en-US" u="sng" dirty="0"/>
              <a:t>Manipulation check</a:t>
            </a:r>
            <a:r>
              <a:rPr lang="en-US" dirty="0"/>
              <a:t> – variable(s) assessing if respondents perceive manipulation correctly.  Done solely to validate the manipulation, not impact on outcome.</a:t>
            </a:r>
          </a:p>
          <a:p>
            <a:pPr marL="969962" lvl="1" indent="-457200"/>
            <a:r>
              <a:rPr lang="en-US" u="sng" dirty="0"/>
              <a:t>Instructional manipulation check</a:t>
            </a:r>
            <a:r>
              <a:rPr lang="en-US" dirty="0"/>
              <a:t> – check to assess if instructions being followed</a:t>
            </a:r>
          </a:p>
          <a:p>
            <a:pPr marL="969962" lvl="1" indent="-457200"/>
            <a:r>
              <a:rPr lang="en-US" u="sng" dirty="0"/>
              <a:t>Control variables</a:t>
            </a:r>
            <a:r>
              <a:rPr lang="en-US" dirty="0"/>
              <a:t> – </a:t>
            </a:r>
            <a:r>
              <a:rPr lang="en-US" u="sng" dirty="0"/>
              <a:t>blocking factor </a:t>
            </a:r>
            <a:r>
              <a:rPr lang="en-US" dirty="0"/>
              <a:t>(aka nuisance factor) is nonmetric characteristic to account for expected variability or </a:t>
            </a:r>
            <a:r>
              <a:rPr lang="en-US" u="sng" dirty="0"/>
              <a:t>control for confound</a:t>
            </a:r>
            <a:r>
              <a:rPr lang="en-US" dirty="0"/>
              <a:t> to avoid bias in main effect estimation.</a:t>
            </a:r>
          </a:p>
          <a:p>
            <a:pPr marL="457200" indent="-457200"/>
            <a:r>
              <a:rPr lang="en-US" b="1" dirty="0"/>
              <a:t>Number of treatments</a:t>
            </a:r>
          </a:p>
          <a:p>
            <a:pPr marL="969962" lvl="1" indent="-457200"/>
            <a:r>
              <a:rPr lang="en-US" dirty="0"/>
              <a:t>Two or more treatments requires:</a:t>
            </a:r>
          </a:p>
          <a:p>
            <a:pPr marL="1370012" lvl="2" indent="-457200"/>
            <a:r>
              <a:rPr lang="en-US" dirty="0"/>
              <a:t>Concern over number of cells formed</a:t>
            </a:r>
          </a:p>
          <a:p>
            <a:pPr marL="1370012" lvl="2" indent="-457200"/>
            <a:r>
              <a:rPr lang="en-US" dirty="0"/>
              <a:t>Creation of interaction effects</a:t>
            </a:r>
          </a:p>
          <a:p>
            <a:endParaRPr lang="en-US" dirty="0"/>
          </a:p>
        </p:txBody>
      </p:sp>
      <p:sp>
        <p:nvSpPr>
          <p:cNvPr id="5" name="Footer Placeholder 3">
            <a:extLst>
              <a:ext uri="{FF2B5EF4-FFF2-40B4-BE49-F238E27FC236}">
                <a16:creationId xmlns:a16="http://schemas.microsoft.com/office/drawing/2014/main" xmlns="" id="{D1E2FF26-D94A-4B7B-85CB-21ACFAD8A891}"/>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2818376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Covariates—ANCOVA and MANCOVA</a:t>
            </a:r>
          </a:p>
        </p:txBody>
      </p:sp>
      <p:sp>
        <p:nvSpPr>
          <p:cNvPr id="3" name="Content Placeholder 2"/>
          <p:cNvSpPr>
            <a:spLocks noGrp="1"/>
          </p:cNvSpPr>
          <p:nvPr>
            <p:ph idx="1"/>
          </p:nvPr>
        </p:nvSpPr>
        <p:spPr>
          <a:xfrm>
            <a:off x="298451" y="1076325"/>
            <a:ext cx="11719378" cy="4616450"/>
          </a:xfrm>
        </p:spPr>
        <p:txBody>
          <a:bodyPr/>
          <a:lstStyle/>
          <a:p>
            <a:r>
              <a:rPr lang="en-US" b="1" dirty="0"/>
              <a:t>Similar to a blocking factor, covariates can achieve two specific objectives:</a:t>
            </a:r>
          </a:p>
          <a:p>
            <a:pPr marL="969962" lvl="1" indent="-457200"/>
            <a:r>
              <a:rPr lang="en-US" u="sng" dirty="0"/>
              <a:t>Eliminate some systematic error</a:t>
            </a:r>
            <a:r>
              <a:rPr lang="en-US" dirty="0"/>
              <a:t> outside the researcher’s control can bias the results.</a:t>
            </a:r>
          </a:p>
          <a:p>
            <a:pPr marL="969962" lvl="1" indent="-457200"/>
            <a:r>
              <a:rPr lang="en-US" dirty="0"/>
              <a:t>Account for differences due to </a:t>
            </a:r>
            <a:r>
              <a:rPr lang="en-US" u="sng" dirty="0"/>
              <a:t>unique characteristics of the respondents</a:t>
            </a:r>
            <a:r>
              <a:rPr lang="en-US" dirty="0"/>
              <a:t>. </a:t>
            </a:r>
          </a:p>
          <a:p>
            <a:r>
              <a:rPr lang="en-US" b="1" dirty="0"/>
              <a:t>Selecting a Covariate</a:t>
            </a:r>
          </a:p>
          <a:p>
            <a:pPr marL="969962" lvl="1" indent="-457200"/>
            <a:r>
              <a:rPr lang="en-US" dirty="0"/>
              <a:t>Should be highly correlated with the dependent variable(s) but not correlated with the treatment(s).</a:t>
            </a:r>
          </a:p>
          <a:p>
            <a:pPr marL="457200" indent="-457200"/>
            <a:r>
              <a:rPr lang="en-US" b="1" dirty="0"/>
              <a:t>Number of Covariates – fewer the better</a:t>
            </a:r>
          </a:p>
          <a:p>
            <a:pPr marL="969962" lvl="1" indent="-457200"/>
            <a:r>
              <a:rPr lang="en-US" dirty="0"/>
              <a:t>Maximum number of covariates = (.10 x Sample size) – (Number of groups – 1).</a:t>
            </a:r>
          </a:p>
          <a:p>
            <a:pPr marL="457200" indent="-457200"/>
            <a:r>
              <a:rPr lang="en-US" b="1" dirty="0"/>
              <a:t>Assumptions for Covariates</a:t>
            </a:r>
          </a:p>
          <a:p>
            <a:pPr marL="969962" lvl="1" indent="-457200"/>
            <a:r>
              <a:rPr lang="en-US" dirty="0"/>
              <a:t>Must have some </a:t>
            </a:r>
            <a:r>
              <a:rPr lang="en-US" u="sng" dirty="0"/>
              <a:t>relationship/correlation</a:t>
            </a:r>
            <a:r>
              <a:rPr lang="en-US" dirty="0"/>
              <a:t> with the dependent measures.</a:t>
            </a:r>
          </a:p>
          <a:p>
            <a:pPr marL="969962" lvl="1" indent="-457200"/>
            <a:r>
              <a:rPr lang="en-US" dirty="0"/>
              <a:t>Must have a </a:t>
            </a:r>
            <a:r>
              <a:rPr lang="en-US" u="sng" dirty="0"/>
              <a:t>homogeneity of regression effect</a:t>
            </a:r>
            <a:r>
              <a:rPr lang="en-US" dirty="0"/>
              <a:t> (equal effect on dependent measures across groups).</a:t>
            </a:r>
          </a:p>
        </p:txBody>
      </p:sp>
      <p:sp>
        <p:nvSpPr>
          <p:cNvPr id="5" name="Footer Placeholder 3">
            <a:extLst>
              <a:ext uri="{FF2B5EF4-FFF2-40B4-BE49-F238E27FC236}">
                <a16:creationId xmlns:a16="http://schemas.microsoft.com/office/drawing/2014/main" xmlns="" id="{CED7A1BB-2F02-4CFD-BF16-A5DB6963898C}"/>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529875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Modeling Other Relationships Between Treatment and Outcome</a:t>
            </a:r>
          </a:p>
        </p:txBody>
      </p:sp>
      <p:sp>
        <p:nvSpPr>
          <p:cNvPr id="3" name="Content Placeholder 2"/>
          <p:cNvSpPr>
            <a:spLocks noGrp="1"/>
          </p:cNvSpPr>
          <p:nvPr>
            <p:ph idx="1"/>
          </p:nvPr>
        </p:nvSpPr>
        <p:spPr>
          <a:xfrm>
            <a:off x="298451" y="1020339"/>
            <a:ext cx="11368616" cy="4616450"/>
          </a:xfrm>
        </p:spPr>
        <p:txBody>
          <a:bodyPr/>
          <a:lstStyle/>
          <a:p>
            <a:r>
              <a:rPr lang="en-US" b="1" dirty="0"/>
              <a:t>Mediation</a:t>
            </a:r>
          </a:p>
          <a:p>
            <a:pPr marL="969962" lvl="1" indent="-457200"/>
            <a:r>
              <a:rPr lang="en-US" dirty="0"/>
              <a:t>A third variable that “</a:t>
            </a:r>
            <a:r>
              <a:rPr lang="en-US" u="sng" dirty="0"/>
              <a:t>links” the treatment and outcome</a:t>
            </a:r>
            <a:r>
              <a:rPr lang="en-US" dirty="0"/>
              <a:t>. Many times it is conceptualized as the variable that transmits the main effect to the outcome</a:t>
            </a:r>
          </a:p>
          <a:p>
            <a:pPr marL="969962" lvl="1" indent="-457200"/>
            <a:r>
              <a:rPr lang="en-US" dirty="0"/>
              <a:t>Provides an explanation of </a:t>
            </a:r>
            <a:r>
              <a:rPr lang="en-US" u="sng" dirty="0"/>
              <a:t>“why” and “how”</a:t>
            </a:r>
            <a:r>
              <a:rPr lang="en-US" dirty="0"/>
              <a:t> a main effect occurs.</a:t>
            </a:r>
          </a:p>
          <a:p>
            <a:pPr marL="969962" lvl="1" indent="-457200"/>
            <a:r>
              <a:rPr lang="en-US" dirty="0"/>
              <a:t>In simple terms, the </a:t>
            </a:r>
            <a:r>
              <a:rPr lang="en-US" u="sng" dirty="0"/>
              <a:t>treatment causes the mediator</a:t>
            </a:r>
            <a:r>
              <a:rPr lang="en-US" dirty="0"/>
              <a:t>, and in turn, the </a:t>
            </a:r>
            <a:r>
              <a:rPr lang="en-US" u="sng" dirty="0"/>
              <a:t>mediator causes the outcome</a:t>
            </a:r>
            <a:r>
              <a:rPr lang="en-US" dirty="0"/>
              <a:t>.</a:t>
            </a:r>
          </a:p>
          <a:p>
            <a:pPr marL="969962" lvl="1" indent="-457200"/>
            <a:r>
              <a:rPr lang="en-US" dirty="0"/>
              <a:t>Commonly known as an </a:t>
            </a:r>
            <a:r>
              <a:rPr lang="en-US" u="sng" dirty="0"/>
              <a:t>indirect</a:t>
            </a:r>
            <a:r>
              <a:rPr lang="en-US" dirty="0"/>
              <a:t> or </a:t>
            </a:r>
            <a:r>
              <a:rPr lang="en-US" u="sng" dirty="0"/>
              <a:t>intervening effect</a:t>
            </a:r>
            <a:r>
              <a:rPr lang="en-US" dirty="0"/>
              <a:t>.</a:t>
            </a:r>
            <a:endParaRPr lang="en-US" u="sng" dirty="0"/>
          </a:p>
          <a:p>
            <a:pPr marL="457200" indent="-457200"/>
            <a:r>
              <a:rPr lang="en-US" b="1" dirty="0"/>
              <a:t>Moderation</a:t>
            </a:r>
          </a:p>
          <a:p>
            <a:pPr marL="969962" lvl="1" indent="-457200"/>
            <a:r>
              <a:rPr lang="en-US" u="sng" dirty="0"/>
              <a:t>Strength and/or direction</a:t>
            </a:r>
            <a:r>
              <a:rPr lang="en-US" dirty="0"/>
              <a:t> of a main effect varies between different values of the moderator.</a:t>
            </a:r>
          </a:p>
          <a:p>
            <a:pPr marL="969962" lvl="1" indent="-457200"/>
            <a:r>
              <a:rPr lang="en-US" dirty="0"/>
              <a:t>Provides an explanation of </a:t>
            </a:r>
            <a:r>
              <a:rPr lang="en-US" u="sng" dirty="0"/>
              <a:t>“when” </a:t>
            </a:r>
            <a:r>
              <a:rPr lang="en-US" dirty="0"/>
              <a:t>a main effect occurs.</a:t>
            </a:r>
          </a:p>
          <a:p>
            <a:pPr marL="969962" lvl="1" indent="-457200"/>
            <a:r>
              <a:rPr lang="en-US" dirty="0"/>
              <a:t>Represented by an </a:t>
            </a:r>
            <a:r>
              <a:rPr lang="en-US" u="sng" dirty="0"/>
              <a:t>interaction effect</a:t>
            </a:r>
            <a:r>
              <a:rPr lang="en-US" dirty="0"/>
              <a:t>.</a:t>
            </a:r>
            <a:endParaRPr lang="en-US" u="sng" dirty="0"/>
          </a:p>
          <a:p>
            <a:pPr marL="969962" lvl="1" indent="-457200"/>
            <a:r>
              <a:rPr lang="en-US" dirty="0"/>
              <a:t>Classic example:  </a:t>
            </a:r>
            <a:r>
              <a:rPr lang="en-US" u="sng" dirty="0"/>
              <a:t>differences in main effect due to gender</a:t>
            </a:r>
            <a:r>
              <a:rPr lang="en-US" dirty="0"/>
              <a:t>.</a:t>
            </a:r>
            <a:endParaRPr lang="en-US" u="sng" dirty="0"/>
          </a:p>
          <a:p>
            <a:pPr marL="969962" lvl="1" indent="-457200"/>
            <a:endParaRPr lang="en-US" dirty="0"/>
          </a:p>
        </p:txBody>
      </p:sp>
      <p:sp>
        <p:nvSpPr>
          <p:cNvPr id="5" name="Footer Placeholder 3">
            <a:extLst>
              <a:ext uri="{FF2B5EF4-FFF2-40B4-BE49-F238E27FC236}">
                <a16:creationId xmlns:a16="http://schemas.microsoft.com/office/drawing/2014/main" xmlns="" id="{88C50BA3-AA81-4E5D-97C6-B923BD9EF570}"/>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5434725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Special Case of MANOVA: Repeated Measures</a:t>
            </a:r>
          </a:p>
        </p:txBody>
      </p:sp>
      <p:sp>
        <p:nvSpPr>
          <p:cNvPr id="3" name="Content Placeholder 2"/>
          <p:cNvSpPr>
            <a:spLocks noGrp="1"/>
          </p:cNvSpPr>
          <p:nvPr>
            <p:ph idx="1"/>
          </p:nvPr>
        </p:nvSpPr>
        <p:spPr/>
        <p:txBody>
          <a:bodyPr/>
          <a:lstStyle/>
          <a:p>
            <a:pPr marL="457200" indent="-457200"/>
            <a:r>
              <a:rPr lang="en-US" b="1" dirty="0"/>
              <a:t>Issue</a:t>
            </a:r>
          </a:p>
          <a:p>
            <a:pPr marL="969962" lvl="1" indent="-457200"/>
            <a:r>
              <a:rPr lang="en-US" dirty="0"/>
              <a:t>When same respondent provides several measures, such as test scores over time, and we wish to examine them to see whether any trend emerges. </a:t>
            </a:r>
          </a:p>
          <a:p>
            <a:pPr marL="969962" lvl="1" indent="-457200"/>
            <a:r>
              <a:rPr lang="en-US" dirty="0"/>
              <a:t>Without special treatment, however, we would be violating the most important assumption, independence, since same individual provided multiple measures.</a:t>
            </a:r>
          </a:p>
          <a:p>
            <a:pPr marL="457200" indent="-457200"/>
            <a:r>
              <a:rPr lang="en-US" b="1" dirty="0"/>
              <a:t>Repeated Measures models </a:t>
            </a:r>
          </a:p>
          <a:p>
            <a:pPr marL="969962" lvl="1" indent="-457200"/>
            <a:r>
              <a:rPr lang="en-US" u="sng" dirty="0"/>
              <a:t>Account for this dependence</a:t>
            </a:r>
            <a:r>
              <a:rPr lang="en-US" dirty="0"/>
              <a:t> and still ascertain whether any differences occurred across individuals for the set of dependent variables.</a:t>
            </a:r>
          </a:p>
          <a:p>
            <a:pPr marL="457200" indent="-457200"/>
            <a:r>
              <a:rPr lang="en-US" b="1" dirty="0"/>
              <a:t>MANOVA</a:t>
            </a:r>
          </a:p>
          <a:p>
            <a:pPr marL="969962" lvl="1" indent="-457200"/>
            <a:r>
              <a:rPr lang="en-US" dirty="0"/>
              <a:t>Provides a means of analysis where each repeated measure is treated separately to mitigate violation of the </a:t>
            </a:r>
            <a:r>
              <a:rPr lang="en-US" u="sng" dirty="0" err="1"/>
              <a:t>sphericity</a:t>
            </a:r>
            <a:r>
              <a:rPr lang="en-US" u="sng" dirty="0"/>
              <a:t> assumption</a:t>
            </a:r>
            <a:r>
              <a:rPr lang="en-US" dirty="0"/>
              <a:t>.</a:t>
            </a:r>
            <a:endParaRPr lang="en-US" u="sng" dirty="0"/>
          </a:p>
        </p:txBody>
      </p:sp>
      <p:sp>
        <p:nvSpPr>
          <p:cNvPr id="5" name="Footer Placeholder 3">
            <a:extLst>
              <a:ext uri="{FF2B5EF4-FFF2-40B4-BE49-F238E27FC236}">
                <a16:creationId xmlns:a16="http://schemas.microsoft.com/office/drawing/2014/main" xmlns="" id="{9752CAEB-9151-4B44-8B95-87B1AE158331}"/>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0903122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Stage 3: Assumptions of ANOVA and MANOVA</a:t>
            </a:r>
          </a:p>
        </p:txBody>
      </p:sp>
      <p:sp>
        <p:nvSpPr>
          <p:cNvPr id="6" name="Text Placeholder 5"/>
          <p:cNvSpPr>
            <a:spLocks noGrp="1"/>
          </p:cNvSpPr>
          <p:nvPr>
            <p:ph type="body" idx="1"/>
          </p:nvPr>
        </p:nvSpPr>
        <p:spPr/>
        <p:txBody>
          <a:bodyPr/>
          <a:lstStyle/>
          <a:p>
            <a:r>
              <a:rPr lang="en-US" sz="2400" dirty="0"/>
              <a:t>Independence</a:t>
            </a:r>
          </a:p>
          <a:p>
            <a:r>
              <a:rPr lang="en-US" sz="2400" dirty="0"/>
              <a:t>Equality of Variance–Covariance Matrices</a:t>
            </a:r>
          </a:p>
          <a:p>
            <a:r>
              <a:rPr lang="en-US" sz="2400" dirty="0"/>
              <a:t>Normality</a:t>
            </a:r>
          </a:p>
          <a:p>
            <a:r>
              <a:rPr lang="en-US" sz="2400" dirty="0"/>
              <a:t>Linearity and Multicollinearity among the Dependent Variables</a:t>
            </a:r>
          </a:p>
          <a:p>
            <a:r>
              <a:rPr lang="en-US" sz="2400" dirty="0"/>
              <a:t>Sensitivity to Outliers</a:t>
            </a:r>
          </a:p>
        </p:txBody>
      </p:sp>
      <p:sp>
        <p:nvSpPr>
          <p:cNvPr id="7" name="Footer Placeholder 3">
            <a:extLst>
              <a:ext uri="{FF2B5EF4-FFF2-40B4-BE49-F238E27FC236}">
                <a16:creationId xmlns:a16="http://schemas.microsoft.com/office/drawing/2014/main" xmlns="" id="{FD927D7B-A03E-4C9B-9A3B-2901B4A2B254}"/>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7933204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Assumptions of MANOVA</a:t>
            </a:r>
          </a:p>
        </p:txBody>
      </p:sp>
      <p:sp>
        <p:nvSpPr>
          <p:cNvPr id="3" name="Content Placeholder 2"/>
          <p:cNvSpPr>
            <a:spLocks noGrp="1"/>
          </p:cNvSpPr>
          <p:nvPr>
            <p:ph idx="1"/>
          </p:nvPr>
        </p:nvSpPr>
        <p:spPr>
          <a:xfrm>
            <a:off x="298451" y="1076325"/>
            <a:ext cx="11598080" cy="4616450"/>
          </a:xfrm>
        </p:spPr>
        <p:txBody>
          <a:bodyPr/>
          <a:lstStyle/>
          <a:p>
            <a:r>
              <a:rPr lang="en-US" b="1" dirty="0"/>
              <a:t>Independence</a:t>
            </a:r>
          </a:p>
          <a:p>
            <a:pPr marL="969962" lvl="1" indent="-457200"/>
            <a:r>
              <a:rPr lang="en-US" dirty="0"/>
              <a:t>Most common violations:</a:t>
            </a:r>
          </a:p>
          <a:p>
            <a:pPr marL="1370012" lvl="2" indent="-457200"/>
            <a:r>
              <a:rPr lang="en-US" dirty="0"/>
              <a:t>time-ordered effects (serial correlation)</a:t>
            </a:r>
          </a:p>
          <a:p>
            <a:pPr marL="1370012" lvl="2" indent="-457200"/>
            <a:r>
              <a:rPr lang="en-US" dirty="0"/>
              <a:t>gathering information in group settings (i.e., context effect resulting in nested or grouped data)</a:t>
            </a:r>
          </a:p>
          <a:p>
            <a:r>
              <a:rPr lang="en-US" b="1" dirty="0"/>
              <a:t>Equality of Variance–Covariance Matrices</a:t>
            </a:r>
          </a:p>
          <a:p>
            <a:pPr marL="969962" lvl="1" indent="-457200"/>
            <a:r>
              <a:rPr lang="en-US" dirty="0"/>
              <a:t>Concerned with </a:t>
            </a:r>
            <a:r>
              <a:rPr lang="en-US" u="sng" dirty="0"/>
              <a:t>substantial differences in the amount of variance of one group versus</a:t>
            </a:r>
            <a:r>
              <a:rPr lang="en-US" dirty="0"/>
              <a:t> another for the dependent variables (similar to the problem of heteroscedasticity in multiple regression and homogeneity of variance in ANOVA)</a:t>
            </a:r>
          </a:p>
          <a:p>
            <a:pPr marL="969962" lvl="1" indent="-457200"/>
            <a:r>
              <a:rPr lang="en-US" u="sng" dirty="0"/>
              <a:t>Empirical test: Box M test</a:t>
            </a:r>
          </a:p>
          <a:p>
            <a:pPr marL="1370012" lvl="2" indent="-457200"/>
            <a:r>
              <a:rPr lang="en-US" dirty="0"/>
              <a:t>Very conservative test, generally use strict alpha levels (.01 or less)</a:t>
            </a:r>
          </a:p>
          <a:p>
            <a:pPr marL="969962" lvl="1" indent="-457200"/>
            <a:r>
              <a:rPr lang="en-US" u="sng" dirty="0"/>
              <a:t>Remedies for violations</a:t>
            </a:r>
          </a:p>
          <a:p>
            <a:pPr marL="1370012" lvl="2" indent="-457200"/>
            <a:r>
              <a:rPr lang="en-US" dirty="0"/>
              <a:t>Check and </a:t>
            </a:r>
            <a:r>
              <a:rPr lang="en-US" u="sng" dirty="0"/>
              <a:t>correct for normality</a:t>
            </a:r>
            <a:r>
              <a:rPr lang="en-US" dirty="0"/>
              <a:t> with variable transformations</a:t>
            </a:r>
          </a:p>
          <a:p>
            <a:pPr marL="1370012" lvl="2" indent="-457200"/>
            <a:r>
              <a:rPr lang="en-US" dirty="0"/>
              <a:t>Strive for </a:t>
            </a:r>
            <a:r>
              <a:rPr lang="en-US" u="sng" dirty="0"/>
              <a:t>equal cell sizes</a:t>
            </a:r>
            <a:r>
              <a:rPr lang="en-US" dirty="0"/>
              <a:t>, if unequal, </a:t>
            </a:r>
            <a:r>
              <a:rPr lang="en-US" u="sng" dirty="0"/>
              <a:t>adjust alpha level used</a:t>
            </a:r>
          </a:p>
        </p:txBody>
      </p:sp>
      <p:sp>
        <p:nvSpPr>
          <p:cNvPr id="5" name="Footer Placeholder 3">
            <a:extLst>
              <a:ext uri="{FF2B5EF4-FFF2-40B4-BE49-F238E27FC236}">
                <a16:creationId xmlns:a16="http://schemas.microsoft.com/office/drawing/2014/main" xmlns="" id="{46404928-5973-4A10-B6AE-0414289CEAA3}"/>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9503241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Assumptions of MANOVA</a:t>
            </a:r>
          </a:p>
        </p:txBody>
      </p:sp>
      <p:sp>
        <p:nvSpPr>
          <p:cNvPr id="3" name="Content Placeholder 2"/>
          <p:cNvSpPr>
            <a:spLocks noGrp="1"/>
          </p:cNvSpPr>
          <p:nvPr>
            <p:ph idx="1"/>
          </p:nvPr>
        </p:nvSpPr>
        <p:spPr/>
        <p:txBody>
          <a:bodyPr/>
          <a:lstStyle/>
          <a:p>
            <a:r>
              <a:rPr lang="en-US" b="1" dirty="0"/>
              <a:t>Normality</a:t>
            </a:r>
          </a:p>
          <a:p>
            <a:pPr marL="969962" lvl="1" indent="-457200"/>
            <a:r>
              <a:rPr lang="en-US" dirty="0"/>
              <a:t>Assumes a multivariate normal distribution where the joint effect of two variables is normally distributed.</a:t>
            </a:r>
          </a:p>
          <a:p>
            <a:pPr marL="969962" lvl="1" indent="-457200"/>
            <a:r>
              <a:rPr lang="en-US" dirty="0"/>
              <a:t>Typically assured is achieve univariate normality.</a:t>
            </a:r>
          </a:p>
          <a:p>
            <a:endParaRPr lang="en-US" dirty="0"/>
          </a:p>
          <a:p>
            <a:r>
              <a:rPr lang="en-US" b="1" dirty="0"/>
              <a:t>Linearity and Multicollinearity among the Dependent Variables</a:t>
            </a:r>
          </a:p>
          <a:p>
            <a:pPr marL="969962" lvl="1" indent="-457200"/>
            <a:r>
              <a:rPr lang="en-US" dirty="0"/>
              <a:t>Linearity is assumed among dependent measures.</a:t>
            </a:r>
          </a:p>
          <a:p>
            <a:pPr marL="969962" lvl="1" indent="-457200"/>
            <a:r>
              <a:rPr lang="en-US" dirty="0"/>
              <a:t>Multicollinearity should not be too high to create redundant measures.</a:t>
            </a:r>
          </a:p>
          <a:p>
            <a:endParaRPr lang="en-US" dirty="0"/>
          </a:p>
          <a:p>
            <a:r>
              <a:rPr lang="en-US" b="1" dirty="0"/>
              <a:t>Sensitivity to Outliers</a:t>
            </a:r>
          </a:p>
          <a:p>
            <a:pPr marL="969962" lvl="1" indent="-457200"/>
            <a:r>
              <a:rPr lang="en-US" dirty="0"/>
              <a:t>Results sensitive to outliers, especially as cell sample sizes decrease.</a:t>
            </a:r>
          </a:p>
          <a:p>
            <a:endParaRPr lang="en-US" dirty="0"/>
          </a:p>
        </p:txBody>
      </p:sp>
      <p:sp>
        <p:nvSpPr>
          <p:cNvPr id="5" name="Footer Placeholder 3">
            <a:extLst>
              <a:ext uri="{FF2B5EF4-FFF2-40B4-BE49-F238E27FC236}">
                <a16:creationId xmlns:a16="http://schemas.microsoft.com/office/drawing/2014/main" xmlns="" id="{7F1C499A-3739-44EF-BE47-D2677A67ED0E}"/>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4279275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Stage 4: Estimation of the MANOVA Model and Assessing Overall Fit</a:t>
            </a:r>
          </a:p>
        </p:txBody>
      </p:sp>
      <p:sp>
        <p:nvSpPr>
          <p:cNvPr id="6" name="Text Placeholder 5"/>
          <p:cNvSpPr>
            <a:spLocks noGrp="1"/>
          </p:cNvSpPr>
          <p:nvPr>
            <p:ph type="body" idx="1"/>
          </p:nvPr>
        </p:nvSpPr>
        <p:spPr/>
        <p:txBody>
          <a:bodyPr/>
          <a:lstStyle/>
          <a:p>
            <a:r>
              <a:rPr lang="en-US" sz="2400" dirty="0"/>
              <a:t>Estimation with the General Linear Model</a:t>
            </a:r>
          </a:p>
          <a:p>
            <a:r>
              <a:rPr lang="en-US" sz="2400" dirty="0"/>
              <a:t>Measures for Significance Testing</a:t>
            </a:r>
          </a:p>
          <a:p>
            <a:r>
              <a:rPr lang="en-US" sz="2400" dirty="0"/>
              <a:t>Statistical Power of the Multivariate Tests</a:t>
            </a:r>
          </a:p>
          <a:p>
            <a:r>
              <a:rPr lang="en-US" sz="2400" dirty="0"/>
              <a:t>Estimating Additional Relationships: Mediation and Moderation</a:t>
            </a:r>
          </a:p>
        </p:txBody>
      </p:sp>
      <p:sp>
        <p:nvSpPr>
          <p:cNvPr id="7" name="Footer Placeholder 3">
            <a:extLst>
              <a:ext uri="{FF2B5EF4-FFF2-40B4-BE49-F238E27FC236}">
                <a16:creationId xmlns:a16="http://schemas.microsoft.com/office/drawing/2014/main" xmlns="" id="{713B8385-01A6-49BA-8A05-20E3F2BE1755}"/>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536640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298451" y="876813"/>
            <a:ext cx="11368616" cy="4616450"/>
          </a:xfrm>
        </p:spPr>
        <p:txBody>
          <a:bodyPr/>
          <a:lstStyle/>
          <a:p>
            <a:r>
              <a:rPr lang="en-US" dirty="0"/>
              <a:t>Re-Emergence of Experimentation</a:t>
            </a:r>
          </a:p>
          <a:p>
            <a:r>
              <a:rPr lang="en-US" dirty="0"/>
              <a:t>Experimental Approaches Versus Other Multivariate Methods</a:t>
            </a:r>
          </a:p>
          <a:p>
            <a:r>
              <a:rPr lang="en-US" dirty="0"/>
              <a:t>MANOVA: Extending Univariate Methods for Assessing Group Differences</a:t>
            </a:r>
          </a:p>
          <a:p>
            <a:r>
              <a:rPr lang="en-US" dirty="0"/>
              <a:t>A Decision Process for MANOVA</a:t>
            </a:r>
          </a:p>
          <a:p>
            <a:pPr marL="969962" lvl="1" indent="-457200"/>
            <a:r>
              <a:rPr lang="en-US" dirty="0"/>
              <a:t>Stage 1: Objectives of MANOVA</a:t>
            </a:r>
          </a:p>
          <a:p>
            <a:pPr marL="969962" lvl="1" indent="-457200"/>
            <a:r>
              <a:rPr lang="en-US" dirty="0"/>
              <a:t>Stage 2: Issues in the Research Design of MANOVA</a:t>
            </a:r>
          </a:p>
          <a:p>
            <a:pPr marL="969962" lvl="1" indent="-457200"/>
            <a:r>
              <a:rPr lang="en-US" dirty="0"/>
              <a:t>Stage 3: Assumptions of ANOVA and MANOVA</a:t>
            </a:r>
          </a:p>
          <a:p>
            <a:pPr marL="969962" lvl="1" indent="-457200"/>
            <a:r>
              <a:rPr lang="en-US" dirty="0"/>
              <a:t>Stage 4: Estimation of the MANOVA Model and Assessing Overall Fit</a:t>
            </a:r>
          </a:p>
          <a:p>
            <a:pPr marL="969962" lvl="1" indent="-457200"/>
            <a:r>
              <a:rPr lang="en-US" dirty="0"/>
              <a:t>Stage 5: Interpretation of the MANOVA Results</a:t>
            </a:r>
          </a:p>
          <a:p>
            <a:pPr marL="969962" lvl="1" indent="-457200"/>
            <a:r>
              <a:rPr lang="en-US" dirty="0"/>
              <a:t>Stage 6: Validation of the Results</a:t>
            </a:r>
          </a:p>
          <a:p>
            <a:pPr marL="457200" indent="-457200"/>
            <a:r>
              <a:rPr lang="en-US" dirty="0"/>
              <a:t>Advanced Issues: Causal Inference in Nonrandomized Situations</a:t>
            </a:r>
          </a:p>
          <a:p>
            <a:r>
              <a:rPr lang="en-US" dirty="0"/>
              <a:t>Illustration of a MANOVA Analysis</a:t>
            </a:r>
          </a:p>
        </p:txBody>
      </p:sp>
      <p:sp>
        <p:nvSpPr>
          <p:cNvPr id="5" name="Footer Placeholder 3">
            <a:extLst>
              <a:ext uri="{FF2B5EF4-FFF2-40B4-BE49-F238E27FC236}">
                <a16:creationId xmlns:a16="http://schemas.microsoft.com/office/drawing/2014/main" xmlns="" id="{64AB055D-50EA-46D9-B318-1DF7C27734B5}"/>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0438428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Size Requirements—Overall and by Group</a:t>
            </a:r>
          </a:p>
        </p:txBody>
      </p:sp>
      <p:pic>
        <p:nvPicPr>
          <p:cNvPr id="5" name="Picture 4"/>
          <p:cNvPicPr>
            <a:picLocks noChangeAspect="1"/>
          </p:cNvPicPr>
          <p:nvPr/>
        </p:nvPicPr>
        <p:blipFill>
          <a:blip r:embed="rId2"/>
          <a:stretch>
            <a:fillRect/>
          </a:stretch>
        </p:blipFill>
        <p:spPr>
          <a:xfrm>
            <a:off x="2172884" y="1572607"/>
            <a:ext cx="7846232" cy="3712786"/>
          </a:xfrm>
          <a:prstGeom prst="rect">
            <a:avLst/>
          </a:prstGeom>
        </p:spPr>
      </p:pic>
      <p:sp>
        <p:nvSpPr>
          <p:cNvPr id="6" name="Footer Placeholder 3">
            <a:extLst>
              <a:ext uri="{FF2B5EF4-FFF2-40B4-BE49-F238E27FC236}">
                <a16:creationId xmlns:a16="http://schemas.microsoft.com/office/drawing/2014/main" xmlns="" id="{FFF5A115-1246-474F-8E4F-08FEA44DBB12}"/>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856455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Estimation with the General Linear Model</a:t>
            </a:r>
          </a:p>
        </p:txBody>
      </p:sp>
      <p:sp>
        <p:nvSpPr>
          <p:cNvPr id="3" name="Content Placeholder 2"/>
          <p:cNvSpPr>
            <a:spLocks noGrp="1"/>
          </p:cNvSpPr>
          <p:nvPr>
            <p:ph idx="1"/>
          </p:nvPr>
        </p:nvSpPr>
        <p:spPr/>
        <p:txBody>
          <a:bodyPr/>
          <a:lstStyle/>
          <a:p>
            <a:r>
              <a:rPr lang="en-US" b="1" dirty="0"/>
              <a:t>General Linear Model</a:t>
            </a:r>
          </a:p>
          <a:p>
            <a:pPr marL="969962" lvl="1" indent="-457200"/>
            <a:r>
              <a:rPr lang="en-US" dirty="0"/>
              <a:t>More general version of the basic linear model in that it can accommodate a wide range of dependence models.</a:t>
            </a:r>
          </a:p>
          <a:p>
            <a:pPr marL="969962" lvl="1" indent="-457200"/>
            <a:r>
              <a:rPr lang="en-US" dirty="0"/>
              <a:t>Many times used instead of specific procedure for MANOVA.</a:t>
            </a:r>
          </a:p>
          <a:p>
            <a:pPr marL="969962" lvl="1" indent="-457200"/>
            <a:r>
              <a:rPr lang="en-US" dirty="0"/>
              <a:t>Provides extension of ANOVA.</a:t>
            </a:r>
          </a:p>
          <a:p>
            <a:pPr marL="969962" lvl="1" indent="-457200"/>
            <a:r>
              <a:rPr lang="en-US" dirty="0"/>
              <a:t>Differs from the generalized linear model (GLZ), which allows error distributions other than the normal distribution.</a:t>
            </a:r>
          </a:p>
        </p:txBody>
      </p:sp>
      <p:sp>
        <p:nvSpPr>
          <p:cNvPr id="5" name="Footer Placeholder 3">
            <a:extLst>
              <a:ext uri="{FF2B5EF4-FFF2-40B4-BE49-F238E27FC236}">
                <a16:creationId xmlns:a16="http://schemas.microsoft.com/office/drawing/2014/main" xmlns="" id="{3D060250-C7FB-49A9-9D52-5F6A9331EB61}"/>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669499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for Significance Testing</a:t>
            </a:r>
          </a:p>
        </p:txBody>
      </p:sp>
      <p:sp>
        <p:nvSpPr>
          <p:cNvPr id="3" name="Content Placeholder 2"/>
          <p:cNvSpPr>
            <a:spLocks noGrp="1"/>
          </p:cNvSpPr>
          <p:nvPr>
            <p:ph idx="1"/>
          </p:nvPr>
        </p:nvSpPr>
        <p:spPr>
          <a:xfrm>
            <a:off x="268818" y="878730"/>
            <a:ext cx="11368616" cy="4616450"/>
          </a:xfrm>
        </p:spPr>
        <p:txBody>
          <a:bodyPr/>
          <a:lstStyle/>
          <a:p>
            <a:r>
              <a:rPr lang="en-US" b="1" dirty="0"/>
              <a:t>Identical to those used for discriminant analysis</a:t>
            </a:r>
          </a:p>
          <a:p>
            <a:r>
              <a:rPr lang="en-US" b="1" dirty="0"/>
              <a:t>Widely used measures include</a:t>
            </a:r>
            <a:r>
              <a:rPr lang="en-US" dirty="0"/>
              <a:t>:</a:t>
            </a:r>
          </a:p>
          <a:p>
            <a:pPr marL="969962" lvl="1" indent="-457200"/>
            <a:r>
              <a:rPr lang="en-US" u="sng" dirty="0"/>
              <a:t>Roy’s greatest characteristic root (</a:t>
            </a:r>
            <a:r>
              <a:rPr lang="en-US" u="sng" dirty="0" err="1"/>
              <a:t>gcr</a:t>
            </a:r>
            <a:r>
              <a:rPr lang="en-US" u="sng" dirty="0"/>
              <a:t>)</a:t>
            </a:r>
            <a:r>
              <a:rPr lang="en-US" dirty="0"/>
              <a:t> – measures the differences on only the first discriminant function among the dependent variables.</a:t>
            </a:r>
          </a:p>
          <a:p>
            <a:pPr marL="969962" lvl="1" indent="-457200"/>
            <a:r>
              <a:rPr lang="en-US" u="sng" dirty="0"/>
              <a:t>Wilks’ lambda (also known as the U statistic)</a:t>
            </a:r>
            <a:r>
              <a:rPr lang="en-US" dirty="0"/>
              <a:t> – many times referred to as the multivariate F and is commonly used for testing overall significance between groups in a multivariate situation.</a:t>
            </a:r>
          </a:p>
          <a:p>
            <a:pPr marL="969962" lvl="1" indent="-457200"/>
            <a:r>
              <a:rPr lang="en-US" u="sng" dirty="0"/>
              <a:t>Pillai’s criterion and </a:t>
            </a:r>
            <a:r>
              <a:rPr lang="en-US" u="sng" dirty="0" err="1"/>
              <a:t>Hotelling’s</a:t>
            </a:r>
            <a:r>
              <a:rPr lang="en-US" u="sng" dirty="0"/>
              <a:t> T</a:t>
            </a:r>
            <a:r>
              <a:rPr lang="en-US" u="sng" baseline="30000" dirty="0"/>
              <a:t>2</a:t>
            </a:r>
            <a:r>
              <a:rPr lang="en-US" dirty="0"/>
              <a:t> – consider all the characteristic roots and can be approximated by an F statistic.</a:t>
            </a:r>
          </a:p>
          <a:p>
            <a:pPr marL="457200" indent="-457200"/>
            <a:r>
              <a:rPr lang="en-US" b="1" dirty="0"/>
              <a:t>Preferred measures</a:t>
            </a:r>
          </a:p>
          <a:p>
            <a:pPr marL="969962" lvl="1" indent="-457200"/>
            <a:r>
              <a:rPr lang="en-US" u="sng" dirty="0"/>
              <a:t>Pillai’s criterion or Wilks’ lambda </a:t>
            </a:r>
            <a:r>
              <a:rPr lang="en-US" dirty="0"/>
              <a:t>– if all assumptions met and equal cell sizes.</a:t>
            </a:r>
          </a:p>
          <a:p>
            <a:pPr marL="969962" lvl="1" indent="-457200"/>
            <a:r>
              <a:rPr lang="en-US" u="sng" dirty="0"/>
              <a:t>Pillai’s criterion</a:t>
            </a:r>
            <a:r>
              <a:rPr lang="en-US" dirty="0"/>
              <a:t> is considered more robust and used if assumptions violated.</a:t>
            </a:r>
          </a:p>
          <a:p>
            <a:pPr marL="969962" lvl="1" indent="-457200"/>
            <a:r>
              <a:rPr lang="en-US" u="sng" dirty="0"/>
              <a:t>Roy’s </a:t>
            </a:r>
            <a:r>
              <a:rPr lang="en-US" u="sng" dirty="0" err="1"/>
              <a:t>gcr</a:t>
            </a:r>
            <a:r>
              <a:rPr lang="en-US" u="sng" dirty="0"/>
              <a:t> </a:t>
            </a:r>
            <a:r>
              <a:rPr lang="en-US" dirty="0"/>
              <a:t>– assumptions met and only 1 dimension among dependent variables.</a:t>
            </a:r>
          </a:p>
        </p:txBody>
      </p:sp>
      <p:sp>
        <p:nvSpPr>
          <p:cNvPr id="5" name="Footer Placeholder 3">
            <a:extLst>
              <a:ext uri="{FF2B5EF4-FFF2-40B4-BE49-F238E27FC236}">
                <a16:creationId xmlns:a16="http://schemas.microsoft.com/office/drawing/2014/main" xmlns="" id="{FCE88A90-F1B9-4688-8A01-60E369A034F3}"/>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6738795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Statistical Power of the Multivariate Tests</a:t>
            </a:r>
          </a:p>
        </p:txBody>
      </p:sp>
      <p:sp>
        <p:nvSpPr>
          <p:cNvPr id="3" name="Content Placeholder 2"/>
          <p:cNvSpPr>
            <a:spLocks noGrp="1"/>
          </p:cNvSpPr>
          <p:nvPr>
            <p:ph idx="1"/>
          </p:nvPr>
        </p:nvSpPr>
        <p:spPr>
          <a:xfrm>
            <a:off x="298450" y="871052"/>
            <a:ext cx="11626071" cy="4616450"/>
          </a:xfrm>
        </p:spPr>
        <p:txBody>
          <a:bodyPr/>
          <a:lstStyle/>
          <a:p>
            <a:r>
              <a:rPr lang="en-US" b="1" dirty="0"/>
              <a:t>Statistical Power</a:t>
            </a:r>
          </a:p>
          <a:p>
            <a:pPr marL="969962" lvl="1" indent="-457200"/>
            <a:r>
              <a:rPr lang="en-US" dirty="0"/>
              <a:t>probability that a statistical test will identify a treatment’s effect if it actually exists</a:t>
            </a:r>
          </a:p>
          <a:p>
            <a:pPr marL="457200" indent="-457200"/>
            <a:r>
              <a:rPr lang="en-US" b="1" dirty="0"/>
              <a:t>Impacts on Statistical Power</a:t>
            </a:r>
          </a:p>
          <a:p>
            <a:pPr marL="969962" lvl="1" indent="-457200"/>
            <a:r>
              <a:rPr lang="en-US" u="sng" dirty="0"/>
              <a:t>Statistical Significance Level ALPHA (</a:t>
            </a:r>
            <a:r>
              <a:rPr lang="el-GR" u="sng" dirty="0"/>
              <a:t>α)</a:t>
            </a:r>
            <a:r>
              <a:rPr lang="en-US" u="sng" dirty="0"/>
              <a:t> </a:t>
            </a:r>
            <a:r>
              <a:rPr lang="en-US" dirty="0"/>
              <a:t>– power is inversely related to alpha</a:t>
            </a:r>
          </a:p>
          <a:p>
            <a:pPr marL="1370012" lvl="2" indent="-457200"/>
            <a:r>
              <a:rPr lang="en-US" dirty="0"/>
              <a:t>Increasing alpha (e.g., from .05 to .01) – more selective, reduces power</a:t>
            </a:r>
          </a:p>
          <a:p>
            <a:pPr marL="1370012" lvl="2" indent="-457200"/>
            <a:r>
              <a:rPr lang="en-US" dirty="0"/>
              <a:t>Decreasing alpha (e.g., from .05 to .10) – less selective, more likely to indicate differences</a:t>
            </a:r>
          </a:p>
          <a:p>
            <a:pPr marL="969962" lvl="1" indent="-457200"/>
            <a:r>
              <a:rPr lang="en-US" u="sng" dirty="0"/>
              <a:t>Effect size – directly related to effect size</a:t>
            </a:r>
          </a:p>
          <a:p>
            <a:pPr marL="1370012" lvl="2" indent="-457200"/>
            <a:r>
              <a:rPr lang="en-US" dirty="0"/>
              <a:t>Larger effect sizes have more power (i.e., are easier to find) than smaller effect sizes.</a:t>
            </a:r>
          </a:p>
          <a:p>
            <a:pPr marL="1370012" lvl="2" indent="-457200"/>
            <a:r>
              <a:rPr lang="en-US" dirty="0"/>
              <a:t>Magnitude of the effect size has a direct impact on the power of the statistical test</a:t>
            </a:r>
          </a:p>
          <a:p>
            <a:pPr marL="969962" lvl="1" indent="-457200"/>
            <a:r>
              <a:rPr lang="en-US" u="sng" dirty="0"/>
              <a:t>Sample size </a:t>
            </a:r>
            <a:r>
              <a:rPr lang="en-US" dirty="0"/>
              <a:t>– increased sample size improves power</a:t>
            </a:r>
          </a:p>
          <a:p>
            <a:pPr marL="1370012" lvl="2" indent="-457200"/>
            <a:r>
              <a:rPr lang="en-US" dirty="0"/>
              <a:t>Cell sizes of under 30 have noticeable reduction in power</a:t>
            </a:r>
          </a:p>
          <a:p>
            <a:pPr marL="1370012" lvl="2" indent="-457200"/>
            <a:r>
              <a:rPr lang="en-US" dirty="0"/>
              <a:t>Once cell sizes reach 150, negligible improvements</a:t>
            </a:r>
          </a:p>
          <a:p>
            <a:pPr marL="969962" lvl="1" indent="-457200"/>
            <a:r>
              <a:rPr lang="en-US" u="sng" dirty="0"/>
              <a:t>Number of dependent measures</a:t>
            </a:r>
          </a:p>
          <a:p>
            <a:pPr marL="1370012" lvl="2" indent="-457200"/>
            <a:r>
              <a:rPr lang="en-US" dirty="0"/>
              <a:t>Increased number of dependent variables requires increased sample sizes to maintain power</a:t>
            </a:r>
          </a:p>
        </p:txBody>
      </p:sp>
      <p:sp>
        <p:nvSpPr>
          <p:cNvPr id="5" name="Footer Placeholder 3">
            <a:extLst>
              <a:ext uri="{FF2B5EF4-FFF2-40B4-BE49-F238E27FC236}">
                <a16:creationId xmlns:a16="http://schemas.microsoft.com/office/drawing/2014/main" xmlns="" id="{E2E6022A-BC7E-4DAB-B31E-9EDBE069650A}"/>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5720344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Power Levels</a:t>
            </a:r>
          </a:p>
        </p:txBody>
      </p:sp>
      <p:sp>
        <p:nvSpPr>
          <p:cNvPr id="3" name="Content Placeholder 2"/>
          <p:cNvSpPr>
            <a:spLocks noGrp="1"/>
          </p:cNvSpPr>
          <p:nvPr>
            <p:ph idx="1"/>
          </p:nvPr>
        </p:nvSpPr>
        <p:spPr>
          <a:xfrm>
            <a:off x="298450" y="1076325"/>
            <a:ext cx="11561855" cy="4616450"/>
          </a:xfrm>
        </p:spPr>
        <p:txBody>
          <a:bodyPr/>
          <a:lstStyle/>
          <a:p>
            <a:r>
              <a:rPr lang="en-US" b="1" dirty="0"/>
              <a:t>Sample Size Requirements per Group for Achieving Statistical Power of .80 </a:t>
            </a:r>
          </a:p>
          <a:p>
            <a:endParaRPr lang="en-US" b="1" dirty="0"/>
          </a:p>
          <a:p>
            <a:endParaRPr lang="en-US" b="1" dirty="0"/>
          </a:p>
          <a:p>
            <a:endParaRPr lang="en-US" b="1" dirty="0"/>
          </a:p>
          <a:p>
            <a:endParaRPr lang="en-US" b="1" dirty="0"/>
          </a:p>
          <a:p>
            <a:endParaRPr lang="en-US" b="1" dirty="0"/>
          </a:p>
          <a:p>
            <a:r>
              <a:rPr lang="en-US" b="1" dirty="0"/>
              <a:t>Using Power in Planning and Analysis</a:t>
            </a:r>
          </a:p>
          <a:p>
            <a:pPr marL="969962" lvl="1" indent="-457200"/>
            <a:r>
              <a:rPr lang="en-US" dirty="0"/>
              <a:t>Judgments of effect size and desired alpha can assist in sample size determination.</a:t>
            </a:r>
          </a:p>
          <a:p>
            <a:pPr marL="457200" indent="-457200"/>
            <a:r>
              <a:rPr lang="en-US" b="1" dirty="0"/>
              <a:t>Effects of Dependent Variable Multicollinearity on Power</a:t>
            </a:r>
          </a:p>
          <a:p>
            <a:pPr marL="969962" lvl="1" indent="-457200"/>
            <a:r>
              <a:rPr lang="en-US" dirty="0"/>
              <a:t>must consider the strength and direction of the correlations as well as the effect sizes of the dependent variables.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5305" y="1611931"/>
            <a:ext cx="6527427" cy="2303365"/>
          </a:xfrm>
          <a:prstGeom prst="rect">
            <a:avLst/>
          </a:prstGeom>
          <a:ln w="25400">
            <a:solidFill>
              <a:srgbClr val="000000"/>
            </a:solidFill>
          </a:ln>
        </p:spPr>
      </p:pic>
      <p:sp>
        <p:nvSpPr>
          <p:cNvPr id="6" name="Footer Placeholder 3">
            <a:extLst>
              <a:ext uri="{FF2B5EF4-FFF2-40B4-BE49-F238E27FC236}">
                <a16:creationId xmlns:a16="http://schemas.microsoft.com/office/drawing/2014/main" xmlns="" id="{AF1B6EAC-6E60-4202-9E44-F3AD0F3AB536}"/>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9510583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Estimating Additional Relationships: Mediation</a:t>
            </a:r>
          </a:p>
        </p:txBody>
      </p:sp>
      <p:sp>
        <p:nvSpPr>
          <p:cNvPr id="3" name="Content Placeholder 2"/>
          <p:cNvSpPr>
            <a:spLocks noGrp="1"/>
          </p:cNvSpPr>
          <p:nvPr>
            <p:ph idx="1"/>
          </p:nvPr>
        </p:nvSpPr>
        <p:spPr>
          <a:xfrm>
            <a:off x="336551" y="1076325"/>
            <a:ext cx="11368616" cy="4616450"/>
          </a:xfrm>
        </p:spPr>
        <p:txBody>
          <a:bodyPr/>
          <a:lstStyle/>
          <a:p>
            <a:pPr marL="0" indent="-55562"/>
            <a:r>
              <a:rPr lang="en-US" b="1" dirty="0"/>
              <a:t>Involves two additional relationships (A and B, see figure below) which create the indirect or intervening effect (A x B)</a:t>
            </a:r>
          </a:p>
          <a:p>
            <a:pPr lvl="1"/>
            <a:r>
              <a:rPr lang="en-US" dirty="0"/>
              <a:t>Introducing this indirect effect into the analysis allows for an “alternative” effect to supplant the direct effect (C).</a:t>
            </a:r>
          </a:p>
          <a:p>
            <a:pPr lvl="1"/>
            <a:r>
              <a:rPr lang="en-US" dirty="0"/>
              <a:t>The result is two </a:t>
            </a:r>
            <a:r>
              <a:rPr lang="en-US" u="sng" dirty="0"/>
              <a:t>types of mediation</a:t>
            </a:r>
            <a:r>
              <a:rPr lang="en-US" dirty="0"/>
              <a:t>:</a:t>
            </a:r>
          </a:p>
          <a:p>
            <a:pPr lvl="2"/>
            <a:r>
              <a:rPr lang="en-US" u="sng" dirty="0"/>
              <a:t>Complete mediation </a:t>
            </a:r>
            <a:r>
              <a:rPr lang="en-US" dirty="0"/>
              <a:t>-- C’ becomes non significant</a:t>
            </a:r>
          </a:p>
          <a:p>
            <a:pPr lvl="2"/>
            <a:r>
              <a:rPr lang="en-US" u="sng" dirty="0"/>
              <a:t>Partial mediation </a:t>
            </a:r>
            <a:r>
              <a:rPr lang="en-US" dirty="0"/>
              <a:t>– C’ is still significant while the indirect effect is also significant </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1"/>
            <a:r>
              <a:rPr lang="en-US" u="sng" dirty="0"/>
              <a:t>Statistical significance </a:t>
            </a:r>
            <a:r>
              <a:rPr lang="en-US" dirty="0"/>
              <a:t>of the indirect effect tested by Sobel test or bootstrapping</a:t>
            </a:r>
          </a:p>
          <a:p>
            <a:pPr marL="969962" lvl="1" indent="-457200"/>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8529" y="4174906"/>
            <a:ext cx="5730240" cy="1743456"/>
          </a:xfrm>
          <a:prstGeom prst="rect">
            <a:avLst/>
          </a:prstGeom>
          <a:ln w="25400">
            <a:solidFill>
              <a:srgbClr val="000000"/>
            </a:solidFill>
          </a:ln>
        </p:spPr>
      </p:pic>
      <p:sp>
        <p:nvSpPr>
          <p:cNvPr id="6" name="Footer Placeholder 3">
            <a:extLst>
              <a:ext uri="{FF2B5EF4-FFF2-40B4-BE49-F238E27FC236}">
                <a16:creationId xmlns:a16="http://schemas.microsoft.com/office/drawing/2014/main" xmlns="" id="{612D3C2C-9252-41F0-A726-8BE64F0C2551}"/>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4919710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Additional Relationships: Moderation</a:t>
            </a:r>
          </a:p>
        </p:txBody>
      </p:sp>
      <p:sp>
        <p:nvSpPr>
          <p:cNvPr id="3" name="Content Placeholder 2"/>
          <p:cNvSpPr>
            <a:spLocks noGrp="1"/>
          </p:cNvSpPr>
          <p:nvPr>
            <p:ph idx="1"/>
          </p:nvPr>
        </p:nvSpPr>
        <p:spPr>
          <a:xfrm>
            <a:off x="298451" y="871049"/>
            <a:ext cx="11368616" cy="4616450"/>
          </a:xfrm>
        </p:spPr>
        <p:txBody>
          <a:bodyPr/>
          <a:lstStyle/>
          <a:p>
            <a:r>
              <a:rPr lang="en-US" b="1" dirty="0"/>
              <a:t>Represents the change in a relationship due to a one unit change in the moderator variable (more detailed discussion in Stage 5)</a:t>
            </a:r>
          </a:p>
          <a:p>
            <a:endParaRPr lang="en-US" b="1" dirty="0"/>
          </a:p>
          <a:p>
            <a:r>
              <a:rPr lang="en-US" b="1" dirty="0"/>
              <a:t>Estimation is a 3-step Process</a:t>
            </a:r>
          </a:p>
          <a:p>
            <a:pPr marL="969962" lvl="1" indent="-457200"/>
            <a:r>
              <a:rPr lang="en-US" dirty="0"/>
              <a:t>Calculate the interaction term between treatment and moderator.</a:t>
            </a:r>
          </a:p>
          <a:p>
            <a:pPr marL="969962" lvl="1" indent="-457200"/>
            <a:r>
              <a:rPr lang="en-US" dirty="0"/>
              <a:t>Estimate the moderated relationship, with three independent variables (treatment, moderator and interaction term of treatment x moderator).</a:t>
            </a:r>
          </a:p>
          <a:p>
            <a:pPr marL="969962" lvl="1" indent="-457200"/>
            <a:r>
              <a:rPr lang="en-US" dirty="0"/>
              <a:t>Moderation is indicated by a statistically significant coefficient for the interaction term.</a:t>
            </a:r>
          </a:p>
          <a:p>
            <a:pPr marL="969962" lvl="1" indent="-457200"/>
            <a:endParaRPr lang="en-US" dirty="0"/>
          </a:p>
          <a:p>
            <a:pPr marL="457200" indent="-457200"/>
            <a:r>
              <a:rPr lang="en-US" b="1" dirty="0"/>
              <a:t>PROCESS Macro</a:t>
            </a:r>
          </a:p>
          <a:p>
            <a:pPr marL="969962" lvl="1" indent="-457200"/>
            <a:r>
              <a:rPr lang="en-US" dirty="0"/>
              <a:t>Provides estimation in both SAS and SPSS for multiple forms of mediation and moderation.</a:t>
            </a:r>
          </a:p>
        </p:txBody>
      </p:sp>
      <p:sp>
        <p:nvSpPr>
          <p:cNvPr id="5" name="Footer Placeholder 3">
            <a:extLst>
              <a:ext uri="{FF2B5EF4-FFF2-40B4-BE49-F238E27FC236}">
                <a16:creationId xmlns:a16="http://schemas.microsoft.com/office/drawing/2014/main" xmlns="" id="{8AD005E1-E288-44D0-8AEE-F787DA7E2688}"/>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226470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Stage 5: Interpretation of the MANOVA Results</a:t>
            </a:r>
          </a:p>
        </p:txBody>
      </p:sp>
      <p:sp>
        <p:nvSpPr>
          <p:cNvPr id="6" name="Text Placeholder 5"/>
          <p:cNvSpPr>
            <a:spLocks noGrp="1"/>
          </p:cNvSpPr>
          <p:nvPr>
            <p:ph type="body" idx="1"/>
          </p:nvPr>
        </p:nvSpPr>
        <p:spPr/>
        <p:txBody>
          <a:bodyPr/>
          <a:lstStyle/>
          <a:p>
            <a:r>
              <a:rPr lang="en-US" sz="2400" dirty="0"/>
              <a:t>Evaluating Covariates</a:t>
            </a:r>
          </a:p>
          <a:p>
            <a:r>
              <a:rPr lang="en-US" sz="2400" dirty="0"/>
              <a:t>Assessing Effects on the Dependent Variate</a:t>
            </a:r>
          </a:p>
          <a:p>
            <a:r>
              <a:rPr lang="en-US" sz="2400" dirty="0"/>
              <a:t>Identifying Differences Between Individual Groups</a:t>
            </a:r>
          </a:p>
          <a:p>
            <a:r>
              <a:rPr lang="en-US" sz="2400" dirty="0"/>
              <a:t>Assessing Significance for Individual Outcome Variables</a:t>
            </a:r>
          </a:p>
          <a:p>
            <a:r>
              <a:rPr lang="en-US" sz="2400" dirty="0"/>
              <a:t>Interpreting Mediation and Moderation</a:t>
            </a:r>
          </a:p>
        </p:txBody>
      </p:sp>
      <p:sp>
        <p:nvSpPr>
          <p:cNvPr id="7" name="Footer Placeholder 3">
            <a:extLst>
              <a:ext uri="{FF2B5EF4-FFF2-40B4-BE49-F238E27FC236}">
                <a16:creationId xmlns:a16="http://schemas.microsoft.com/office/drawing/2014/main" xmlns="" id="{3166512C-29A3-4783-9FA5-3D06035F6C6B}"/>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2790138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Covariates</a:t>
            </a:r>
          </a:p>
        </p:txBody>
      </p:sp>
      <p:sp>
        <p:nvSpPr>
          <p:cNvPr id="3" name="Content Placeholder 2"/>
          <p:cNvSpPr>
            <a:spLocks noGrp="1"/>
          </p:cNvSpPr>
          <p:nvPr>
            <p:ph idx="1"/>
          </p:nvPr>
        </p:nvSpPr>
        <p:spPr>
          <a:xfrm>
            <a:off x="298451" y="899042"/>
            <a:ext cx="11368616" cy="4616450"/>
          </a:xfrm>
        </p:spPr>
        <p:txBody>
          <a:bodyPr/>
          <a:lstStyle/>
          <a:p>
            <a:r>
              <a:rPr lang="en-US" b="1" dirty="0"/>
              <a:t>Primary Impact:  </a:t>
            </a:r>
          </a:p>
          <a:p>
            <a:pPr marL="969962" lvl="1" indent="-457200"/>
            <a:r>
              <a:rPr lang="en-US" dirty="0"/>
              <a:t>Increase in statistical significance for main effects and interactions by reducing within-group variation.</a:t>
            </a:r>
          </a:p>
          <a:p>
            <a:pPr marL="457200" indent="-457200"/>
            <a:endParaRPr lang="en-US" dirty="0"/>
          </a:p>
          <a:p>
            <a:pPr marL="457200" indent="-457200"/>
            <a:r>
              <a:rPr lang="en-US" b="1" dirty="0"/>
              <a:t>Assessing Impact:</a:t>
            </a:r>
          </a:p>
          <a:p>
            <a:pPr marL="969962" lvl="1" indent="-457200"/>
            <a:r>
              <a:rPr lang="en-US" dirty="0"/>
              <a:t>Estimate model with and without covariates and then determine is covariates have positive benefit to statistical significance testing.</a:t>
            </a:r>
          </a:p>
          <a:p>
            <a:pPr marL="457200" indent="-457200"/>
            <a:endParaRPr lang="en-US" dirty="0"/>
          </a:p>
          <a:p>
            <a:pPr marL="457200" indent="-457200"/>
            <a:r>
              <a:rPr lang="en-US" b="1" dirty="0"/>
              <a:t>Interpreting Covariates</a:t>
            </a:r>
          </a:p>
          <a:p>
            <a:pPr marL="969962" lvl="1" indent="-457200"/>
            <a:r>
              <a:rPr lang="en-US" dirty="0"/>
              <a:t>If covariates represent theoretically based effects, then these results provide an objective basis for accepting or rejecting the proposed relationships. </a:t>
            </a:r>
          </a:p>
          <a:p>
            <a:pPr marL="969962" lvl="1" indent="-457200"/>
            <a:r>
              <a:rPr lang="en-US" dirty="0"/>
              <a:t>In a practical vein, the researcher can examine the impact of the covariates and eliminate those with little or no effect.</a:t>
            </a:r>
          </a:p>
        </p:txBody>
      </p:sp>
      <p:sp>
        <p:nvSpPr>
          <p:cNvPr id="5" name="Footer Placeholder 3">
            <a:extLst>
              <a:ext uri="{FF2B5EF4-FFF2-40B4-BE49-F238E27FC236}">
                <a16:creationId xmlns:a16="http://schemas.microsoft.com/office/drawing/2014/main" xmlns="" id="{D60AA1D4-9E3D-4A0E-BEB3-74E2DA2DCA36}"/>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7381586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818" y="125413"/>
            <a:ext cx="11609051" cy="641350"/>
          </a:xfrm>
        </p:spPr>
        <p:txBody>
          <a:bodyPr/>
          <a:lstStyle/>
          <a:p>
            <a:r>
              <a:rPr lang="en-US" dirty="0"/>
              <a:t>Assessing Effects on the Dependent Variate: Main Effects</a:t>
            </a:r>
          </a:p>
        </p:txBody>
      </p:sp>
      <p:sp>
        <p:nvSpPr>
          <p:cNvPr id="3" name="Content Placeholder 2"/>
          <p:cNvSpPr>
            <a:spLocks noGrp="1"/>
          </p:cNvSpPr>
          <p:nvPr>
            <p:ph idx="1"/>
          </p:nvPr>
        </p:nvSpPr>
        <p:spPr>
          <a:xfrm>
            <a:off x="298451" y="927029"/>
            <a:ext cx="11822014" cy="4616450"/>
          </a:xfrm>
        </p:spPr>
        <p:txBody>
          <a:bodyPr/>
          <a:lstStyle/>
          <a:p>
            <a:r>
              <a:rPr lang="en-US" b="1" dirty="0"/>
              <a:t>Main effect:  difference between groups formed by independent variable(s)</a:t>
            </a:r>
          </a:p>
          <a:p>
            <a:endParaRPr lang="en-US" b="1" dirty="0"/>
          </a:p>
          <a:p>
            <a:r>
              <a:rPr lang="en-US" b="1" dirty="0"/>
              <a:t>Assessing significant effects</a:t>
            </a:r>
          </a:p>
          <a:p>
            <a:pPr marL="969962" lvl="1" indent="-457200"/>
            <a:r>
              <a:rPr lang="en-US" dirty="0"/>
              <a:t>Multivariate measures – difference on variate of dependent variables.</a:t>
            </a:r>
          </a:p>
          <a:p>
            <a:pPr marL="969962" lvl="1" indent="-457200"/>
            <a:r>
              <a:rPr lang="en-US" dirty="0"/>
              <a:t>Univariate measures – test each dependent variable separately.</a:t>
            </a:r>
          </a:p>
          <a:p>
            <a:pPr marL="457200" indent="-457200"/>
            <a:endParaRPr lang="en-US" dirty="0"/>
          </a:p>
          <a:p>
            <a:pPr marL="457200" indent="-457200"/>
            <a:r>
              <a:rPr lang="en-US" b="1" dirty="0"/>
              <a:t>Presence of Significant Main effects Requires:</a:t>
            </a:r>
          </a:p>
          <a:p>
            <a:pPr marL="969962" lvl="1" indent="-457200"/>
            <a:r>
              <a:rPr lang="en-US" dirty="0"/>
              <a:t>If the analysis includes more than one treatment, the researcher must examine the </a:t>
            </a:r>
            <a:r>
              <a:rPr lang="en-US" u="sng" dirty="0"/>
              <a:t>interaction terms</a:t>
            </a:r>
            <a:r>
              <a:rPr lang="en-US" dirty="0"/>
              <a:t> to see whether they are significant and, if so, whether they allow for an interpretation of the main effects.</a:t>
            </a:r>
          </a:p>
          <a:p>
            <a:pPr marL="969962" lvl="1" indent="-457200"/>
            <a:r>
              <a:rPr lang="en-US" dirty="0"/>
              <a:t>If a treatment involves more than two levels, then the researcher must perform a </a:t>
            </a:r>
            <a:r>
              <a:rPr lang="en-US" u="sng" dirty="0"/>
              <a:t>series of additional tests</a:t>
            </a:r>
            <a:r>
              <a:rPr lang="en-US" dirty="0"/>
              <a:t> between the groups to see which pairs of groups are significantly different.</a:t>
            </a:r>
          </a:p>
        </p:txBody>
      </p:sp>
      <p:sp>
        <p:nvSpPr>
          <p:cNvPr id="5" name="Footer Placeholder 3">
            <a:extLst>
              <a:ext uri="{FF2B5EF4-FFF2-40B4-BE49-F238E27FC236}">
                <a16:creationId xmlns:a16="http://schemas.microsoft.com/office/drawing/2014/main" xmlns="" id="{B8ADE79B-88DF-47EB-A9F8-231E1D64A305}"/>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197925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Re-Emergence of Experimentation</a:t>
            </a:r>
          </a:p>
        </p:txBody>
      </p:sp>
      <p:sp>
        <p:nvSpPr>
          <p:cNvPr id="6" name="Footer Placeholder 3">
            <a:extLst>
              <a:ext uri="{FF2B5EF4-FFF2-40B4-BE49-F238E27FC236}">
                <a16:creationId xmlns:a16="http://schemas.microsoft.com/office/drawing/2014/main" xmlns="" id="{0B162D64-0311-48B8-8F1A-5924C8A7EC5B}"/>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8876604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818" y="125413"/>
            <a:ext cx="11609051" cy="641350"/>
          </a:xfrm>
        </p:spPr>
        <p:txBody>
          <a:bodyPr/>
          <a:lstStyle/>
          <a:p>
            <a:r>
              <a:rPr lang="en-US" dirty="0"/>
              <a:t>Assessing Effects on the Dependent Variate: Interactions</a:t>
            </a:r>
          </a:p>
        </p:txBody>
      </p:sp>
      <p:sp>
        <p:nvSpPr>
          <p:cNvPr id="3" name="Content Placeholder 2"/>
          <p:cNvSpPr>
            <a:spLocks noGrp="1"/>
          </p:cNvSpPr>
          <p:nvPr>
            <p:ph idx="1"/>
          </p:nvPr>
        </p:nvSpPr>
        <p:spPr>
          <a:xfrm>
            <a:off x="298450" y="920587"/>
            <a:ext cx="11368616" cy="5688369"/>
          </a:xfrm>
        </p:spPr>
        <p:txBody>
          <a:bodyPr/>
          <a:lstStyle/>
          <a:p>
            <a:r>
              <a:rPr lang="en-US" b="1" dirty="0"/>
              <a:t>Interaction:  Joint effect of two or more treatments</a:t>
            </a:r>
          </a:p>
          <a:p>
            <a:r>
              <a:rPr lang="en-US" b="1" dirty="0"/>
              <a:t>Assessing significant effects</a:t>
            </a:r>
          </a:p>
          <a:p>
            <a:pPr marL="969962" lvl="1" indent="-457200"/>
            <a:r>
              <a:rPr lang="en-US" u="sng" dirty="0"/>
              <a:t>Multivariate measures</a:t>
            </a:r>
            <a:r>
              <a:rPr lang="en-US" dirty="0"/>
              <a:t> – difference on variate of dependent variables.</a:t>
            </a:r>
          </a:p>
          <a:p>
            <a:pPr marL="969962" lvl="1" indent="-457200"/>
            <a:r>
              <a:rPr lang="en-US" u="sng" dirty="0"/>
              <a:t>Univariate measures</a:t>
            </a:r>
            <a:r>
              <a:rPr lang="en-US" dirty="0"/>
              <a:t> – test each dependent variable separately.</a:t>
            </a:r>
          </a:p>
          <a:p>
            <a:r>
              <a:rPr lang="en-US" b="1" dirty="0"/>
              <a:t>Types of Significant Interactions</a:t>
            </a:r>
          </a:p>
          <a:p>
            <a:pPr marL="969962" lvl="1" indent="-457200"/>
            <a:r>
              <a:rPr lang="en-US" u="sng" dirty="0"/>
              <a:t>Ordinal</a:t>
            </a:r>
          </a:p>
          <a:p>
            <a:pPr marL="1370012" lvl="2" indent="-457200"/>
            <a:r>
              <a:rPr lang="en-US" dirty="0"/>
              <a:t>effects of a treatment are not equal across all levels of another treatment, but the group difference(s) is always the same direction.</a:t>
            </a:r>
          </a:p>
          <a:p>
            <a:pPr marL="1370012" lvl="2" indent="-457200"/>
            <a:r>
              <a:rPr lang="en-US" dirty="0"/>
              <a:t>Main effect has consistent interpretation, but must be assessed at each level of variable.</a:t>
            </a:r>
          </a:p>
          <a:p>
            <a:pPr marL="969962" lvl="1" indent="-457200"/>
            <a:r>
              <a:rPr lang="en-US" u="sng" dirty="0" err="1"/>
              <a:t>Disordinal</a:t>
            </a:r>
            <a:endParaRPr lang="en-US" u="sng" dirty="0"/>
          </a:p>
          <a:p>
            <a:pPr marL="1370012" lvl="2" indent="-457200"/>
            <a:r>
              <a:rPr lang="en-US" dirty="0"/>
              <a:t>differences between levels switch, depending on how they are combined with levels from another treatment.</a:t>
            </a:r>
          </a:p>
          <a:p>
            <a:pPr marL="1370012" lvl="2" indent="-457200"/>
            <a:r>
              <a:rPr lang="en-US" dirty="0"/>
              <a:t>No consistent difference between groups (e.g., females not always greater than males).</a:t>
            </a:r>
          </a:p>
          <a:p>
            <a:pPr marL="1370012" lvl="2" indent="-457200"/>
            <a:r>
              <a:rPr lang="en-US" dirty="0"/>
              <a:t>May be significant without either main effect being significant.</a:t>
            </a:r>
          </a:p>
        </p:txBody>
      </p:sp>
      <p:sp>
        <p:nvSpPr>
          <p:cNvPr id="5" name="Footer Placeholder 3">
            <a:extLst>
              <a:ext uri="{FF2B5EF4-FFF2-40B4-BE49-F238E27FC236}">
                <a16:creationId xmlns:a16="http://schemas.microsoft.com/office/drawing/2014/main" xmlns="" id="{D05F8701-3805-4493-B69F-592B6FF0C28E}"/>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1349858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Graphical Portrayal of Interactions</a:t>
            </a:r>
          </a:p>
        </p:txBody>
      </p:sp>
      <p:grpSp>
        <p:nvGrpSpPr>
          <p:cNvPr id="12" name="Group 11"/>
          <p:cNvGrpSpPr/>
          <p:nvPr/>
        </p:nvGrpSpPr>
        <p:grpSpPr>
          <a:xfrm>
            <a:off x="148884" y="1702078"/>
            <a:ext cx="11804523" cy="4064240"/>
            <a:chOff x="270183" y="1702078"/>
            <a:chExt cx="9586223" cy="2344046"/>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70183" y="1702078"/>
              <a:ext cx="3224447" cy="2344046"/>
            </a:xfrm>
            <a:prstGeom prst="rect">
              <a:avLst/>
            </a:prstGeom>
            <a:ln w="25400">
              <a:solidFill>
                <a:srgbClr val="000000"/>
              </a:solidFill>
            </a:ln>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94630" y="1702078"/>
              <a:ext cx="3120165" cy="2344046"/>
            </a:xfrm>
            <a:prstGeom prst="rect">
              <a:avLst/>
            </a:prstGeom>
            <a:ln w="25400">
              <a:solidFill>
                <a:srgbClr val="000000"/>
              </a:solidFill>
            </a:ln>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614795" y="1702078"/>
              <a:ext cx="3241611" cy="2344046"/>
            </a:xfrm>
            <a:prstGeom prst="rect">
              <a:avLst/>
            </a:prstGeom>
            <a:ln w="25400">
              <a:solidFill>
                <a:srgbClr val="000000"/>
              </a:solidFill>
            </a:ln>
          </p:spPr>
        </p:pic>
      </p:grpSp>
      <p:sp>
        <p:nvSpPr>
          <p:cNvPr id="9" name="Footer Placeholder 3">
            <a:extLst>
              <a:ext uri="{FF2B5EF4-FFF2-40B4-BE49-F238E27FC236}">
                <a16:creationId xmlns:a16="http://schemas.microsoft.com/office/drawing/2014/main" xmlns="" id="{E398068B-8DCB-42AF-A857-2060490D6FA4}"/>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3964536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Differences Between Individual Groups</a:t>
            </a:r>
          </a:p>
        </p:txBody>
      </p:sp>
      <p:sp>
        <p:nvSpPr>
          <p:cNvPr id="3" name="Content Placeholder 2"/>
          <p:cNvSpPr>
            <a:spLocks noGrp="1"/>
          </p:cNvSpPr>
          <p:nvPr>
            <p:ph idx="1"/>
          </p:nvPr>
        </p:nvSpPr>
        <p:spPr/>
        <p:txBody>
          <a:bodyPr/>
          <a:lstStyle/>
          <a:p>
            <a:r>
              <a:rPr lang="en-US" b="1" dirty="0"/>
              <a:t>When more than two groups for a treatment, significant main effects do not guarantee that all differences between groups are significant</a:t>
            </a:r>
          </a:p>
          <a:p>
            <a:r>
              <a:rPr lang="en-US" b="1" dirty="0"/>
              <a:t>Approaches for Identifying Individual Group differences</a:t>
            </a:r>
          </a:p>
          <a:p>
            <a:pPr marL="969962" lvl="1" indent="-457200"/>
            <a:r>
              <a:rPr lang="en-US" u="sng" dirty="0"/>
              <a:t>Multiple Univariate Tests</a:t>
            </a:r>
            <a:r>
              <a:rPr lang="en-US" dirty="0"/>
              <a:t> Adjusting for the Experiment-wide Error Rate</a:t>
            </a:r>
          </a:p>
          <a:p>
            <a:pPr marL="1370012" lvl="2" indent="-457200"/>
            <a:r>
              <a:rPr lang="en-US" dirty="0"/>
              <a:t>Testing all possible group differences while adjusting alpha level with </a:t>
            </a:r>
            <a:r>
              <a:rPr lang="en-US" u="sng" dirty="0" err="1"/>
              <a:t>Bonferroni</a:t>
            </a:r>
            <a:r>
              <a:rPr lang="en-US" u="sng" dirty="0"/>
              <a:t> inequality</a:t>
            </a:r>
            <a:r>
              <a:rPr lang="en-US" dirty="0"/>
              <a:t>.</a:t>
            </a:r>
            <a:endParaRPr lang="en-US" u="sng" dirty="0"/>
          </a:p>
          <a:p>
            <a:pPr marL="969962" lvl="1" indent="-457200"/>
            <a:r>
              <a:rPr lang="en-US" u="sng" dirty="0"/>
              <a:t>Structured </a:t>
            </a:r>
            <a:r>
              <a:rPr lang="en-US" u="sng" dirty="0" err="1"/>
              <a:t>Multigroup</a:t>
            </a:r>
            <a:r>
              <a:rPr lang="en-US" u="sng" dirty="0"/>
              <a:t> Tests</a:t>
            </a:r>
          </a:p>
          <a:p>
            <a:pPr marL="1370012" lvl="2" indent="-457200"/>
            <a:r>
              <a:rPr lang="en-US" u="sng" dirty="0"/>
              <a:t>Post Hoc Tests</a:t>
            </a:r>
            <a:r>
              <a:rPr lang="en-US" dirty="0"/>
              <a:t> – Tests of the dependent variables between all possible pairs of group differences that are tested after the data patterns are established.</a:t>
            </a:r>
          </a:p>
          <a:p>
            <a:pPr marL="1827212" lvl="3" indent="-457200"/>
            <a:r>
              <a:rPr lang="en-US" dirty="0"/>
              <a:t>quite low levels of power for any individual test because they examine all possible combinations.</a:t>
            </a:r>
          </a:p>
          <a:p>
            <a:pPr marL="1370012" lvl="2" indent="-457200"/>
            <a:r>
              <a:rPr lang="en-US" u="sng" dirty="0"/>
              <a:t>A Priori or Planned Comparisons</a:t>
            </a:r>
            <a:r>
              <a:rPr lang="en-US" dirty="0"/>
              <a:t> – Tests planned from a theoretical or practical decision-making viewpoint prior to looking at the data.  Best employed when:</a:t>
            </a:r>
          </a:p>
          <a:p>
            <a:pPr marL="1827212" lvl="3" indent="-457200"/>
            <a:r>
              <a:rPr lang="en-US" dirty="0"/>
              <a:t>The researcher can specify which group comparisons are to be made versus testing the entire set.</a:t>
            </a:r>
          </a:p>
          <a:p>
            <a:pPr marL="1827212" lvl="3" indent="-457200"/>
            <a:r>
              <a:rPr lang="en-US" dirty="0"/>
              <a:t>Planned comparisons are more powerful because of the smaller number of comparisons, but requires conceptual basis for specifying which group comparisons are made.</a:t>
            </a:r>
          </a:p>
        </p:txBody>
      </p:sp>
      <p:sp>
        <p:nvSpPr>
          <p:cNvPr id="5" name="Footer Placeholder 3">
            <a:extLst>
              <a:ext uri="{FF2B5EF4-FFF2-40B4-BE49-F238E27FC236}">
                <a16:creationId xmlns:a16="http://schemas.microsoft.com/office/drawing/2014/main" xmlns="" id="{F0773BD3-1F54-4272-AC99-0513874697C0}"/>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6919312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Significance for Individual Outcome Variables</a:t>
            </a:r>
          </a:p>
        </p:txBody>
      </p:sp>
      <p:sp>
        <p:nvSpPr>
          <p:cNvPr id="3" name="Content Placeholder 2"/>
          <p:cNvSpPr>
            <a:spLocks noGrp="1"/>
          </p:cNvSpPr>
          <p:nvPr>
            <p:ph idx="1"/>
          </p:nvPr>
        </p:nvSpPr>
        <p:spPr>
          <a:xfrm>
            <a:off x="152400" y="718877"/>
            <a:ext cx="11950931" cy="4616450"/>
          </a:xfrm>
        </p:spPr>
        <p:txBody>
          <a:bodyPr/>
          <a:lstStyle/>
          <a:p>
            <a:r>
              <a:rPr lang="en-US" b="1" dirty="0"/>
              <a:t>Result of a multivariate test of differences across the set of outcomes does not necessarily extend to each variable separately, just collectively. </a:t>
            </a:r>
          </a:p>
          <a:p>
            <a:pPr marL="969962" lvl="1" indent="-457200"/>
            <a:r>
              <a:rPr lang="en-US" dirty="0"/>
              <a:t>Thus, the researcher should always examine the multivariate results for the extent to which they extend to the individual outcome measures.</a:t>
            </a:r>
          </a:p>
          <a:p>
            <a:pPr marL="457200" indent="-457200"/>
            <a:r>
              <a:rPr lang="en-US" b="1" dirty="0"/>
              <a:t>Approaches For Assessing Individual Outcome Variables</a:t>
            </a:r>
          </a:p>
          <a:p>
            <a:pPr marL="969962" lvl="1" indent="-457200"/>
            <a:r>
              <a:rPr lang="en-US" u="sng" dirty="0"/>
              <a:t>Univariate significance tests</a:t>
            </a:r>
            <a:r>
              <a:rPr lang="en-US" dirty="0"/>
              <a:t> – separate univariate significance tests for each outcome.</a:t>
            </a:r>
          </a:p>
          <a:p>
            <a:pPr marL="969962" lvl="1" indent="-457200"/>
            <a:r>
              <a:rPr lang="en-US" u="sng" dirty="0"/>
              <a:t>Discriminant analysis</a:t>
            </a:r>
          </a:p>
          <a:p>
            <a:pPr marL="1370012" lvl="2" indent="-457200"/>
            <a:r>
              <a:rPr lang="en-US" dirty="0"/>
              <a:t>designate a treatment as the dependent variable in the discriminant analysis and the outcomes as the independent variables. </a:t>
            </a:r>
          </a:p>
          <a:p>
            <a:pPr marL="1370012" lvl="2" indent="-457200"/>
            <a:r>
              <a:rPr lang="en-US" dirty="0"/>
              <a:t>Multivariate significance tests will (a) test for the significance of the set of outcomes for that treatment and (b) identify which of the outcomes are predictive of the difference.</a:t>
            </a:r>
          </a:p>
          <a:p>
            <a:pPr marL="969962" lvl="1" indent="-457200"/>
            <a:r>
              <a:rPr lang="en-US" u="sng" dirty="0"/>
              <a:t>Stepdown analysis</a:t>
            </a:r>
          </a:p>
          <a:p>
            <a:pPr marL="1370012" lvl="2" indent="-457200"/>
            <a:r>
              <a:rPr lang="en-US" dirty="0"/>
              <a:t>Computing a univariate F statistic for a dependent variable after eliminating the effects of other dependent variables preceding it in the analysis.</a:t>
            </a:r>
          </a:p>
          <a:p>
            <a:pPr marL="1370012" lvl="2" indent="-457200"/>
            <a:r>
              <a:rPr lang="en-US" dirty="0"/>
              <a:t>Requires sequential ordering of dependent variables which can markedly impact results.</a:t>
            </a:r>
          </a:p>
        </p:txBody>
      </p:sp>
      <p:sp>
        <p:nvSpPr>
          <p:cNvPr id="5" name="Footer Placeholder 3">
            <a:extLst>
              <a:ext uri="{FF2B5EF4-FFF2-40B4-BE49-F238E27FC236}">
                <a16:creationId xmlns:a16="http://schemas.microsoft.com/office/drawing/2014/main" xmlns="" id="{4B093C4B-03D2-408B-8B3A-DAD8722B4956}"/>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2040996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Mediation</a:t>
            </a:r>
          </a:p>
        </p:txBody>
      </p:sp>
      <p:sp>
        <p:nvSpPr>
          <p:cNvPr id="3" name="Content Placeholder 2"/>
          <p:cNvSpPr>
            <a:spLocks noGrp="1"/>
          </p:cNvSpPr>
          <p:nvPr>
            <p:ph idx="1"/>
          </p:nvPr>
        </p:nvSpPr>
        <p:spPr/>
        <p:txBody>
          <a:bodyPr/>
          <a:lstStyle/>
          <a:p>
            <a:r>
              <a:rPr lang="en-US" b="1" dirty="0"/>
              <a:t>Decomposes the original main effect into two elements: the mediated main</a:t>
            </a:r>
          </a:p>
          <a:p>
            <a:r>
              <a:rPr lang="en-US" b="1" dirty="0"/>
              <a:t>effect and the indirect (mediation) effect.</a:t>
            </a:r>
          </a:p>
          <a:p>
            <a:endParaRPr lang="en-US" b="1" dirty="0"/>
          </a:p>
          <a:p>
            <a:endParaRPr lang="en-US" b="1" dirty="0"/>
          </a:p>
          <a:p>
            <a:endParaRPr lang="en-US" b="1" dirty="0"/>
          </a:p>
          <a:p>
            <a:r>
              <a:rPr lang="en-US" b="1" dirty="0"/>
              <a:t>Three questions to address:</a:t>
            </a:r>
          </a:p>
          <a:p>
            <a:pPr marL="1027112" lvl="1" indent="-514350">
              <a:buFont typeface="+mj-lt"/>
              <a:buAutoNum type="arabicPeriod"/>
            </a:pPr>
            <a:r>
              <a:rPr lang="en-US" dirty="0"/>
              <a:t>Was the </a:t>
            </a:r>
            <a:r>
              <a:rPr lang="en-US" u="sng" dirty="0"/>
              <a:t>indirect effect significant</a:t>
            </a:r>
            <a:r>
              <a:rPr lang="en-US" dirty="0"/>
              <a:t>?</a:t>
            </a:r>
          </a:p>
          <a:p>
            <a:pPr marL="1427162" lvl="2" indent="-514350"/>
            <a:r>
              <a:rPr lang="en-US" dirty="0"/>
              <a:t>Assessed either with Sobel test or bootstrapping.</a:t>
            </a:r>
          </a:p>
          <a:p>
            <a:pPr marL="1027112" lvl="1" indent="-514350">
              <a:buFont typeface="+mj-lt"/>
              <a:buAutoNum type="arabicPeriod"/>
            </a:pPr>
            <a:r>
              <a:rPr lang="en-US" dirty="0"/>
              <a:t>Is the </a:t>
            </a:r>
            <a:r>
              <a:rPr lang="en-US" u="sng" dirty="0"/>
              <a:t>mediated main effect significant</a:t>
            </a:r>
            <a:r>
              <a:rPr lang="en-US" dirty="0"/>
              <a:t>?</a:t>
            </a:r>
          </a:p>
          <a:p>
            <a:pPr marL="1427162" lvl="2" indent="-514350"/>
            <a:r>
              <a:rPr lang="en-US" dirty="0"/>
              <a:t>Determines if significant effect results in partial or complete mediation.</a:t>
            </a:r>
          </a:p>
          <a:p>
            <a:pPr marL="1027112" lvl="1" indent="-514350">
              <a:buFont typeface="+mj-lt"/>
              <a:buAutoNum type="arabicPeriod"/>
            </a:pPr>
            <a:r>
              <a:rPr lang="en-US" dirty="0"/>
              <a:t>If both mediated main effect and indirect effect are significant, what is their </a:t>
            </a:r>
            <a:r>
              <a:rPr lang="en-US" u="sng" dirty="0"/>
              <a:t>relative strength</a:t>
            </a:r>
            <a:r>
              <a:rPr lang="en-US" dirty="0"/>
              <a:t>?</a:t>
            </a:r>
          </a:p>
        </p:txBody>
      </p:sp>
      <p:pic>
        <p:nvPicPr>
          <p:cNvPr id="5" name="Picture 4"/>
          <p:cNvPicPr>
            <a:picLocks noChangeAspect="1"/>
          </p:cNvPicPr>
          <p:nvPr/>
        </p:nvPicPr>
        <p:blipFill>
          <a:blip r:embed="rId2"/>
          <a:stretch>
            <a:fillRect/>
          </a:stretch>
        </p:blipFill>
        <p:spPr>
          <a:xfrm>
            <a:off x="3062980" y="2266950"/>
            <a:ext cx="5212797" cy="925138"/>
          </a:xfrm>
          <a:prstGeom prst="rect">
            <a:avLst/>
          </a:prstGeom>
          <a:ln w="25400">
            <a:solidFill>
              <a:srgbClr val="000000"/>
            </a:solidFill>
          </a:ln>
        </p:spPr>
      </p:pic>
      <p:sp>
        <p:nvSpPr>
          <p:cNvPr id="6" name="Footer Placeholder 3">
            <a:extLst>
              <a:ext uri="{FF2B5EF4-FFF2-40B4-BE49-F238E27FC236}">
                <a16:creationId xmlns:a16="http://schemas.microsoft.com/office/drawing/2014/main" xmlns="" id="{BCDE9724-D618-4E10-9C83-DF826F5C580D}"/>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0623953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Moderation</a:t>
            </a:r>
          </a:p>
        </p:txBody>
      </p:sp>
      <p:sp>
        <p:nvSpPr>
          <p:cNvPr id="3" name="Content Placeholder 2"/>
          <p:cNvSpPr>
            <a:spLocks noGrp="1"/>
          </p:cNvSpPr>
          <p:nvPr>
            <p:ph idx="1"/>
          </p:nvPr>
        </p:nvSpPr>
        <p:spPr/>
        <p:txBody>
          <a:bodyPr/>
          <a:lstStyle/>
          <a:p>
            <a:r>
              <a:rPr lang="en-US" b="1" dirty="0"/>
              <a:t>Extent to which a main effect may be contingent on a third variable—i.e., how the main effect varies for different values of the moderator</a:t>
            </a:r>
          </a:p>
          <a:p>
            <a:endParaRPr lang="en-US" dirty="0"/>
          </a:p>
          <a:p>
            <a:r>
              <a:rPr lang="en-US" b="1" dirty="0"/>
              <a:t>Impacts of Moderator Effects on Cell Means</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7868" y="3459137"/>
            <a:ext cx="7874041" cy="2667511"/>
          </a:xfrm>
          <a:prstGeom prst="rect">
            <a:avLst/>
          </a:prstGeom>
          <a:ln w="25400">
            <a:solidFill>
              <a:srgbClr val="000000"/>
            </a:solidFill>
          </a:ln>
        </p:spPr>
      </p:pic>
      <p:sp>
        <p:nvSpPr>
          <p:cNvPr id="6" name="Footer Placeholder 3">
            <a:extLst>
              <a:ext uri="{FF2B5EF4-FFF2-40B4-BE49-F238E27FC236}">
                <a16:creationId xmlns:a16="http://schemas.microsoft.com/office/drawing/2014/main" xmlns="" id="{97B2F072-CB68-4053-85D9-23D81FAC2F74}"/>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8046652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Stage 6: Validation of the Results</a:t>
            </a:r>
          </a:p>
        </p:txBody>
      </p:sp>
      <p:sp>
        <p:nvSpPr>
          <p:cNvPr id="6" name="Footer Placeholder 3">
            <a:extLst>
              <a:ext uri="{FF2B5EF4-FFF2-40B4-BE49-F238E27FC236}">
                <a16:creationId xmlns:a16="http://schemas.microsoft.com/office/drawing/2014/main" xmlns="" id="{23DA01A3-2851-49D9-94BE-044F90385AF5}"/>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0355410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Validating Experiments</a:t>
            </a:r>
          </a:p>
        </p:txBody>
      </p:sp>
      <p:sp>
        <p:nvSpPr>
          <p:cNvPr id="3" name="Content Placeholder 2"/>
          <p:cNvSpPr>
            <a:spLocks noGrp="1"/>
          </p:cNvSpPr>
          <p:nvPr>
            <p:ph idx="1"/>
          </p:nvPr>
        </p:nvSpPr>
        <p:spPr/>
        <p:txBody>
          <a:bodyPr/>
          <a:lstStyle/>
          <a:p>
            <a:r>
              <a:rPr lang="en-US" b="1" dirty="0"/>
              <a:t>Primary Approach: Replication</a:t>
            </a:r>
          </a:p>
          <a:p>
            <a:pPr marL="969962" lvl="1" indent="-457200"/>
            <a:r>
              <a:rPr lang="en-US" dirty="0"/>
              <a:t>specificity of experimental treatments allows for a widespread use of the same experiment in multiple populations to assess the generalizability of the results.</a:t>
            </a:r>
          </a:p>
          <a:p>
            <a:pPr marL="457200" indent="-457200"/>
            <a:endParaRPr lang="en-US" dirty="0"/>
          </a:p>
          <a:p>
            <a:pPr marL="457200" indent="-457200"/>
            <a:r>
              <a:rPr lang="en-US" b="1" dirty="0"/>
              <a:t>Issues to Be Addressed</a:t>
            </a:r>
          </a:p>
          <a:p>
            <a:pPr marL="969962" lvl="1" indent="-457200"/>
            <a:r>
              <a:rPr lang="en-US" u="sng" dirty="0"/>
              <a:t>Comparability of research situations</a:t>
            </a:r>
            <a:r>
              <a:rPr lang="en-US" dirty="0"/>
              <a:t>, particularly in terms of respondent samples</a:t>
            </a:r>
          </a:p>
          <a:p>
            <a:pPr marL="969962" lvl="1" indent="-457200"/>
            <a:r>
              <a:rPr lang="en-US" dirty="0"/>
              <a:t>Consider </a:t>
            </a:r>
            <a:r>
              <a:rPr lang="en-US" u="sng" dirty="0"/>
              <a:t>use of covariates</a:t>
            </a:r>
            <a:r>
              <a:rPr lang="en-US" dirty="0"/>
              <a:t> to control for sample differences outside scope of models tested.</a:t>
            </a:r>
          </a:p>
          <a:p>
            <a:pPr marL="969962" lvl="1" indent="-457200"/>
            <a:r>
              <a:rPr lang="en-US" dirty="0"/>
              <a:t>Ensuring </a:t>
            </a:r>
            <a:r>
              <a:rPr lang="en-US" u="sng" dirty="0"/>
              <a:t>requirements for causal inference </a:t>
            </a:r>
            <a:r>
              <a:rPr lang="en-US" dirty="0"/>
              <a:t>– even if causal inference is not intended, ensure that the basic elements (e.g., temporal ordering of treatments and outcomes) are maintained.</a:t>
            </a:r>
          </a:p>
          <a:p>
            <a:pPr marL="969962" lvl="1" indent="-457200"/>
            <a:endParaRPr lang="en-US" dirty="0"/>
          </a:p>
        </p:txBody>
      </p:sp>
      <p:sp>
        <p:nvSpPr>
          <p:cNvPr id="5" name="Footer Placeholder 3">
            <a:extLst>
              <a:ext uri="{FF2B5EF4-FFF2-40B4-BE49-F238E27FC236}">
                <a16:creationId xmlns:a16="http://schemas.microsoft.com/office/drawing/2014/main" xmlns="" id="{EF92AF81-B25D-45ED-9BA8-D8D6CAD96FB3}"/>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7023654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and Disadvantages of MANOVA</a:t>
            </a:r>
          </a:p>
        </p:txBody>
      </p:sp>
      <p:sp>
        <p:nvSpPr>
          <p:cNvPr id="3" name="Content Placeholder 2"/>
          <p:cNvSpPr>
            <a:spLocks noGrp="1"/>
          </p:cNvSpPr>
          <p:nvPr>
            <p:ph idx="1"/>
          </p:nvPr>
        </p:nvSpPr>
        <p:spPr>
          <a:xfrm>
            <a:off x="298450" y="1076325"/>
            <a:ext cx="11616741" cy="5893642"/>
          </a:xfrm>
        </p:spPr>
        <p:txBody>
          <a:bodyPr/>
          <a:lstStyle/>
          <a:p>
            <a:r>
              <a:rPr lang="en-US" b="1" dirty="0"/>
              <a:t>Advantages</a:t>
            </a:r>
          </a:p>
          <a:p>
            <a:pPr marL="969962" lvl="1" indent="-457200"/>
            <a:r>
              <a:rPr lang="en-US" dirty="0"/>
              <a:t>Allows for </a:t>
            </a:r>
            <a:r>
              <a:rPr lang="en-US" u="sng" dirty="0"/>
              <a:t>testing two or more related dependent variables</a:t>
            </a:r>
            <a:r>
              <a:rPr lang="en-US" dirty="0"/>
              <a:t> in a single analysis while accounting for their multicollinearity.</a:t>
            </a:r>
          </a:p>
          <a:p>
            <a:pPr marL="969962" lvl="1" indent="-457200"/>
            <a:r>
              <a:rPr lang="en-US" dirty="0"/>
              <a:t>Controls for </a:t>
            </a:r>
            <a:r>
              <a:rPr lang="en-US" u="sng" dirty="0"/>
              <a:t>experiment-wide error rate</a:t>
            </a:r>
            <a:r>
              <a:rPr lang="en-US" dirty="0"/>
              <a:t> that occurs from multiple ANOVA tests.</a:t>
            </a:r>
          </a:p>
          <a:p>
            <a:pPr marL="969962" lvl="1" indent="-457200"/>
            <a:r>
              <a:rPr lang="en-US" dirty="0"/>
              <a:t>Can have </a:t>
            </a:r>
            <a:r>
              <a:rPr lang="en-US" u="sng" dirty="0"/>
              <a:t>more statistical power</a:t>
            </a:r>
            <a:r>
              <a:rPr lang="en-US" dirty="0"/>
              <a:t> than univariate tests.</a:t>
            </a:r>
          </a:p>
          <a:p>
            <a:pPr marL="969962" lvl="1" indent="-457200"/>
            <a:r>
              <a:rPr lang="en-US" dirty="0"/>
              <a:t>Can </a:t>
            </a:r>
            <a:r>
              <a:rPr lang="en-US" u="sng" dirty="0"/>
              <a:t>test for sequential orderings</a:t>
            </a:r>
            <a:r>
              <a:rPr lang="en-US" dirty="0"/>
              <a:t> of dependent measures with stepdown analysis.</a:t>
            </a:r>
          </a:p>
          <a:p>
            <a:r>
              <a:rPr lang="en-US" b="1" dirty="0"/>
              <a:t>Disadvantages</a:t>
            </a:r>
          </a:p>
          <a:p>
            <a:pPr marL="969962" lvl="1" indent="-457200"/>
            <a:r>
              <a:rPr lang="en-US" dirty="0"/>
              <a:t>Assumptions similar to discriminant analysis can be </a:t>
            </a:r>
            <a:r>
              <a:rPr lang="en-US" u="sng" dirty="0"/>
              <a:t>problematic</a:t>
            </a:r>
            <a:r>
              <a:rPr lang="en-US" dirty="0"/>
              <a:t>.</a:t>
            </a:r>
          </a:p>
          <a:p>
            <a:pPr marL="969962" lvl="1" indent="-457200"/>
            <a:r>
              <a:rPr lang="en-US" dirty="0"/>
              <a:t>While overall multivariate tests are performed, </a:t>
            </a:r>
            <a:r>
              <a:rPr lang="en-US" u="sng" dirty="0"/>
              <a:t>tests of relative impact of individual dependent measures are less well defined</a:t>
            </a:r>
            <a:r>
              <a:rPr lang="en-US" dirty="0"/>
              <a:t>.</a:t>
            </a:r>
          </a:p>
          <a:p>
            <a:pPr marL="969962" lvl="1" indent="-457200"/>
            <a:r>
              <a:rPr lang="en-US" dirty="0"/>
              <a:t>Requires </a:t>
            </a:r>
            <a:r>
              <a:rPr lang="en-US" u="sng" dirty="0"/>
              <a:t>increased sample size</a:t>
            </a:r>
            <a:r>
              <a:rPr lang="en-US" dirty="0"/>
              <a:t> compared to separate ANOVAs.</a:t>
            </a:r>
          </a:p>
          <a:p>
            <a:pPr marL="969962" lvl="1" indent="-457200"/>
            <a:r>
              <a:rPr lang="en-US" dirty="0"/>
              <a:t>Overall results can be </a:t>
            </a:r>
            <a:r>
              <a:rPr lang="en-US" u="sng" dirty="0"/>
              <a:t>distorted by inclusion of inappropriate dependent measures</a:t>
            </a:r>
            <a:r>
              <a:rPr lang="en-US" dirty="0"/>
              <a:t>.</a:t>
            </a:r>
          </a:p>
        </p:txBody>
      </p:sp>
      <p:sp>
        <p:nvSpPr>
          <p:cNvPr id="5" name="Footer Placeholder 3">
            <a:extLst>
              <a:ext uri="{FF2B5EF4-FFF2-40B4-BE49-F238E27FC236}">
                <a16:creationId xmlns:a16="http://schemas.microsoft.com/office/drawing/2014/main" xmlns="" id="{C227727C-39FF-4F5D-B163-D4391B26F1FA}"/>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003812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Advanced Issues: Causal Inference in Nonrandomized Situations</a:t>
            </a:r>
          </a:p>
        </p:txBody>
      </p:sp>
      <p:sp>
        <p:nvSpPr>
          <p:cNvPr id="6" name="Text Placeholder 5"/>
          <p:cNvSpPr>
            <a:spLocks noGrp="1"/>
          </p:cNvSpPr>
          <p:nvPr>
            <p:ph type="body" idx="1"/>
          </p:nvPr>
        </p:nvSpPr>
        <p:spPr/>
        <p:txBody>
          <a:bodyPr/>
          <a:lstStyle/>
          <a:p>
            <a:r>
              <a:rPr lang="en-US" sz="2400" dirty="0"/>
              <a:t>Causality in the Social and Behavioral Sciences</a:t>
            </a:r>
          </a:p>
          <a:p>
            <a:r>
              <a:rPr lang="en-US" sz="2400" dirty="0"/>
              <a:t>The Potential Outcomes Approach</a:t>
            </a:r>
          </a:p>
          <a:p>
            <a:r>
              <a:rPr lang="en-US" sz="2400" dirty="0"/>
              <a:t>Non-experimental Research Designs</a:t>
            </a:r>
          </a:p>
          <a:p>
            <a:r>
              <a:rPr lang="en-US" sz="2400" dirty="0"/>
              <a:t>Propensity Score Models</a:t>
            </a:r>
          </a:p>
        </p:txBody>
      </p:sp>
      <p:sp>
        <p:nvSpPr>
          <p:cNvPr id="7" name="Footer Placeholder 3">
            <a:extLst>
              <a:ext uri="{FF2B5EF4-FFF2-40B4-BE49-F238E27FC236}">
                <a16:creationId xmlns:a16="http://schemas.microsoft.com/office/drawing/2014/main" xmlns="" id="{65ACA175-F387-44C9-AEEE-A87B702D51A7}"/>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249754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Re-Emergence of Experimentation</a:t>
            </a:r>
          </a:p>
        </p:txBody>
      </p:sp>
      <p:sp>
        <p:nvSpPr>
          <p:cNvPr id="3" name="Content Placeholder 2"/>
          <p:cNvSpPr>
            <a:spLocks noGrp="1"/>
          </p:cNvSpPr>
          <p:nvPr>
            <p:ph idx="1"/>
          </p:nvPr>
        </p:nvSpPr>
        <p:spPr/>
        <p:txBody>
          <a:bodyPr/>
          <a:lstStyle/>
          <a:p>
            <a:r>
              <a:rPr lang="en-US" b="1" dirty="0"/>
              <a:t>Experimentation long been the foundational principle of the scientific method of research.</a:t>
            </a:r>
          </a:p>
          <a:p>
            <a:endParaRPr lang="en-US" dirty="0"/>
          </a:p>
          <a:p>
            <a:r>
              <a:rPr lang="en-US" b="1" dirty="0"/>
              <a:t>Yet while social sciences have been less frequent users of experimentation in the past, that trend is being reversed.</a:t>
            </a:r>
          </a:p>
          <a:p>
            <a:pPr marL="969962" lvl="1" indent="-457200"/>
            <a:r>
              <a:rPr lang="en-US" u="sng" dirty="0"/>
              <a:t>Traditional randomized laboratory experiments </a:t>
            </a:r>
            <a:r>
              <a:rPr lang="en-US" dirty="0"/>
              <a:t>becoming increasingly common in consumer behavior and behavioral economics.</a:t>
            </a:r>
          </a:p>
          <a:p>
            <a:pPr marL="969962" lvl="1" indent="-457200"/>
            <a:r>
              <a:rPr lang="en-US" u="sng" dirty="0"/>
              <a:t>Field experiments </a:t>
            </a:r>
            <a:r>
              <a:rPr lang="en-US" dirty="0"/>
              <a:t>have become increasingly common both in academic setting and the business sector.</a:t>
            </a:r>
          </a:p>
        </p:txBody>
      </p:sp>
      <p:sp>
        <p:nvSpPr>
          <p:cNvPr id="5" name="Footer Placeholder 3">
            <a:extLst>
              <a:ext uri="{FF2B5EF4-FFF2-40B4-BE49-F238E27FC236}">
                <a16:creationId xmlns:a16="http://schemas.microsoft.com/office/drawing/2014/main" xmlns="" id="{73F73EF1-3001-4926-A2BA-66450D544DB9}"/>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1412080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Causality in the Social and Behavioral Sciences</a:t>
            </a:r>
          </a:p>
        </p:txBody>
      </p:sp>
      <p:sp>
        <p:nvSpPr>
          <p:cNvPr id="3" name="Content Placeholder 2"/>
          <p:cNvSpPr>
            <a:spLocks noGrp="1"/>
          </p:cNvSpPr>
          <p:nvPr>
            <p:ph idx="1"/>
          </p:nvPr>
        </p:nvSpPr>
        <p:spPr/>
        <p:txBody>
          <a:bodyPr/>
          <a:lstStyle/>
          <a:p>
            <a:r>
              <a:rPr lang="en-US" b="1" dirty="0"/>
              <a:t>Controlled randomized experiments are considered the “gold standard” in estimating causal effects.</a:t>
            </a:r>
          </a:p>
          <a:p>
            <a:endParaRPr lang="en-US" dirty="0"/>
          </a:p>
          <a:p>
            <a:r>
              <a:rPr lang="en-US" b="1" dirty="0"/>
              <a:t>Estimating causal effects in non-experimental situations, such as observational data, has previously been thought impractical due to the inability to remove all of the confounding effects impacting the main effect.</a:t>
            </a:r>
          </a:p>
          <a:p>
            <a:endParaRPr lang="en-US" dirty="0"/>
          </a:p>
          <a:p>
            <a:r>
              <a:rPr lang="en-US" b="1" dirty="0"/>
              <a:t>Causal inferences are necessary outside the controlled experiment setting for many issues in which random assignment and manipulation of the treatment is not practical (e.g., health risks, naturally occurring phenomenon, etc.).</a:t>
            </a:r>
          </a:p>
        </p:txBody>
      </p:sp>
      <p:sp>
        <p:nvSpPr>
          <p:cNvPr id="5" name="Footer Placeholder 3">
            <a:extLst>
              <a:ext uri="{FF2B5EF4-FFF2-40B4-BE49-F238E27FC236}">
                <a16:creationId xmlns:a16="http://schemas.microsoft.com/office/drawing/2014/main" xmlns="" id="{C4262168-3921-49EF-AE85-8F35DC151676}"/>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3958997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Potential Outcomes Approach</a:t>
            </a:r>
          </a:p>
        </p:txBody>
      </p:sp>
      <p:sp>
        <p:nvSpPr>
          <p:cNvPr id="3" name="Content Placeholder 2"/>
          <p:cNvSpPr>
            <a:spLocks noGrp="1"/>
          </p:cNvSpPr>
          <p:nvPr>
            <p:ph idx="1"/>
          </p:nvPr>
        </p:nvSpPr>
        <p:spPr/>
        <p:txBody>
          <a:bodyPr/>
          <a:lstStyle/>
          <a:p>
            <a:r>
              <a:rPr lang="en-US" b="1" dirty="0"/>
              <a:t>Potential Outcomes framework (Rubin) </a:t>
            </a:r>
          </a:p>
          <a:p>
            <a:pPr marL="969962" lvl="1" indent="-457200"/>
            <a:r>
              <a:rPr lang="en-US" dirty="0"/>
              <a:t>established a general framework encompassing both randomized experiments and non-experimental data for the purposes of making causal inferences.</a:t>
            </a:r>
          </a:p>
          <a:p>
            <a:pPr marL="969962" lvl="1" indent="-457200"/>
            <a:r>
              <a:rPr lang="en-US" dirty="0"/>
              <a:t>When participants are assigned, they can be in only treatment or control, not both. </a:t>
            </a:r>
          </a:p>
          <a:p>
            <a:endParaRPr lang="en-US" dirty="0"/>
          </a:p>
          <a:p>
            <a:endParaRPr lang="en-US" dirty="0"/>
          </a:p>
          <a:p>
            <a:endParaRPr lang="en-US" dirty="0"/>
          </a:p>
          <a:p>
            <a:endParaRPr lang="en-US" dirty="0"/>
          </a:p>
          <a:p>
            <a:pPr marL="969962" lvl="1" indent="-457200"/>
            <a:r>
              <a:rPr lang="en-US" dirty="0"/>
              <a:t>The counterfactual represents the outcomes expected of a participant if it was assigned to the other group (e.g., what would have happened to members of the control group if they were given the treatment).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8529" y="2959610"/>
            <a:ext cx="7397073" cy="2127504"/>
          </a:xfrm>
          <a:prstGeom prst="rect">
            <a:avLst/>
          </a:prstGeom>
          <a:ln w="25400">
            <a:solidFill>
              <a:srgbClr val="000000"/>
            </a:solidFill>
          </a:ln>
        </p:spPr>
      </p:pic>
      <p:sp>
        <p:nvSpPr>
          <p:cNvPr id="6" name="Footer Placeholder 3">
            <a:extLst>
              <a:ext uri="{FF2B5EF4-FFF2-40B4-BE49-F238E27FC236}">
                <a16:creationId xmlns:a16="http://schemas.microsoft.com/office/drawing/2014/main" xmlns="" id="{180CC15E-2CED-4DB8-BDF4-EA9000E046ED}"/>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3281336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Non-experimental Research Designs</a:t>
            </a:r>
          </a:p>
        </p:txBody>
      </p:sp>
      <p:sp>
        <p:nvSpPr>
          <p:cNvPr id="3" name="Content Placeholder 2"/>
          <p:cNvSpPr>
            <a:spLocks noGrp="1"/>
          </p:cNvSpPr>
          <p:nvPr>
            <p:ph idx="1"/>
          </p:nvPr>
        </p:nvSpPr>
        <p:spPr>
          <a:xfrm>
            <a:off x="298450" y="908372"/>
            <a:ext cx="11766031" cy="4616450"/>
          </a:xfrm>
        </p:spPr>
        <p:txBody>
          <a:bodyPr/>
          <a:lstStyle/>
          <a:p>
            <a:r>
              <a:rPr lang="en-US" b="1" dirty="0"/>
              <a:t>Key Issues in causal inference from non-experimental situations</a:t>
            </a:r>
          </a:p>
          <a:p>
            <a:pPr marL="969962" lvl="1" indent="-457200"/>
            <a:r>
              <a:rPr lang="en-US" u="sng" dirty="0"/>
              <a:t>Similarity of Treatment and Control Groups</a:t>
            </a:r>
          </a:p>
          <a:p>
            <a:pPr marL="1370012" lvl="2" indent="-457200"/>
            <a:r>
              <a:rPr lang="en-US" dirty="0"/>
              <a:t>In order to approximate the comparability from random assignment to groups, must control for all possible effects on outcomes outside the main effect.</a:t>
            </a:r>
          </a:p>
          <a:p>
            <a:pPr marL="969962" lvl="1" indent="-457200"/>
            <a:r>
              <a:rPr lang="en-US" u="sng" dirty="0"/>
              <a:t>Confounding Variables</a:t>
            </a:r>
          </a:p>
          <a:p>
            <a:pPr marL="1370012" lvl="2" indent="-457200"/>
            <a:r>
              <a:rPr lang="en-US" dirty="0"/>
              <a:t>Greatest concern – the “unobserved common cause,” the presence of confounders biases the estimate of the main effect. </a:t>
            </a:r>
          </a:p>
          <a:p>
            <a:pPr marL="1370012" lvl="2" indent="-457200"/>
            <a:r>
              <a:rPr lang="en-US" dirty="0"/>
              <a:t>Confounders are a principal cause of </a:t>
            </a:r>
            <a:r>
              <a:rPr lang="en-US" dirty="0" err="1"/>
              <a:t>endogeneity</a:t>
            </a:r>
            <a:r>
              <a:rPr lang="en-US" dirty="0"/>
              <a:t> along with measurement error and simultaneity.</a:t>
            </a:r>
          </a:p>
          <a:p>
            <a:pPr marL="969962" lvl="1" indent="-457200"/>
            <a:r>
              <a:rPr lang="en-US" u="sng" dirty="0"/>
              <a:t>Assumption of Strongly Ignorable Treatment Assignment</a:t>
            </a:r>
          </a:p>
          <a:p>
            <a:pPr marL="1370012" lvl="2" indent="-457200"/>
            <a:r>
              <a:rPr lang="en-US" dirty="0"/>
              <a:t>All confounding or sources of </a:t>
            </a:r>
            <a:r>
              <a:rPr lang="en-US" dirty="0" err="1"/>
              <a:t>endogeneity</a:t>
            </a:r>
            <a:r>
              <a:rPr lang="en-US" dirty="0"/>
              <a:t> can be eliminated if there is equivalence on the set of potential confounding characteristics of the treatment and control groups.</a:t>
            </a:r>
          </a:p>
          <a:p>
            <a:pPr marL="1370012" lvl="2" indent="-457200"/>
            <a:r>
              <a:rPr lang="en-US" dirty="0"/>
              <a:t>Allows for a procedure to provide </a:t>
            </a:r>
            <a:r>
              <a:rPr lang="en-US" dirty="0" err="1"/>
              <a:t>ignorability</a:t>
            </a:r>
            <a:r>
              <a:rPr lang="en-US" dirty="0"/>
              <a:t> of endogenous effects given the appropriate identification and treatment of the potential confounding effects.</a:t>
            </a:r>
          </a:p>
          <a:p>
            <a:pPr marL="969962" lvl="1" indent="-457200"/>
            <a:r>
              <a:rPr lang="en-US" u="sng" dirty="0"/>
              <a:t>Balance</a:t>
            </a:r>
          </a:p>
          <a:p>
            <a:pPr marL="1370012" lvl="2" indent="-457200"/>
            <a:r>
              <a:rPr lang="en-US" dirty="0"/>
              <a:t>Must ensure the equivalence of the treatment and control groups on all potential confounders.</a:t>
            </a:r>
          </a:p>
        </p:txBody>
      </p:sp>
      <p:sp>
        <p:nvSpPr>
          <p:cNvPr id="5" name="Footer Placeholder 3">
            <a:extLst>
              <a:ext uri="{FF2B5EF4-FFF2-40B4-BE49-F238E27FC236}">
                <a16:creationId xmlns:a16="http://schemas.microsoft.com/office/drawing/2014/main" xmlns="" id="{7C7AA7BF-D321-4D77-BAC8-944AA23778A8}"/>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946325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Propensity Score Models</a:t>
            </a:r>
          </a:p>
        </p:txBody>
      </p:sp>
      <p:sp>
        <p:nvSpPr>
          <p:cNvPr id="3" name="Content Placeholder 2"/>
          <p:cNvSpPr>
            <a:spLocks noGrp="1"/>
          </p:cNvSpPr>
          <p:nvPr>
            <p:ph idx="1"/>
          </p:nvPr>
        </p:nvSpPr>
        <p:spPr/>
        <p:txBody>
          <a:bodyPr/>
          <a:lstStyle/>
          <a:p>
            <a:r>
              <a:rPr lang="en-US" b="1" dirty="0"/>
              <a:t>Six Step Process</a:t>
            </a:r>
          </a:p>
          <a:p>
            <a:pPr marL="969962" lvl="1" indent="-457200"/>
            <a:r>
              <a:rPr lang="en-US" u="sng" dirty="0"/>
              <a:t>Step 1: Specify Covariates</a:t>
            </a:r>
          </a:p>
          <a:p>
            <a:pPr marL="1370012" lvl="2" indent="-457200"/>
            <a:r>
              <a:rPr lang="en-US" dirty="0"/>
              <a:t>Specify a </a:t>
            </a:r>
            <a:r>
              <a:rPr lang="en-US" u="sng" dirty="0"/>
              <a:t>covariate set </a:t>
            </a:r>
            <a:r>
              <a:rPr lang="en-US" dirty="0"/>
              <a:t>including all of the known confounders and other variables related to the outcome (e.g., confounders and possibly covariates/blocking variables).</a:t>
            </a:r>
          </a:p>
          <a:p>
            <a:pPr marL="1370012" lvl="2" indent="-457200"/>
            <a:r>
              <a:rPr lang="en-US" dirty="0"/>
              <a:t>While an unlimited number of variables should not be included in the set of confounders, it is best to </a:t>
            </a:r>
            <a:r>
              <a:rPr lang="en-US" u="sng" dirty="0"/>
              <a:t>include variables if not certain about their effect</a:t>
            </a:r>
            <a:r>
              <a:rPr lang="en-US" dirty="0"/>
              <a:t>.</a:t>
            </a:r>
          </a:p>
          <a:p>
            <a:pPr marL="1370012" lvl="2" indent="-457200"/>
            <a:r>
              <a:rPr lang="en-US" u="sng" dirty="0"/>
              <a:t>Do not include variables that are mediators </a:t>
            </a:r>
            <a:r>
              <a:rPr lang="en-US" dirty="0"/>
              <a:t>(i.e., are caused by the treatment) or variables that are highly associated with the treatment, but not the outcome.</a:t>
            </a:r>
          </a:p>
          <a:p>
            <a:pPr marL="969962" lvl="1" indent="-457200"/>
            <a:r>
              <a:rPr lang="en-US" u="sng" dirty="0"/>
              <a:t>Step 2: Estimate Propensity Score Model</a:t>
            </a:r>
          </a:p>
          <a:p>
            <a:pPr marL="1370012" lvl="2" indent="-457200"/>
            <a:r>
              <a:rPr lang="en-US" dirty="0"/>
              <a:t>The logistic regression model is not evaluated on how well it “predicts” the treatment variables, but rather on its ability to estimate a variate across all of the confounders that also has balance between treatment and control groups.</a:t>
            </a:r>
          </a:p>
          <a:p>
            <a:pPr marL="1370012" lvl="2" indent="-457200"/>
            <a:r>
              <a:rPr lang="en-US" dirty="0"/>
              <a:t>The predicted probability value is used as the propensity score, a single value that can be used to group observations with similar profiles across the variables in the model.</a:t>
            </a:r>
          </a:p>
        </p:txBody>
      </p:sp>
      <p:sp>
        <p:nvSpPr>
          <p:cNvPr id="5" name="Footer Placeholder 3">
            <a:extLst>
              <a:ext uri="{FF2B5EF4-FFF2-40B4-BE49-F238E27FC236}">
                <a16:creationId xmlns:a16="http://schemas.microsoft.com/office/drawing/2014/main" xmlns="" id="{AECEE0A9-2742-4D04-958D-7D0323F40C97}"/>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540375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Propensity Score Models</a:t>
            </a:r>
          </a:p>
        </p:txBody>
      </p:sp>
      <p:sp>
        <p:nvSpPr>
          <p:cNvPr id="3" name="Content Placeholder 2"/>
          <p:cNvSpPr>
            <a:spLocks noGrp="1"/>
          </p:cNvSpPr>
          <p:nvPr>
            <p:ph idx="1"/>
          </p:nvPr>
        </p:nvSpPr>
        <p:spPr/>
        <p:txBody>
          <a:bodyPr/>
          <a:lstStyle/>
          <a:p>
            <a:pPr marL="969962" lvl="1" indent="-457200"/>
            <a:r>
              <a:rPr lang="en-US" u="sng" dirty="0"/>
              <a:t>Step 3: Estimate Balance of Covariate Set and Model Overlap</a:t>
            </a:r>
          </a:p>
          <a:p>
            <a:pPr marL="1370012" lvl="2" indent="-457200"/>
            <a:r>
              <a:rPr lang="en-US" dirty="0"/>
              <a:t>Fundamental objective of the propensity score model is to obtain balance (i.e., equivalence between the treatment and control groups across the variables included in the model. </a:t>
            </a:r>
          </a:p>
          <a:p>
            <a:pPr marL="1370012" lvl="2" indent="-457200"/>
            <a:r>
              <a:rPr lang="en-US" dirty="0"/>
              <a:t>Balance is achieved when there is no significant difference on any model in the variable between treatment and control groups.</a:t>
            </a:r>
          </a:p>
          <a:p>
            <a:pPr marL="969962" lvl="1" indent="-457200"/>
            <a:r>
              <a:rPr lang="en-US" u="sng" dirty="0"/>
              <a:t>Step 4: Application of Propensity Scores </a:t>
            </a:r>
            <a:r>
              <a:rPr lang="en-US" dirty="0"/>
              <a:t>– form equivalent groups of observations in the treatment and control groups:</a:t>
            </a:r>
          </a:p>
          <a:p>
            <a:pPr marL="1370012" lvl="2" indent="-457200"/>
            <a:r>
              <a:rPr lang="en-US" u="sng" dirty="0"/>
              <a:t>Matching</a:t>
            </a:r>
            <a:r>
              <a:rPr lang="en-US" dirty="0"/>
              <a:t> involves matching observations from one group with observations from the opposite group based on equal or highly similar propensity scores.</a:t>
            </a:r>
          </a:p>
          <a:p>
            <a:pPr marL="1370012" lvl="2" indent="-457200"/>
            <a:r>
              <a:rPr lang="en-US" u="sng" dirty="0"/>
              <a:t>Stratification</a:t>
            </a:r>
            <a:r>
              <a:rPr lang="en-US" dirty="0"/>
              <a:t> involves forming subgroups of observations from the treatment and control groups which are similar on the propensity scores.</a:t>
            </a:r>
          </a:p>
          <a:p>
            <a:pPr marL="1370012" lvl="2" indent="-457200"/>
            <a:r>
              <a:rPr lang="en-US" u="sng" dirty="0"/>
              <a:t>Weighting</a:t>
            </a:r>
            <a:r>
              <a:rPr lang="en-US" dirty="0"/>
              <a:t> uses the inverse of the propensity score to weight individual observations before the causal effects are estimated.</a:t>
            </a:r>
          </a:p>
        </p:txBody>
      </p:sp>
      <p:sp>
        <p:nvSpPr>
          <p:cNvPr id="5" name="Footer Placeholder 3">
            <a:extLst>
              <a:ext uri="{FF2B5EF4-FFF2-40B4-BE49-F238E27FC236}">
                <a16:creationId xmlns:a16="http://schemas.microsoft.com/office/drawing/2014/main" xmlns="" id="{2A44B8D6-F53E-4658-833E-BB3CF04C9278}"/>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4005727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Propensity Score Models</a:t>
            </a:r>
          </a:p>
        </p:txBody>
      </p:sp>
      <p:sp>
        <p:nvSpPr>
          <p:cNvPr id="3" name="Content Placeholder 2"/>
          <p:cNvSpPr>
            <a:spLocks noGrp="1"/>
          </p:cNvSpPr>
          <p:nvPr>
            <p:ph idx="1"/>
          </p:nvPr>
        </p:nvSpPr>
        <p:spPr/>
        <p:txBody>
          <a:bodyPr/>
          <a:lstStyle/>
          <a:p>
            <a:pPr marL="969962" lvl="1" indent="-457200"/>
            <a:r>
              <a:rPr lang="en-US" u="sng" dirty="0"/>
              <a:t>Step 5: Recheck Balance of Covariates </a:t>
            </a:r>
          </a:p>
          <a:p>
            <a:pPr marL="1370012" lvl="2" indent="-457200"/>
            <a:r>
              <a:rPr lang="en-US" dirty="0"/>
              <a:t>Ensure balance exists on all remaining covariates.</a:t>
            </a:r>
          </a:p>
          <a:p>
            <a:pPr marL="969962" lvl="1" indent="-457200"/>
            <a:endParaRPr lang="en-US" u="sng" dirty="0"/>
          </a:p>
          <a:p>
            <a:pPr marL="969962" lvl="1" indent="-457200"/>
            <a:r>
              <a:rPr lang="en-US" u="sng" dirty="0"/>
              <a:t>Step 6: Estimate Causal Effect</a:t>
            </a:r>
          </a:p>
          <a:p>
            <a:pPr marL="1370012" lvl="2" indent="-457200"/>
            <a:r>
              <a:rPr lang="en-US" u="sng" dirty="0"/>
              <a:t>ATE (Average treatment effect of the treatment) </a:t>
            </a:r>
            <a:r>
              <a:rPr lang="en-US" dirty="0"/>
              <a:t>--  the expected difference in the outcome</a:t>
            </a:r>
          </a:p>
          <a:p>
            <a:pPr marL="1370012" lvl="2" indent="-457200"/>
            <a:r>
              <a:rPr lang="en-US" dirty="0"/>
              <a:t>between treatment and control groups.</a:t>
            </a:r>
          </a:p>
          <a:p>
            <a:pPr marL="1370012" lvl="2" indent="-457200"/>
            <a:r>
              <a:rPr lang="en-US" u="sng" dirty="0"/>
              <a:t>ATT (Average treatment effect for the treated) </a:t>
            </a:r>
            <a:r>
              <a:rPr lang="en-US" dirty="0"/>
              <a:t>– the expected difference among only those</a:t>
            </a:r>
          </a:p>
          <a:p>
            <a:pPr marL="1370012" lvl="2" indent="-457200"/>
            <a:r>
              <a:rPr lang="en-US" dirty="0"/>
              <a:t>respondents who received the treatment.</a:t>
            </a:r>
          </a:p>
          <a:p>
            <a:pPr marL="1370012" lvl="2" indent="-457200"/>
            <a:r>
              <a:rPr lang="en-US" u="sng" dirty="0"/>
              <a:t>ATT does not equal the ATE</a:t>
            </a:r>
            <a:r>
              <a:rPr lang="en-US" dirty="0"/>
              <a:t>.</a:t>
            </a:r>
          </a:p>
          <a:p>
            <a:pPr marL="1827212" lvl="3" indent="-457200"/>
            <a:endParaRPr lang="en-US" dirty="0"/>
          </a:p>
        </p:txBody>
      </p:sp>
      <p:sp>
        <p:nvSpPr>
          <p:cNvPr id="5" name="Footer Placeholder 3">
            <a:extLst>
              <a:ext uri="{FF2B5EF4-FFF2-40B4-BE49-F238E27FC236}">
                <a16:creationId xmlns:a16="http://schemas.microsoft.com/office/drawing/2014/main" xmlns="" id="{A68034B8-0B10-4F90-B330-63C7E29EE26A}"/>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2705295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Illustration of a MANOVA Analysis</a:t>
            </a:r>
          </a:p>
        </p:txBody>
      </p:sp>
      <p:sp>
        <p:nvSpPr>
          <p:cNvPr id="6" name="Text Placeholder 5"/>
          <p:cNvSpPr>
            <a:spLocks noGrp="1"/>
          </p:cNvSpPr>
          <p:nvPr>
            <p:ph type="body" idx="1"/>
          </p:nvPr>
        </p:nvSpPr>
        <p:spPr/>
        <p:txBody>
          <a:bodyPr/>
          <a:lstStyle/>
          <a:p>
            <a:r>
              <a:rPr lang="en-US" sz="2400" dirty="0"/>
              <a:t>Example 1: Difference Between Two Independent Groups</a:t>
            </a:r>
          </a:p>
          <a:p>
            <a:r>
              <a:rPr lang="en-US" sz="2400" dirty="0"/>
              <a:t>Example 2: Difference Between K Independent Groups</a:t>
            </a:r>
          </a:p>
          <a:p>
            <a:r>
              <a:rPr lang="en-US" sz="2400" dirty="0"/>
              <a:t>Example 3: A Factorial Design for MANOVA with Two Independent Variables</a:t>
            </a:r>
          </a:p>
          <a:p>
            <a:r>
              <a:rPr lang="en-US" sz="2400" dirty="0"/>
              <a:t>Example 4: Moderation and Mediation</a:t>
            </a:r>
          </a:p>
        </p:txBody>
      </p:sp>
      <p:sp>
        <p:nvSpPr>
          <p:cNvPr id="7" name="Footer Placeholder 3">
            <a:extLst>
              <a:ext uri="{FF2B5EF4-FFF2-40B4-BE49-F238E27FC236}">
                <a16:creationId xmlns:a16="http://schemas.microsoft.com/office/drawing/2014/main" xmlns="" id="{5712148F-8881-473A-B097-3FC403FA6954}"/>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5805940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Research Questions</a:t>
            </a:r>
          </a:p>
        </p:txBody>
      </p:sp>
      <p:sp>
        <p:nvSpPr>
          <p:cNvPr id="3" name="Content Placeholder 2"/>
          <p:cNvSpPr>
            <a:spLocks noGrp="1"/>
          </p:cNvSpPr>
          <p:nvPr>
            <p:ph idx="1"/>
          </p:nvPr>
        </p:nvSpPr>
        <p:spPr/>
        <p:txBody>
          <a:bodyPr/>
          <a:lstStyle/>
          <a:p>
            <a:pPr marL="514350" indent="-514350">
              <a:buFont typeface="+mj-lt"/>
              <a:buAutoNum type="arabicPeriod"/>
            </a:pPr>
            <a:r>
              <a:rPr lang="en-US" dirty="0"/>
              <a:t>What differences are present in customer satisfaction and other purchase outcomes between the two channels in the distribution system?</a:t>
            </a:r>
          </a:p>
          <a:p>
            <a:pPr marL="514350" indent="-514350">
              <a:buFont typeface="+mj-lt"/>
              <a:buAutoNum type="arabicPeriod"/>
            </a:pPr>
            <a:r>
              <a:rPr lang="en-US" dirty="0"/>
              <a:t>Is HBAT establishing better relationships with its customers over time, as reflected in customer satisfaction and other purchase outcomes?</a:t>
            </a:r>
          </a:p>
          <a:p>
            <a:pPr marL="514350" indent="-514350">
              <a:buFont typeface="+mj-lt"/>
              <a:buAutoNum type="arabicPeriod"/>
            </a:pPr>
            <a:r>
              <a:rPr lang="en-US" dirty="0"/>
              <a:t>What is the relationship between the distribution system and these relationships with customers in terms of the purchase outcomes?</a:t>
            </a:r>
          </a:p>
          <a:p>
            <a:pPr marL="514350" indent="-514350">
              <a:buFont typeface="+mj-lt"/>
              <a:buAutoNum type="arabicPeriod"/>
            </a:pPr>
            <a:r>
              <a:rPr lang="en-US" dirty="0"/>
              <a:t>For any significant main effects found for the distribution system (X</a:t>
            </a:r>
            <a:r>
              <a:rPr lang="en-US" baseline="-25000" dirty="0"/>
              <a:t>5</a:t>
            </a:r>
            <a:r>
              <a:rPr lang="en-US" dirty="0"/>
              <a:t>) with the purchase outcomes:</a:t>
            </a:r>
          </a:p>
          <a:p>
            <a:pPr marL="1027112" lvl="1" indent="-514350">
              <a:buFont typeface="+mj-lt"/>
              <a:buAutoNum type="arabicPeriod"/>
            </a:pPr>
            <a:r>
              <a:rPr lang="en-US" dirty="0"/>
              <a:t>Do they vary by firm size (X</a:t>
            </a:r>
            <a:r>
              <a:rPr lang="en-US" baseline="-25000" dirty="0"/>
              <a:t>3</a:t>
            </a:r>
            <a:r>
              <a:rPr lang="en-US" dirty="0"/>
              <a:t>)?</a:t>
            </a:r>
          </a:p>
          <a:p>
            <a:pPr marL="1027112" lvl="1" indent="-514350">
              <a:buFont typeface="+mj-lt"/>
              <a:buAutoNum type="arabicPeriod"/>
            </a:pPr>
            <a:r>
              <a:rPr lang="en-US" dirty="0"/>
              <a:t>Does the percentage of a customer’s purchases from HBAT (X</a:t>
            </a:r>
            <a:r>
              <a:rPr lang="en-US" baseline="-25000" dirty="0"/>
              <a:t>22</a:t>
            </a:r>
            <a:r>
              <a:rPr lang="en-US" dirty="0"/>
              <a:t>) play an intermediary role in the main effect on the purchase outcomes?</a:t>
            </a:r>
          </a:p>
        </p:txBody>
      </p:sp>
      <p:sp>
        <p:nvSpPr>
          <p:cNvPr id="5" name="Footer Placeholder 3">
            <a:extLst>
              <a:ext uri="{FF2B5EF4-FFF2-40B4-BE49-F238E27FC236}">
                <a16:creationId xmlns:a16="http://schemas.microsoft.com/office/drawing/2014/main" xmlns="" id="{83E14E00-88AC-4EFB-936E-B7E649AAD0F1}"/>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8117661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Design</a:t>
            </a:r>
          </a:p>
        </p:txBody>
      </p:sp>
      <p:sp>
        <p:nvSpPr>
          <p:cNvPr id="3" name="Content Placeholder 2"/>
          <p:cNvSpPr>
            <a:spLocks noGrp="1"/>
          </p:cNvSpPr>
          <p:nvPr>
            <p:ph idx="1"/>
          </p:nvPr>
        </p:nvSpPr>
        <p:spPr/>
        <p:txBody>
          <a:bodyPr/>
          <a:lstStyle/>
          <a:p>
            <a:r>
              <a:rPr lang="en-US" dirty="0"/>
              <a:t>Sample Size</a:t>
            </a:r>
          </a:p>
          <a:p>
            <a:pPr marL="969962" lvl="1" indent="-457200"/>
            <a:r>
              <a:rPr lang="en-US" dirty="0"/>
              <a:t>HBAT200 used to ensure sufficient sample size in two factor analysis.</a:t>
            </a:r>
          </a:p>
          <a:p>
            <a:pPr marL="457200" indent="-457200"/>
            <a:endParaRPr lang="en-US" dirty="0"/>
          </a:p>
          <a:p>
            <a:pPr marL="457200" indent="-457200"/>
            <a:endParaRPr lang="en-US" dirty="0"/>
          </a:p>
          <a:p>
            <a:pPr marL="457200" indent="-457200"/>
            <a:endParaRPr lang="en-US" dirty="0"/>
          </a:p>
          <a:p>
            <a:pPr marL="457200" indent="-457200"/>
            <a:endParaRPr lang="en-US" dirty="0"/>
          </a:p>
          <a:p>
            <a:pPr marL="457200" indent="-457200"/>
            <a:r>
              <a:rPr lang="en-US" dirty="0"/>
              <a:t>Variables</a:t>
            </a:r>
          </a:p>
          <a:p>
            <a:pPr marL="969962" lvl="1" indent="-457200"/>
            <a:r>
              <a:rPr lang="en-US" dirty="0"/>
              <a:t>Independent variables – X</a:t>
            </a:r>
            <a:r>
              <a:rPr lang="en-US" baseline="-25000" dirty="0"/>
              <a:t>5</a:t>
            </a:r>
            <a:r>
              <a:rPr lang="en-US" dirty="0"/>
              <a:t> (Distribution System) and X</a:t>
            </a:r>
            <a:r>
              <a:rPr lang="en-US" baseline="-25000" dirty="0"/>
              <a:t>1</a:t>
            </a:r>
            <a:r>
              <a:rPr lang="en-US" dirty="0"/>
              <a:t> (Customer Type)</a:t>
            </a:r>
          </a:p>
          <a:p>
            <a:pPr marL="969962" lvl="1" indent="-457200"/>
            <a:r>
              <a:rPr lang="en-US" dirty="0"/>
              <a:t>Outcome variables – X</a:t>
            </a:r>
            <a:r>
              <a:rPr lang="en-US" baseline="-25000" dirty="0"/>
              <a:t>19</a:t>
            </a:r>
            <a:r>
              <a:rPr lang="en-US" dirty="0"/>
              <a:t> Satisfaction; X</a:t>
            </a:r>
            <a:r>
              <a:rPr lang="en-US" baseline="-25000" dirty="0"/>
              <a:t>20</a:t>
            </a:r>
            <a:r>
              <a:rPr lang="en-US" dirty="0"/>
              <a:t> Likelihood of Recommending HBAT; and X</a:t>
            </a:r>
            <a:r>
              <a:rPr lang="en-US" baseline="-25000" dirty="0"/>
              <a:t>21</a:t>
            </a:r>
            <a:r>
              <a:rPr lang="en-US" dirty="0"/>
              <a:t> Likelihood of Future Purchase</a:t>
            </a:r>
          </a:p>
          <a:p>
            <a:pPr marL="969962" lvl="1" indent="-457200"/>
            <a:r>
              <a:rPr lang="en-US" dirty="0"/>
              <a:t>Mediator (X</a:t>
            </a:r>
            <a:r>
              <a:rPr lang="en-US" baseline="-25000" dirty="0"/>
              <a:t>22</a:t>
            </a:r>
            <a:r>
              <a:rPr lang="en-US" dirty="0"/>
              <a:t>) and Moderator (X</a:t>
            </a:r>
            <a:r>
              <a:rPr lang="en-US" baseline="-25000" dirty="0"/>
              <a:t>3</a:t>
            </a:r>
            <a:r>
              <a:rPr lang="en-US" dirty="0"/>
              <a:t>)</a:t>
            </a:r>
          </a:p>
          <a:p>
            <a:endParaRPr lang="en-US" dirty="0"/>
          </a:p>
          <a:p>
            <a:endParaRPr lang="en-US" dirty="0"/>
          </a:p>
          <a:p>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653937" y="2075636"/>
            <a:ext cx="5606058" cy="2449709"/>
          </a:xfrm>
          <a:prstGeom prst="rect">
            <a:avLst/>
          </a:prstGeom>
          <a:ln w="25400">
            <a:solidFill>
              <a:srgbClr val="000000"/>
            </a:solidFill>
          </a:ln>
        </p:spPr>
      </p:pic>
      <p:sp>
        <p:nvSpPr>
          <p:cNvPr id="6" name="Footer Placeholder 3">
            <a:extLst>
              <a:ext uri="{FF2B5EF4-FFF2-40B4-BE49-F238E27FC236}">
                <a16:creationId xmlns:a16="http://schemas.microsoft.com/office/drawing/2014/main" xmlns="" id="{7C524868-42D3-43AC-BEE1-20EB7D0FC775}"/>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5410016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Example 1: Difference Between Two Independent Groups</a:t>
            </a:r>
          </a:p>
        </p:txBody>
      </p:sp>
      <p:sp>
        <p:nvSpPr>
          <p:cNvPr id="3" name="Content Placeholder 2"/>
          <p:cNvSpPr>
            <a:spLocks noGrp="1"/>
          </p:cNvSpPr>
          <p:nvPr>
            <p:ph idx="1"/>
          </p:nvPr>
        </p:nvSpPr>
        <p:spPr/>
        <p:txBody>
          <a:bodyPr/>
          <a:lstStyle/>
          <a:p>
            <a:r>
              <a:rPr lang="en-US" b="1" dirty="0"/>
              <a:t>Research Question: What differences are present in customer satisfaction and other purchase outcomes between the two channels in the distribution system (X</a:t>
            </a:r>
            <a:r>
              <a:rPr lang="en-US" b="1" baseline="-25000" dirty="0"/>
              <a:t>5</a:t>
            </a:r>
            <a:r>
              <a:rPr lang="en-US" b="1" dirty="0"/>
              <a:t>)?</a:t>
            </a:r>
          </a:p>
          <a:p>
            <a:endParaRPr lang="en-US" dirty="0"/>
          </a:p>
          <a:p>
            <a:r>
              <a:rPr lang="en-US" b="1" dirty="0"/>
              <a:t>Examining Group Profiles</a:t>
            </a:r>
          </a:p>
          <a:p>
            <a:endParaRPr lang="en-US" b="1" dirty="0"/>
          </a:p>
          <a:p>
            <a:endParaRPr lang="en-US" b="1" dirty="0"/>
          </a:p>
          <a:p>
            <a:endParaRPr lang="en-US" b="1" dirty="0"/>
          </a:p>
          <a:p>
            <a:endParaRPr lang="en-US" b="1" dirty="0"/>
          </a:p>
          <a:p>
            <a:endParaRPr lang="en-US" b="1" dirty="0"/>
          </a:p>
          <a:p>
            <a:r>
              <a:rPr lang="en-US" b="1" dirty="0"/>
              <a:t>Assumptions:  All assumptions met at acceptable levels</a:t>
            </a:r>
          </a:p>
          <a:p>
            <a:endParaRPr lang="en-US" b="1" dirty="0"/>
          </a:p>
          <a:p>
            <a:endParaRPr lang="en-US" b="1" dirty="0"/>
          </a:p>
          <a:p>
            <a:endParaRPr lang="en-US" b="1"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660849" y="3602047"/>
            <a:ext cx="8054782" cy="2280368"/>
          </a:xfrm>
          <a:prstGeom prst="rect">
            <a:avLst/>
          </a:prstGeom>
          <a:ln w="25400">
            <a:solidFill>
              <a:srgbClr val="000000"/>
            </a:solidFill>
          </a:ln>
        </p:spPr>
      </p:pic>
      <p:sp>
        <p:nvSpPr>
          <p:cNvPr id="6" name="Footer Placeholder 3">
            <a:extLst>
              <a:ext uri="{FF2B5EF4-FFF2-40B4-BE49-F238E27FC236}">
                <a16:creationId xmlns:a16="http://schemas.microsoft.com/office/drawing/2014/main" xmlns="" id="{C172DA8E-EAFC-4FDE-BCD2-15D15B59C77D}"/>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547207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Experimental Approaches Versus Other Multivariate Methods</a:t>
            </a:r>
          </a:p>
        </p:txBody>
      </p:sp>
      <p:sp>
        <p:nvSpPr>
          <p:cNvPr id="6" name="Footer Placeholder 3">
            <a:extLst>
              <a:ext uri="{FF2B5EF4-FFF2-40B4-BE49-F238E27FC236}">
                <a16:creationId xmlns:a16="http://schemas.microsoft.com/office/drawing/2014/main" xmlns="" id="{5895C999-AE55-4BB2-90C8-04FF5B91C41C}"/>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8960405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Multivariate and Univariate Tests for Group Differences</a:t>
            </a:r>
          </a:p>
        </p:txBody>
      </p:sp>
      <p:sp>
        <p:nvSpPr>
          <p:cNvPr id="3" name="Content Placeholder 2"/>
          <p:cNvSpPr>
            <a:spLocks noGrp="1"/>
          </p:cNvSpPr>
          <p:nvPr>
            <p:ph idx="1"/>
          </p:nvPr>
        </p:nvSpPr>
        <p:spPr>
          <a:xfrm>
            <a:off x="298451" y="983015"/>
            <a:ext cx="3844341" cy="4616450"/>
          </a:xfrm>
        </p:spPr>
        <p:txBody>
          <a:bodyPr/>
          <a:lstStyle/>
          <a:p>
            <a:pPr marL="457200" indent="-457200">
              <a:buFont typeface="Arial" panose="020B0604020202020204" pitchFamily="34" charset="0"/>
              <a:buChar char="•"/>
            </a:pPr>
            <a:r>
              <a:rPr lang="en-US" dirty="0"/>
              <a:t>Impact of distribution system </a:t>
            </a:r>
            <a:r>
              <a:rPr lang="en-US" u="sng" dirty="0"/>
              <a:t>statistically significant</a:t>
            </a:r>
            <a:r>
              <a:rPr lang="en-US" dirty="0"/>
              <a:t>, both overall (multivariate tests) and for each outcome separately.</a:t>
            </a:r>
          </a:p>
          <a:p>
            <a:pPr marL="457200" indent="-457200">
              <a:buFont typeface="Arial" panose="020B0604020202020204" pitchFamily="34" charset="0"/>
              <a:buChar char="•"/>
            </a:pPr>
            <a:r>
              <a:rPr lang="en-US" u="sng" dirty="0"/>
              <a:t>Direct type of distribution system scored significantly higher</a:t>
            </a:r>
            <a:r>
              <a:rPr lang="en-US" dirty="0"/>
              <a:t> than those serviced through the broker-based indirect distribution channel. </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17074" y="949738"/>
            <a:ext cx="5811349" cy="5476242"/>
          </a:xfrm>
          <a:prstGeom prst="rect">
            <a:avLst/>
          </a:prstGeom>
          <a:ln w="25400">
            <a:solidFill>
              <a:srgbClr val="000000"/>
            </a:solidFill>
          </a:ln>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671485" y="2806116"/>
            <a:ext cx="1520515" cy="587829"/>
          </a:xfrm>
          <a:prstGeom prst="rect">
            <a:avLst/>
          </a:prstGeom>
          <a:ln w="25400">
            <a:solidFill>
              <a:srgbClr val="000000"/>
            </a:solidFill>
          </a:ln>
        </p:spPr>
      </p:pic>
      <p:sp>
        <p:nvSpPr>
          <p:cNvPr id="7" name="Footer Placeholder 3">
            <a:extLst>
              <a:ext uri="{FF2B5EF4-FFF2-40B4-BE49-F238E27FC236}">
                <a16:creationId xmlns:a16="http://schemas.microsoft.com/office/drawing/2014/main" xmlns="" id="{BE407E5F-B3C1-44F2-ADFC-E2DF7CBC9818}"/>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5867047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Difference Between K Independent Groups</a:t>
            </a:r>
          </a:p>
        </p:txBody>
      </p:sp>
      <p:sp>
        <p:nvSpPr>
          <p:cNvPr id="3" name="Content Placeholder 2"/>
          <p:cNvSpPr>
            <a:spLocks noGrp="1"/>
          </p:cNvSpPr>
          <p:nvPr>
            <p:ph idx="1"/>
          </p:nvPr>
        </p:nvSpPr>
        <p:spPr/>
        <p:txBody>
          <a:bodyPr/>
          <a:lstStyle/>
          <a:p>
            <a:r>
              <a:rPr lang="en-US" b="1" dirty="0"/>
              <a:t>Research Question: Is HBAT establishing better relationships with its customers over time (X</a:t>
            </a:r>
            <a:r>
              <a:rPr lang="en-US" b="1" baseline="-25000" dirty="0"/>
              <a:t>1</a:t>
            </a:r>
            <a:r>
              <a:rPr lang="en-US" b="1" dirty="0"/>
              <a:t>), as reflected in customer satisfaction and other purchase outcomes?</a:t>
            </a:r>
          </a:p>
          <a:p>
            <a:endParaRPr lang="en-US" b="1" dirty="0"/>
          </a:p>
          <a:p>
            <a:r>
              <a:rPr lang="en-US" b="1" dirty="0"/>
              <a:t> Examining Group Profiles</a:t>
            </a:r>
          </a:p>
          <a:p>
            <a:endParaRPr lang="en-US" b="1" dirty="0"/>
          </a:p>
          <a:p>
            <a:endParaRPr lang="en-US" b="1" dirty="0"/>
          </a:p>
          <a:p>
            <a:endParaRPr lang="en-US" b="1" dirty="0"/>
          </a:p>
          <a:p>
            <a:endParaRPr lang="en-US" b="1" dirty="0"/>
          </a:p>
          <a:p>
            <a:endParaRPr lang="en-US" b="1" dirty="0"/>
          </a:p>
          <a:p>
            <a:r>
              <a:rPr lang="en-US" b="1" dirty="0"/>
              <a:t>Assumptions:  All assumptions met at acceptable levels.</a:t>
            </a:r>
          </a:p>
          <a:p>
            <a:endParaRPr lang="en-US" b="1" dirty="0"/>
          </a:p>
          <a:p>
            <a:endParaRPr lang="en-US" b="1" dirty="0"/>
          </a:p>
          <a:p>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823141" y="3497238"/>
            <a:ext cx="6872990" cy="2505099"/>
          </a:xfrm>
          <a:prstGeom prst="rect">
            <a:avLst/>
          </a:prstGeom>
          <a:ln w="25400">
            <a:solidFill>
              <a:srgbClr val="000000"/>
            </a:solidFill>
          </a:ln>
        </p:spPr>
      </p:pic>
      <p:sp>
        <p:nvSpPr>
          <p:cNvPr id="6" name="Footer Placeholder 3">
            <a:extLst>
              <a:ext uri="{FF2B5EF4-FFF2-40B4-BE49-F238E27FC236}">
                <a16:creationId xmlns:a16="http://schemas.microsoft.com/office/drawing/2014/main" xmlns="" id="{0DB1E608-1F69-4742-B3D8-FEA3E23ADB23}"/>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1149176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Multivariate and Univariate Tests for Group Differences</a:t>
            </a:r>
          </a:p>
        </p:txBody>
      </p:sp>
      <p:sp>
        <p:nvSpPr>
          <p:cNvPr id="3" name="Content Placeholder 2"/>
          <p:cNvSpPr>
            <a:spLocks noGrp="1"/>
          </p:cNvSpPr>
          <p:nvPr>
            <p:ph idx="1"/>
          </p:nvPr>
        </p:nvSpPr>
        <p:spPr>
          <a:xfrm>
            <a:off x="298452" y="1076325"/>
            <a:ext cx="4264218" cy="4616450"/>
          </a:xfrm>
        </p:spPr>
        <p:txBody>
          <a:bodyPr/>
          <a:lstStyle/>
          <a:p>
            <a:pPr marL="457200" indent="-457200">
              <a:buFont typeface="Arial" panose="020B0604020202020204" pitchFamily="34" charset="0"/>
              <a:buChar char="•"/>
            </a:pPr>
            <a:r>
              <a:rPr lang="en-US" dirty="0"/>
              <a:t>Impact of customer type (length of tenure) </a:t>
            </a:r>
            <a:r>
              <a:rPr lang="en-US" u="sng" dirty="0"/>
              <a:t>statistically significant</a:t>
            </a:r>
            <a:r>
              <a:rPr lang="en-US" dirty="0"/>
              <a:t>, both overall (multivariate tests) and for each outcome separately.</a:t>
            </a:r>
          </a:p>
          <a:p>
            <a:pPr marL="457200" indent="-457200">
              <a:buFont typeface="Arial" panose="020B0604020202020204" pitchFamily="34" charset="0"/>
              <a:buChar char="•"/>
            </a:pPr>
            <a:r>
              <a:rPr lang="en-US" u="sng" dirty="0"/>
              <a:t>Length of tenure increases all three purchase outcomes</a:t>
            </a:r>
            <a:r>
              <a:rPr lang="en-US" dirty="0"/>
              <a:t>.</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20286" y="1076325"/>
            <a:ext cx="5824728" cy="4954555"/>
          </a:xfrm>
          <a:prstGeom prst="rect">
            <a:avLst/>
          </a:prstGeom>
          <a:ln w="25400">
            <a:solidFill>
              <a:srgbClr val="000000"/>
            </a:solidFill>
          </a:ln>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673007" y="2726736"/>
            <a:ext cx="1518993" cy="587829"/>
          </a:xfrm>
          <a:prstGeom prst="rect">
            <a:avLst/>
          </a:prstGeom>
          <a:ln w="25400">
            <a:solidFill>
              <a:srgbClr val="000000"/>
            </a:solidFill>
          </a:ln>
        </p:spPr>
      </p:pic>
      <p:sp>
        <p:nvSpPr>
          <p:cNvPr id="7" name="Footer Placeholder 3">
            <a:extLst>
              <a:ext uri="{FF2B5EF4-FFF2-40B4-BE49-F238E27FC236}">
                <a16:creationId xmlns:a16="http://schemas.microsoft.com/office/drawing/2014/main" xmlns="" id="{A004F855-633F-4D9F-AE8B-5C4DC909D913}"/>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2648034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Individual Groups: Post Hoc Comparisons</a:t>
            </a:r>
          </a:p>
        </p:txBody>
      </p:sp>
      <p:sp>
        <p:nvSpPr>
          <p:cNvPr id="3" name="Content Placeholder 2"/>
          <p:cNvSpPr>
            <a:spLocks noGrp="1"/>
          </p:cNvSpPr>
          <p:nvPr>
            <p:ph idx="1"/>
          </p:nvPr>
        </p:nvSpPr>
        <p:spPr>
          <a:xfrm>
            <a:off x="298451" y="1076325"/>
            <a:ext cx="4936022" cy="4616450"/>
          </a:xfrm>
        </p:spPr>
        <p:txBody>
          <a:bodyPr/>
          <a:lstStyle/>
          <a:p>
            <a:r>
              <a:rPr lang="en-US" b="1" dirty="0"/>
              <a:t>X</a:t>
            </a:r>
            <a:r>
              <a:rPr lang="en-US" b="1" baseline="-25000" dirty="0"/>
              <a:t>19</a:t>
            </a:r>
            <a:r>
              <a:rPr lang="en-US" b="1" dirty="0"/>
              <a:t> (Satisfaction):</a:t>
            </a:r>
          </a:p>
          <a:p>
            <a:pPr marL="969962" lvl="1" indent="-457200"/>
            <a:r>
              <a:rPr lang="en-US" dirty="0"/>
              <a:t>All group comparisons are </a:t>
            </a:r>
            <a:r>
              <a:rPr lang="en-US" u="sng" dirty="0"/>
              <a:t>significantly different</a:t>
            </a:r>
            <a:r>
              <a:rPr lang="en-US" dirty="0"/>
              <a:t>.</a:t>
            </a:r>
            <a:endParaRPr lang="en-US" u="sng" dirty="0"/>
          </a:p>
          <a:p>
            <a:pPr marL="457200" indent="-457200"/>
            <a:endParaRPr lang="en-US" dirty="0"/>
          </a:p>
          <a:p>
            <a:pPr marL="457200" indent="-457200"/>
            <a:r>
              <a:rPr lang="en-US" b="1" dirty="0"/>
              <a:t>X</a:t>
            </a:r>
            <a:r>
              <a:rPr lang="en-US" b="1" baseline="-25000" dirty="0"/>
              <a:t>20</a:t>
            </a:r>
            <a:r>
              <a:rPr lang="en-US" b="1" dirty="0"/>
              <a:t> (Likely to Recommend) and</a:t>
            </a:r>
          </a:p>
          <a:p>
            <a:pPr marL="457200" indent="-457200"/>
            <a:r>
              <a:rPr lang="en-US" b="1" dirty="0"/>
              <a:t>X</a:t>
            </a:r>
            <a:r>
              <a:rPr lang="en-US" b="1" baseline="-25000" dirty="0"/>
              <a:t>21</a:t>
            </a:r>
            <a:r>
              <a:rPr lang="en-US" b="1" dirty="0"/>
              <a:t> (Likely to Purchase)</a:t>
            </a:r>
          </a:p>
          <a:p>
            <a:pPr marL="969962" lvl="1" indent="-457200"/>
            <a:r>
              <a:rPr lang="en-US" u="sng" dirty="0"/>
              <a:t>Significant differences</a:t>
            </a:r>
            <a:r>
              <a:rPr lang="en-US" dirty="0"/>
              <a:t>.</a:t>
            </a:r>
            <a:r>
              <a:rPr lang="en-US" u="sng" dirty="0"/>
              <a:t> </a:t>
            </a:r>
            <a:r>
              <a:rPr lang="en-US" dirty="0"/>
              <a:t>between Less than 1 year and 1 to 5 years.</a:t>
            </a:r>
          </a:p>
          <a:p>
            <a:pPr marL="969962" lvl="1" indent="-457200"/>
            <a:r>
              <a:rPr lang="en-US" u="sng" dirty="0"/>
              <a:t>No difference </a:t>
            </a:r>
            <a:r>
              <a:rPr lang="en-US" dirty="0"/>
              <a:t>between 1 to 5 years and More than 5 years.</a:t>
            </a:r>
          </a:p>
          <a:p>
            <a:pPr marL="457200" indent="-457200"/>
            <a:endParaRPr lang="en-US" dirty="0"/>
          </a:p>
          <a:p>
            <a:pPr marL="457200" indent="-457200"/>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575320" y="1772817"/>
            <a:ext cx="6473467" cy="2957804"/>
          </a:xfrm>
          <a:prstGeom prst="rect">
            <a:avLst/>
          </a:prstGeom>
          <a:ln w="25400">
            <a:solidFill>
              <a:srgbClr val="000000"/>
            </a:solidFill>
          </a:ln>
        </p:spPr>
      </p:pic>
      <p:sp>
        <p:nvSpPr>
          <p:cNvPr id="6" name="Footer Placeholder 3">
            <a:extLst>
              <a:ext uri="{FF2B5EF4-FFF2-40B4-BE49-F238E27FC236}">
                <a16:creationId xmlns:a16="http://schemas.microsoft.com/office/drawing/2014/main" xmlns="" id="{98533B2C-3071-4910-95A0-DD4074A03246}"/>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1742468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818" y="125413"/>
            <a:ext cx="11777002" cy="641350"/>
          </a:xfrm>
        </p:spPr>
        <p:txBody>
          <a:bodyPr/>
          <a:lstStyle/>
          <a:p>
            <a:r>
              <a:rPr lang="en-US" sz="2800" dirty="0"/>
              <a:t>Example 3: A Factorial Design with Two Independent Variables</a:t>
            </a:r>
          </a:p>
        </p:txBody>
      </p:sp>
      <p:sp>
        <p:nvSpPr>
          <p:cNvPr id="3" name="Content Placeholder 2"/>
          <p:cNvSpPr>
            <a:spLocks noGrp="1"/>
          </p:cNvSpPr>
          <p:nvPr>
            <p:ph idx="1"/>
          </p:nvPr>
        </p:nvSpPr>
        <p:spPr>
          <a:xfrm>
            <a:off x="298450" y="945691"/>
            <a:ext cx="11616741" cy="4616450"/>
          </a:xfrm>
        </p:spPr>
        <p:txBody>
          <a:bodyPr/>
          <a:lstStyle/>
          <a:p>
            <a:r>
              <a:rPr lang="en-US" b="1" dirty="0"/>
              <a:t>Basic Research Questions Addressed Jointly:</a:t>
            </a:r>
          </a:p>
          <a:p>
            <a:pPr marL="969962" lvl="1" indent="-457200"/>
            <a:r>
              <a:rPr lang="en-US" dirty="0"/>
              <a:t>Is the direct distribution system more effective for newer customers?</a:t>
            </a:r>
          </a:p>
          <a:p>
            <a:pPr marL="969962" lvl="1" indent="-457200"/>
            <a:r>
              <a:rPr lang="en-US" dirty="0"/>
              <a:t>Do the two distribution systems show differences for customers with longer tenure?</a:t>
            </a:r>
          </a:p>
          <a:p>
            <a:pPr marL="969962" lvl="1" indent="-457200"/>
            <a:r>
              <a:rPr lang="en-US" dirty="0"/>
              <a:t>Is the direct distribution system always preferred over the indirect system across the customer groups of X</a:t>
            </a:r>
            <a:r>
              <a:rPr lang="en-US" baseline="-25000" dirty="0"/>
              <a:t>1</a:t>
            </a:r>
            <a:r>
              <a:rPr lang="en-US" dirty="0"/>
              <a:t>?</a:t>
            </a:r>
          </a:p>
          <a:p>
            <a:r>
              <a:rPr lang="en-US" b="1" dirty="0"/>
              <a:t>Examining Group Profiles </a:t>
            </a:r>
          </a:p>
          <a:p>
            <a:r>
              <a:rPr lang="en-US" b="1" dirty="0"/>
              <a:t>for X</a:t>
            </a:r>
            <a:r>
              <a:rPr lang="en-US" b="1" baseline="-25000" dirty="0"/>
              <a:t>19</a:t>
            </a:r>
            <a:r>
              <a:rPr lang="en-US" b="1" dirty="0"/>
              <a:t> Satisfaction</a:t>
            </a:r>
          </a:p>
          <a:p>
            <a:endParaRPr lang="en-US" b="1" dirty="0"/>
          </a:p>
          <a:p>
            <a:endParaRPr lang="en-US" b="1" dirty="0"/>
          </a:p>
          <a:p>
            <a:endParaRPr lang="en-US" b="1" dirty="0"/>
          </a:p>
          <a:p>
            <a:endParaRPr lang="en-US" b="1" dirty="0"/>
          </a:p>
          <a:p>
            <a:r>
              <a:rPr lang="en-US" b="1" dirty="0"/>
              <a:t>Assumptions:  All assumptions met at acceptable levels.</a:t>
            </a:r>
          </a:p>
          <a:p>
            <a:pPr marL="457200" indent="-457200"/>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4895" y="2927821"/>
            <a:ext cx="4401312" cy="3157728"/>
          </a:xfrm>
          <a:prstGeom prst="rect">
            <a:avLst/>
          </a:prstGeom>
          <a:ln w="25400">
            <a:solidFill>
              <a:srgbClr val="000000"/>
            </a:solidFill>
          </a:ln>
        </p:spPr>
      </p:pic>
      <p:sp>
        <p:nvSpPr>
          <p:cNvPr id="6" name="Footer Placeholder 3">
            <a:extLst>
              <a:ext uri="{FF2B5EF4-FFF2-40B4-BE49-F238E27FC236}">
                <a16:creationId xmlns:a16="http://schemas.microsoft.com/office/drawing/2014/main" xmlns="" id="{8779DBCD-BCC0-4569-949E-71113C1EF408}"/>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488369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Multivariate and Univariate Tests for Group Differences</a:t>
            </a:r>
          </a:p>
        </p:txBody>
      </p:sp>
      <p:sp>
        <p:nvSpPr>
          <p:cNvPr id="3" name="Content Placeholder 2"/>
          <p:cNvSpPr>
            <a:spLocks noGrp="1"/>
          </p:cNvSpPr>
          <p:nvPr>
            <p:ph idx="1"/>
          </p:nvPr>
        </p:nvSpPr>
        <p:spPr>
          <a:xfrm>
            <a:off x="298451" y="1076325"/>
            <a:ext cx="11368616" cy="556532"/>
          </a:xfrm>
        </p:spPr>
        <p:txBody>
          <a:bodyPr/>
          <a:lstStyle/>
          <a:p>
            <a:r>
              <a:rPr lang="en-US" b="1" dirty="0"/>
              <a:t>Statistical Significance Found For All Main Effects and Interactions</a:t>
            </a:r>
          </a:p>
        </p:txBody>
      </p:sp>
      <p:grpSp>
        <p:nvGrpSpPr>
          <p:cNvPr id="7" name="Group 6"/>
          <p:cNvGrpSpPr/>
          <p:nvPr/>
        </p:nvGrpSpPr>
        <p:grpSpPr>
          <a:xfrm>
            <a:off x="188432" y="1942419"/>
            <a:ext cx="11913371" cy="4215785"/>
            <a:chOff x="188433" y="1942419"/>
            <a:chExt cx="10667972" cy="3218163"/>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1"/>
            <a:stretch/>
          </p:blipFill>
          <p:spPr>
            <a:xfrm>
              <a:off x="188433" y="1942419"/>
              <a:ext cx="5340192" cy="3060442"/>
            </a:xfrm>
            <a:prstGeom prst="rect">
              <a:avLst/>
            </a:prstGeom>
            <a:ln w="25400">
              <a:solidFill>
                <a:srgbClr val="000000"/>
              </a:solidFill>
            </a:ln>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528625" y="1942419"/>
              <a:ext cx="5327780" cy="3218163"/>
            </a:xfrm>
            <a:prstGeom prst="rect">
              <a:avLst/>
            </a:prstGeom>
            <a:ln w="25400">
              <a:solidFill>
                <a:srgbClr val="000000"/>
              </a:solidFill>
            </a:ln>
          </p:spPr>
        </p:pic>
      </p:grpSp>
      <p:sp>
        <p:nvSpPr>
          <p:cNvPr id="8" name="Footer Placeholder 3">
            <a:extLst>
              <a:ext uri="{FF2B5EF4-FFF2-40B4-BE49-F238E27FC236}">
                <a16:creationId xmlns:a16="http://schemas.microsoft.com/office/drawing/2014/main" xmlns="" id="{84B66715-95D1-4B3F-956E-0C10D3295957}"/>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9439433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Interactions</a:t>
            </a:r>
          </a:p>
        </p:txBody>
      </p:sp>
      <p:sp>
        <p:nvSpPr>
          <p:cNvPr id="3" name="Content Placeholder 2"/>
          <p:cNvSpPr>
            <a:spLocks noGrp="1"/>
          </p:cNvSpPr>
          <p:nvPr>
            <p:ph idx="1"/>
          </p:nvPr>
        </p:nvSpPr>
        <p:spPr>
          <a:xfrm>
            <a:off x="298451" y="1076325"/>
            <a:ext cx="11368616" cy="565863"/>
          </a:xfrm>
        </p:spPr>
        <p:txBody>
          <a:bodyPr/>
          <a:lstStyle/>
          <a:p>
            <a:r>
              <a:rPr lang="en-US" b="1" dirty="0"/>
              <a:t>All Interactions are Statistically Significant and Ordinal</a:t>
            </a:r>
          </a:p>
        </p:txBody>
      </p:sp>
      <p:grpSp>
        <p:nvGrpSpPr>
          <p:cNvPr id="7" name="Group 6"/>
          <p:cNvGrpSpPr/>
          <p:nvPr/>
        </p:nvGrpSpPr>
        <p:grpSpPr>
          <a:xfrm>
            <a:off x="531068" y="2017064"/>
            <a:ext cx="11393453" cy="4253107"/>
            <a:chOff x="-234041" y="2043404"/>
            <a:chExt cx="9034646" cy="2808514"/>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34041" y="2050989"/>
              <a:ext cx="5815584" cy="2800929"/>
            </a:xfrm>
            <a:prstGeom prst="rect">
              <a:avLst/>
            </a:prstGeom>
            <a:ln w="25400">
              <a:solidFill>
                <a:srgbClr val="000000"/>
              </a:solidFill>
            </a:ln>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581543" y="2043404"/>
              <a:ext cx="3219062" cy="2808514"/>
            </a:xfrm>
            <a:prstGeom prst="rect">
              <a:avLst/>
            </a:prstGeom>
            <a:ln w="25400">
              <a:solidFill>
                <a:srgbClr val="000000"/>
              </a:solidFill>
            </a:ln>
          </p:spPr>
        </p:pic>
      </p:grpSp>
      <p:sp>
        <p:nvSpPr>
          <p:cNvPr id="8" name="Footer Placeholder 3">
            <a:extLst>
              <a:ext uri="{FF2B5EF4-FFF2-40B4-BE49-F238E27FC236}">
                <a16:creationId xmlns:a16="http://schemas.microsoft.com/office/drawing/2014/main" xmlns="" id="{3925676C-E07A-4F59-9532-581D1ADC2EF9}"/>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9311951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Example: Moderation of Distribution System (X5) by Firm Size (X3)</a:t>
            </a:r>
          </a:p>
        </p:txBody>
      </p:sp>
      <p:sp>
        <p:nvSpPr>
          <p:cNvPr id="3" name="Content Placeholder 2"/>
          <p:cNvSpPr>
            <a:spLocks noGrp="1"/>
          </p:cNvSpPr>
          <p:nvPr>
            <p:ph idx="1"/>
          </p:nvPr>
        </p:nvSpPr>
        <p:spPr/>
        <p:txBody>
          <a:bodyPr/>
          <a:lstStyle/>
          <a:p>
            <a:r>
              <a:rPr lang="en-US" b="1" dirty="0"/>
              <a:t>Research Question:</a:t>
            </a:r>
          </a:p>
          <a:p>
            <a:pPr marL="969962" lvl="1" indent="-457200"/>
            <a:r>
              <a:rPr lang="en-US" dirty="0"/>
              <a:t>Possibility that the operation and management of the distribution system may impact firms differently based on their size.</a:t>
            </a:r>
          </a:p>
          <a:p>
            <a:pPr marL="457200" indent="-457200"/>
            <a:endParaRPr lang="en-US" dirty="0"/>
          </a:p>
          <a:p>
            <a:r>
              <a:rPr lang="en-US" b="1" dirty="0"/>
              <a:t>Examining Group Profiles</a:t>
            </a:r>
          </a:p>
          <a:p>
            <a:endParaRPr lang="en-US" b="1" dirty="0"/>
          </a:p>
          <a:p>
            <a:endParaRPr lang="en-US" b="1" dirty="0"/>
          </a:p>
          <a:p>
            <a:endParaRPr lang="en-US" b="1" dirty="0"/>
          </a:p>
          <a:p>
            <a:endParaRPr lang="en-US" b="1" dirty="0"/>
          </a:p>
          <a:p>
            <a:endParaRPr lang="en-US" b="1" dirty="0"/>
          </a:p>
          <a:p>
            <a:r>
              <a:rPr lang="en-US" b="1" dirty="0"/>
              <a:t>Assumptions:  All assumptions met at acceptable levels</a:t>
            </a:r>
          </a:p>
          <a:p>
            <a:endParaRPr lang="en-US" b="1" dirty="0"/>
          </a:p>
          <a:p>
            <a:pPr marL="457200" indent="-457200"/>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654839" y="3489649"/>
            <a:ext cx="7207618" cy="2462570"/>
          </a:xfrm>
          <a:prstGeom prst="rect">
            <a:avLst/>
          </a:prstGeom>
          <a:ln w="25400">
            <a:solidFill>
              <a:srgbClr val="000000"/>
            </a:solidFill>
          </a:ln>
        </p:spPr>
      </p:pic>
      <p:sp>
        <p:nvSpPr>
          <p:cNvPr id="6" name="Footer Placeholder 3">
            <a:extLst>
              <a:ext uri="{FF2B5EF4-FFF2-40B4-BE49-F238E27FC236}">
                <a16:creationId xmlns:a16="http://schemas.microsoft.com/office/drawing/2014/main" xmlns="" id="{866CBF2F-32AD-49B5-AAA4-E178A5746C02}"/>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669891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Graphical Portrayal of Moderator Effect</a:t>
            </a:r>
          </a:p>
        </p:txBody>
      </p:sp>
      <p:sp>
        <p:nvSpPr>
          <p:cNvPr id="3" name="Content Placeholder 2"/>
          <p:cNvSpPr>
            <a:spLocks noGrp="1"/>
          </p:cNvSpPr>
          <p:nvPr>
            <p:ph idx="1"/>
          </p:nvPr>
        </p:nvSpPr>
        <p:spPr/>
        <p:txBody>
          <a:bodyPr/>
          <a:lstStyle/>
          <a:p>
            <a:endParaRPr lang="en-US" dirty="0"/>
          </a:p>
        </p:txBody>
      </p:sp>
      <p:grpSp>
        <p:nvGrpSpPr>
          <p:cNvPr id="7" name="Group 6"/>
          <p:cNvGrpSpPr/>
          <p:nvPr/>
        </p:nvGrpSpPr>
        <p:grpSpPr>
          <a:xfrm>
            <a:off x="563531" y="1591827"/>
            <a:ext cx="11491620" cy="4100947"/>
            <a:chOff x="-24297" y="1246595"/>
            <a:chExt cx="10129350" cy="299447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696217" y="1246595"/>
              <a:ext cx="4408836" cy="2994470"/>
            </a:xfrm>
            <a:prstGeom prst="rect">
              <a:avLst/>
            </a:prstGeom>
            <a:ln w="25400">
              <a:solidFill>
                <a:srgbClr val="000000"/>
              </a:solidFill>
            </a:ln>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297" y="1246595"/>
              <a:ext cx="5720514" cy="2994470"/>
            </a:xfrm>
            <a:prstGeom prst="rect">
              <a:avLst/>
            </a:prstGeom>
            <a:ln w="25400">
              <a:solidFill>
                <a:srgbClr val="000000"/>
              </a:solidFill>
            </a:ln>
          </p:spPr>
        </p:pic>
      </p:grpSp>
      <p:sp>
        <p:nvSpPr>
          <p:cNvPr id="8" name="Footer Placeholder 3">
            <a:extLst>
              <a:ext uri="{FF2B5EF4-FFF2-40B4-BE49-F238E27FC236}">
                <a16:creationId xmlns:a16="http://schemas.microsoft.com/office/drawing/2014/main" xmlns="" id="{F66DCA77-4EEE-4185-8026-549031485A36}"/>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0346221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Multivariate and Univariate Tests for Moderation</a:t>
            </a:r>
          </a:p>
        </p:txBody>
      </p:sp>
      <p:sp>
        <p:nvSpPr>
          <p:cNvPr id="3" name="Content Placeholder 2"/>
          <p:cNvSpPr>
            <a:spLocks noGrp="1"/>
          </p:cNvSpPr>
          <p:nvPr>
            <p:ph idx="1"/>
          </p:nvPr>
        </p:nvSpPr>
        <p:spPr/>
        <p:txBody>
          <a:bodyPr/>
          <a:lstStyle/>
          <a:p>
            <a:r>
              <a:rPr lang="en-US" dirty="0"/>
              <a:t>All Main Effects and Moderation Effects (except for X</a:t>
            </a:r>
            <a:r>
              <a:rPr lang="en-US" baseline="-25000" dirty="0"/>
              <a:t>20</a:t>
            </a:r>
            <a:r>
              <a:rPr lang="en-US" dirty="0"/>
              <a:t>) are Statistically Significant</a:t>
            </a:r>
          </a:p>
        </p:txBody>
      </p:sp>
      <p:grpSp>
        <p:nvGrpSpPr>
          <p:cNvPr id="7" name="Group 6"/>
          <p:cNvGrpSpPr/>
          <p:nvPr/>
        </p:nvGrpSpPr>
        <p:grpSpPr>
          <a:xfrm>
            <a:off x="145862" y="2038738"/>
            <a:ext cx="11907861" cy="3160216"/>
            <a:chOff x="-12758" y="1945432"/>
            <a:chExt cx="11907861" cy="3160216"/>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2758" y="1945432"/>
              <a:ext cx="6077037" cy="3160216"/>
            </a:xfrm>
            <a:prstGeom prst="rect">
              <a:avLst/>
            </a:prstGeom>
            <a:ln w="25400">
              <a:solidFill>
                <a:srgbClr val="000000"/>
              </a:solidFill>
            </a:ln>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60"/>
            <a:stretch/>
          </p:blipFill>
          <p:spPr>
            <a:xfrm>
              <a:off x="6064279" y="1945432"/>
              <a:ext cx="5830824" cy="3160216"/>
            </a:xfrm>
            <a:prstGeom prst="rect">
              <a:avLst/>
            </a:prstGeom>
            <a:ln w="25400">
              <a:solidFill>
                <a:srgbClr val="000000"/>
              </a:solidFill>
            </a:ln>
          </p:spPr>
        </p:pic>
      </p:grpSp>
      <p:sp>
        <p:nvSpPr>
          <p:cNvPr id="8" name="Footer Placeholder 3">
            <a:extLst>
              <a:ext uri="{FF2B5EF4-FFF2-40B4-BE49-F238E27FC236}">
                <a16:creationId xmlns:a16="http://schemas.microsoft.com/office/drawing/2014/main" xmlns="" id="{793AD2B8-8209-4AE8-A38F-BC6F2EFF68C2}"/>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410628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Distinguishes The Experimental Approach?</a:t>
            </a:r>
          </a:p>
        </p:txBody>
      </p:sp>
      <p:sp>
        <p:nvSpPr>
          <p:cNvPr id="3" name="Content Placeholder 2"/>
          <p:cNvSpPr>
            <a:spLocks noGrp="1"/>
          </p:cNvSpPr>
          <p:nvPr>
            <p:ph idx="1"/>
          </p:nvPr>
        </p:nvSpPr>
        <p:spPr>
          <a:xfrm>
            <a:off x="298450" y="1076325"/>
            <a:ext cx="11680189" cy="4616450"/>
          </a:xfrm>
        </p:spPr>
        <p:txBody>
          <a:bodyPr/>
          <a:lstStyle/>
          <a:p>
            <a:r>
              <a:rPr lang="en-US" b="1" dirty="0"/>
              <a:t>Primary objective:  Focus on a single or small number of “causes” to establish a very specific “effect.”</a:t>
            </a:r>
          </a:p>
          <a:p>
            <a:endParaRPr lang="en-US" b="1" dirty="0"/>
          </a:p>
          <a:p>
            <a:r>
              <a:rPr lang="en-US" b="1" dirty="0"/>
              <a:t>Basic elements of an experiment</a:t>
            </a:r>
          </a:p>
          <a:p>
            <a:pPr marL="969962" lvl="1" indent="-457200"/>
            <a:r>
              <a:rPr lang="en-US" u="sng" dirty="0"/>
              <a:t>Treatment </a:t>
            </a:r>
            <a:r>
              <a:rPr lang="en-US" u="sng" dirty="0">
                <a:sym typeface="Wingdings" panose="05000000000000000000" pitchFamily="2" charset="2"/>
              </a:rPr>
              <a:t> Outcome</a:t>
            </a:r>
            <a:r>
              <a:rPr lang="en-US" dirty="0">
                <a:sym typeface="Wingdings" panose="05000000000000000000" pitchFamily="2" charset="2"/>
              </a:rPr>
              <a:t>.</a:t>
            </a:r>
            <a:endParaRPr lang="en-US" u="sng" dirty="0">
              <a:sym typeface="Wingdings" panose="05000000000000000000" pitchFamily="2" charset="2"/>
            </a:endParaRPr>
          </a:p>
          <a:p>
            <a:pPr marL="969962" lvl="1" indent="-457200"/>
            <a:r>
              <a:rPr lang="en-US" u="sng" dirty="0">
                <a:sym typeface="Wingdings" panose="05000000000000000000" pitchFamily="2" charset="2"/>
              </a:rPr>
              <a:t>Treatment/factor</a:t>
            </a:r>
            <a:r>
              <a:rPr lang="en-US" dirty="0">
                <a:sym typeface="Wingdings" panose="05000000000000000000" pitchFamily="2" charset="2"/>
              </a:rPr>
              <a:t> – a conceptual “cause” of a specific outcome (i.e., cause  effect).</a:t>
            </a:r>
          </a:p>
          <a:p>
            <a:pPr marL="969962" lvl="1" indent="-457200"/>
            <a:r>
              <a:rPr lang="en-US" u="sng" dirty="0">
                <a:sym typeface="Wingdings" panose="05000000000000000000" pitchFamily="2" charset="2"/>
              </a:rPr>
              <a:t>Experimental design</a:t>
            </a:r>
            <a:r>
              <a:rPr lang="en-US" dirty="0">
                <a:sym typeface="Wingdings" panose="05000000000000000000" pitchFamily="2" charset="2"/>
              </a:rPr>
              <a:t> – research approach based on developing a narrowly focused research program which can be tested in a hypothesis or set of hypotheses.</a:t>
            </a:r>
          </a:p>
          <a:p>
            <a:pPr marL="969962" lvl="1" indent="-457200"/>
            <a:r>
              <a:rPr lang="en-US" dirty="0">
                <a:sym typeface="Wingdings" panose="05000000000000000000" pitchFamily="2" charset="2"/>
              </a:rPr>
              <a:t>Distinguished from the techniques/methods typically used in analyzing this type of data (e.g., ANOVA and MANOVA) by its rigid research controls to </a:t>
            </a:r>
            <a:r>
              <a:rPr lang="en-US" u="sng" dirty="0">
                <a:sym typeface="Wingdings" panose="05000000000000000000" pitchFamily="2" charset="2"/>
              </a:rPr>
              <a:t>isolate the proposed “cause”</a:t>
            </a:r>
            <a:r>
              <a:rPr lang="en-US" dirty="0">
                <a:sym typeface="Wingdings" panose="05000000000000000000" pitchFamily="2" charset="2"/>
              </a:rPr>
              <a:t> as the only factor which has a relationship with the outcome.</a:t>
            </a:r>
            <a:endParaRPr lang="en-US" dirty="0"/>
          </a:p>
        </p:txBody>
      </p:sp>
      <p:sp>
        <p:nvSpPr>
          <p:cNvPr id="5" name="Footer Placeholder 3">
            <a:extLst>
              <a:ext uri="{FF2B5EF4-FFF2-40B4-BE49-F238E27FC236}">
                <a16:creationId xmlns:a16="http://schemas.microsoft.com/office/drawing/2014/main" xmlns="" id="{99418A51-8700-4732-AF64-E64EAB506178}"/>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7323516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818" y="125413"/>
            <a:ext cx="11804994" cy="641350"/>
          </a:xfrm>
        </p:spPr>
        <p:txBody>
          <a:bodyPr/>
          <a:lstStyle/>
          <a:p>
            <a:endParaRPr lang="en-US" sz="2600" dirty="0"/>
          </a:p>
        </p:txBody>
      </p:sp>
      <p:sp>
        <p:nvSpPr>
          <p:cNvPr id="3" name="Content Placeholder 2"/>
          <p:cNvSpPr>
            <a:spLocks noGrp="1"/>
          </p:cNvSpPr>
          <p:nvPr>
            <p:ph idx="1"/>
          </p:nvPr>
        </p:nvSpPr>
        <p:spPr/>
        <p:txBody>
          <a:bodyPr/>
          <a:lstStyle/>
          <a:p>
            <a:r>
              <a:rPr lang="en-US" b="1" dirty="0"/>
              <a:t>Research Question:</a:t>
            </a:r>
          </a:p>
          <a:p>
            <a:pPr marL="969962" lvl="1" indent="-457200"/>
            <a:r>
              <a:rPr lang="en-US" dirty="0"/>
              <a:t>Can the effect of X</a:t>
            </a:r>
            <a:r>
              <a:rPr lang="en-US" baseline="-25000" dirty="0"/>
              <a:t>5</a:t>
            </a:r>
            <a:r>
              <a:rPr lang="en-US" dirty="0"/>
              <a:t> (Distribution System) be “explained” by the impact of X</a:t>
            </a:r>
            <a:r>
              <a:rPr lang="en-US" baseline="-25000" dirty="0"/>
              <a:t>22</a:t>
            </a:r>
            <a:r>
              <a:rPr lang="en-US" dirty="0"/>
              <a:t> (Purchase Level)?</a:t>
            </a:r>
          </a:p>
        </p:txBody>
      </p:sp>
      <p:sp>
        <p:nvSpPr>
          <p:cNvPr id="5" name="Footer Placeholder 3">
            <a:extLst>
              <a:ext uri="{FF2B5EF4-FFF2-40B4-BE49-F238E27FC236}">
                <a16:creationId xmlns:a16="http://schemas.microsoft.com/office/drawing/2014/main" xmlns="" id="{1AEF3972-6589-4A4C-9DE9-1DD55AECB478}"/>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3232442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818" y="125413"/>
            <a:ext cx="11721019" cy="641350"/>
          </a:xfrm>
        </p:spPr>
        <p:txBody>
          <a:bodyPr/>
          <a:lstStyle/>
          <a:p>
            <a:r>
              <a:rPr lang="en-US" sz="2600" dirty="0"/>
              <a:t>Example: Mediation of Distribution System (X</a:t>
            </a:r>
            <a:r>
              <a:rPr lang="en-US" sz="2600" baseline="-25000" dirty="0"/>
              <a:t>5</a:t>
            </a:r>
            <a:r>
              <a:rPr lang="en-US" sz="2600" dirty="0"/>
              <a:t>) By Purchase Level (X</a:t>
            </a:r>
            <a:r>
              <a:rPr lang="en-US" sz="2600" baseline="-25000" dirty="0"/>
              <a:t>22</a:t>
            </a:r>
            <a:r>
              <a:rPr lang="en-US" sz="2600" dirty="0"/>
              <a:t>)</a:t>
            </a:r>
          </a:p>
        </p:txBody>
      </p:sp>
      <p:sp>
        <p:nvSpPr>
          <p:cNvPr id="3" name="Content Placeholder 2"/>
          <p:cNvSpPr>
            <a:spLocks noGrp="1"/>
          </p:cNvSpPr>
          <p:nvPr>
            <p:ph idx="1"/>
          </p:nvPr>
        </p:nvSpPr>
        <p:spPr>
          <a:xfrm>
            <a:off x="298450" y="828613"/>
            <a:ext cx="11893550" cy="4606018"/>
          </a:xfrm>
        </p:spPr>
        <p:txBody>
          <a:bodyPr/>
          <a:lstStyle/>
          <a:p>
            <a:r>
              <a:rPr lang="en-US" b="1" dirty="0"/>
              <a:t>Research Question:</a:t>
            </a:r>
          </a:p>
          <a:p>
            <a:pPr marL="969962" lvl="1" indent="-457200"/>
            <a:r>
              <a:rPr lang="en-US" dirty="0"/>
              <a:t>Can the effect of X</a:t>
            </a:r>
            <a:r>
              <a:rPr lang="en-US" baseline="-25000" dirty="0"/>
              <a:t>5</a:t>
            </a:r>
            <a:r>
              <a:rPr lang="en-US" dirty="0"/>
              <a:t> (Distribution System) be “explained” by the impact of X</a:t>
            </a:r>
            <a:r>
              <a:rPr lang="en-US" baseline="-25000" dirty="0"/>
              <a:t>22</a:t>
            </a:r>
            <a:r>
              <a:rPr lang="en-US" dirty="0"/>
              <a:t>?</a:t>
            </a:r>
          </a:p>
          <a:p>
            <a:r>
              <a:rPr lang="en-US" b="1" dirty="0"/>
              <a:t>Interpretation of the mediation effects</a:t>
            </a:r>
          </a:p>
          <a:p>
            <a:pPr marL="969962" lvl="1" indent="-457200"/>
            <a:r>
              <a:rPr lang="en-US" dirty="0"/>
              <a:t>There is a </a:t>
            </a:r>
            <a:r>
              <a:rPr lang="en-US" u="sng" dirty="0"/>
              <a:t>substantial mediation effect</a:t>
            </a:r>
            <a:r>
              <a:rPr lang="en-US" dirty="0"/>
              <a:t> working through X22, typically accounting for about </a:t>
            </a:r>
            <a:r>
              <a:rPr lang="en-US" u="sng" dirty="0"/>
              <a:t>30 percent of the total effect</a:t>
            </a:r>
            <a:r>
              <a:rPr lang="en-US" dirty="0"/>
              <a:t> of X5 on the outcome. The effect sizes are what would generally be characterized as medium in terms of their size.</a:t>
            </a:r>
          </a:p>
          <a:p>
            <a:pPr marL="969962" lvl="1" indent="-457200"/>
            <a:r>
              <a:rPr lang="en-US" dirty="0"/>
              <a:t>O</a:t>
            </a:r>
            <a:r>
              <a:rPr lang="en-US" u="sng" dirty="0"/>
              <a:t>nly partial mediation was achieved</a:t>
            </a:r>
            <a:r>
              <a:rPr lang="en-US" dirty="0"/>
              <a:t>, since in each instance the mediated main effect was highly significant and still accounted for a majority of the overall effect.</a:t>
            </a:r>
          </a:p>
        </p:txBody>
      </p:sp>
      <p:grpSp>
        <p:nvGrpSpPr>
          <p:cNvPr id="8" name="Group 7"/>
          <p:cNvGrpSpPr/>
          <p:nvPr/>
        </p:nvGrpSpPr>
        <p:grpSpPr>
          <a:xfrm>
            <a:off x="149296" y="4400584"/>
            <a:ext cx="12042704" cy="2191794"/>
            <a:chOff x="-328922" y="2444619"/>
            <a:chExt cx="12231668" cy="2285102"/>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28922" y="2444621"/>
              <a:ext cx="4115330" cy="2192694"/>
            </a:xfrm>
            <a:prstGeom prst="rect">
              <a:avLst/>
            </a:prstGeom>
            <a:ln w="25400">
              <a:solidFill>
                <a:srgbClr val="000000"/>
              </a:solidFill>
            </a:ln>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35458" y="2444619"/>
              <a:ext cx="4115600" cy="2183365"/>
            </a:xfrm>
            <a:prstGeom prst="rect">
              <a:avLst/>
            </a:prstGeom>
            <a:ln w="25400">
              <a:solidFill>
                <a:srgbClr val="000000"/>
              </a:solidFill>
            </a:ln>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847040" y="2444619"/>
              <a:ext cx="4055706" cy="2285102"/>
            </a:xfrm>
            <a:prstGeom prst="rect">
              <a:avLst/>
            </a:prstGeom>
            <a:ln w="25400">
              <a:solidFill>
                <a:srgbClr val="000000"/>
              </a:solidFill>
            </a:ln>
          </p:spPr>
        </p:pic>
      </p:grpSp>
      <p:sp>
        <p:nvSpPr>
          <p:cNvPr id="9" name="Footer Placeholder 3">
            <a:extLst>
              <a:ext uri="{FF2B5EF4-FFF2-40B4-BE49-F238E27FC236}">
                <a16:creationId xmlns:a16="http://schemas.microsoft.com/office/drawing/2014/main" xmlns="" id="{CCF0A38E-E4C1-40DF-BFD4-0B8F82DF677D}"/>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674361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MANOVA: Extending Univariate Methods for Assessing Group Differences</a:t>
            </a:r>
          </a:p>
        </p:txBody>
      </p:sp>
      <p:sp>
        <p:nvSpPr>
          <p:cNvPr id="6" name="Footer Placeholder 3">
            <a:extLst>
              <a:ext uri="{FF2B5EF4-FFF2-40B4-BE49-F238E27FC236}">
                <a16:creationId xmlns:a16="http://schemas.microsoft.com/office/drawing/2014/main" xmlns="" id="{0306BB93-6918-4235-A006-CA27589E97C3}"/>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125185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MANOVA Defined</a:t>
            </a:r>
          </a:p>
        </p:txBody>
      </p:sp>
      <p:sp>
        <p:nvSpPr>
          <p:cNvPr id="3" name="Content Placeholder 2"/>
          <p:cNvSpPr>
            <a:spLocks noGrp="1"/>
          </p:cNvSpPr>
          <p:nvPr>
            <p:ph idx="1"/>
          </p:nvPr>
        </p:nvSpPr>
        <p:spPr/>
        <p:txBody>
          <a:bodyPr/>
          <a:lstStyle/>
          <a:p>
            <a:r>
              <a:rPr lang="en-US" b="1" dirty="0"/>
              <a:t>Multivariate extension of ANOVA for assessing the differences between group means on more than one dependent variable at the same time.</a:t>
            </a:r>
          </a:p>
          <a:p>
            <a:endParaRPr lang="en-US" dirty="0"/>
          </a:p>
          <a:p>
            <a:r>
              <a:rPr lang="en-US" b="1" dirty="0"/>
              <a:t>Basic elements</a:t>
            </a:r>
          </a:p>
          <a:p>
            <a:pPr marL="969962" lvl="1" indent="-457200"/>
            <a:r>
              <a:rPr lang="en-US" dirty="0"/>
              <a:t>A </a:t>
            </a:r>
            <a:r>
              <a:rPr lang="en-US" u="sng" dirty="0"/>
              <a:t>variate</a:t>
            </a:r>
            <a:r>
              <a:rPr lang="en-US" dirty="0"/>
              <a:t> is tested for equality.  </a:t>
            </a:r>
          </a:p>
          <a:p>
            <a:pPr marL="1370012" lvl="2" indent="-457200"/>
            <a:r>
              <a:rPr lang="en-US" dirty="0"/>
              <a:t>Actually </a:t>
            </a:r>
            <a:r>
              <a:rPr lang="en-US" u="sng" dirty="0"/>
              <a:t>two variates are compared</a:t>
            </a:r>
            <a:r>
              <a:rPr lang="en-US" dirty="0"/>
              <a:t> – one for the dependent variables and another for the independent variables.  </a:t>
            </a:r>
          </a:p>
          <a:p>
            <a:pPr marL="1370012" lvl="2" indent="-457200"/>
            <a:r>
              <a:rPr lang="en-US" dirty="0"/>
              <a:t>The </a:t>
            </a:r>
            <a:r>
              <a:rPr lang="en-US" u="sng" dirty="0"/>
              <a:t>dependent variable variate is of more interest</a:t>
            </a:r>
            <a:r>
              <a:rPr lang="en-US" dirty="0"/>
              <a:t> because the metric-dependent measures can be combined in a linear combination, as we have already seen in multiple regression and discriminant analysis.  </a:t>
            </a:r>
          </a:p>
          <a:p>
            <a:pPr marL="1370012" lvl="2" indent="-457200"/>
            <a:r>
              <a:rPr lang="en-US" dirty="0"/>
              <a:t>The unique aspect of MANOVA is that the </a:t>
            </a:r>
            <a:r>
              <a:rPr lang="en-US" u="sng" dirty="0"/>
              <a:t>variate optimally combines the multiple dependent measures</a:t>
            </a:r>
            <a:r>
              <a:rPr lang="en-US" dirty="0"/>
              <a:t> into a single value that maximizes the differences across groups. </a:t>
            </a:r>
          </a:p>
          <a:p>
            <a:pPr marL="969962" lvl="1" indent="-457200"/>
            <a:r>
              <a:rPr lang="en-US" u="sng" dirty="0"/>
              <a:t>Cells/groups</a:t>
            </a:r>
          </a:p>
          <a:p>
            <a:pPr marL="1370012" lvl="2" indent="-457200"/>
            <a:r>
              <a:rPr lang="en-US" dirty="0"/>
              <a:t>Formed by combinations of independent variables (factorial designs) (e.g., 2 x 2 = four cells).</a:t>
            </a:r>
          </a:p>
          <a:p>
            <a:endParaRPr lang="en-US" dirty="0"/>
          </a:p>
        </p:txBody>
      </p:sp>
      <p:sp>
        <p:nvSpPr>
          <p:cNvPr id="5" name="Footer Placeholder 3">
            <a:extLst>
              <a:ext uri="{FF2B5EF4-FFF2-40B4-BE49-F238E27FC236}">
                <a16:creationId xmlns:a16="http://schemas.microsoft.com/office/drawing/2014/main" xmlns="" id="{DF30A75D-C509-4D4A-A7EA-94C2DC2D9464}"/>
              </a:ext>
            </a:extLst>
          </p:cNvPr>
          <p:cNvSpPr>
            <a:spLocks noGrp="1"/>
          </p:cNvSpPr>
          <p:nvPr/>
        </p:nvSpPr>
        <p:spPr>
          <a:xfrm>
            <a:off x="-360885" y="6591193"/>
            <a:ext cx="9618634" cy="266807"/>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633760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MKT7130_Spring_2017">
  <a:themeElements>
    <a:clrScheme name="IRM S08 Slide Template 8">
      <a:dk1>
        <a:srgbClr val="CC3300"/>
      </a:dk1>
      <a:lt1>
        <a:srgbClr val="FFFFFF"/>
      </a:lt1>
      <a:dk2>
        <a:srgbClr val="CC3300"/>
      </a:dk2>
      <a:lt2>
        <a:srgbClr val="808080"/>
      </a:lt2>
      <a:accent1>
        <a:srgbClr val="009900"/>
      </a:accent1>
      <a:accent2>
        <a:srgbClr val="3333CC"/>
      </a:accent2>
      <a:accent3>
        <a:srgbClr val="FFFFFF"/>
      </a:accent3>
      <a:accent4>
        <a:srgbClr val="AE2A00"/>
      </a:accent4>
      <a:accent5>
        <a:srgbClr val="AACAAA"/>
      </a:accent5>
      <a:accent6>
        <a:srgbClr val="2D2DB9"/>
      </a:accent6>
      <a:hlink>
        <a:srgbClr val="CCCCFF"/>
      </a:hlink>
      <a:folHlink>
        <a:srgbClr val="B2B2B2"/>
      </a:folHlink>
    </a:clrScheme>
    <a:fontScheme name="IRM S08 Slide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IRM S08 Slide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RM S08 Slide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RM S08 Slide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RM S08 Slide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RM S08 Slid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RM S08 Slid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RM S08 Slid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RM S08 Slide Template 8">
        <a:dk1>
          <a:srgbClr val="CC3300"/>
        </a:dk1>
        <a:lt1>
          <a:srgbClr val="FFFFFF"/>
        </a:lt1>
        <a:dk2>
          <a:srgbClr val="CC3300"/>
        </a:dk2>
        <a:lt2>
          <a:srgbClr val="808080"/>
        </a:lt2>
        <a:accent1>
          <a:srgbClr val="009900"/>
        </a:accent1>
        <a:accent2>
          <a:srgbClr val="3333CC"/>
        </a:accent2>
        <a:accent3>
          <a:srgbClr val="FFFFFF"/>
        </a:accent3>
        <a:accent4>
          <a:srgbClr val="AE2A00"/>
        </a:accent4>
        <a:accent5>
          <a:srgbClr val="AACAA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KT7130_Spring_2017" id="{ACA0ED82-B5EC-4D77-B8AE-FF657181E276}" vid="{B4933BFD-CDF2-43FA-930D-580857B857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MKT7130_Spring_2017</Template>
  <TotalTime>0</TotalTime>
  <Words>6920</Words>
  <Application>Microsoft Office PowerPoint</Application>
  <PresentationFormat>寬螢幕</PresentationFormat>
  <Paragraphs>622</Paragraphs>
  <Slides>71</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71</vt:i4>
      </vt:variant>
    </vt:vector>
  </HeadingPairs>
  <TitlesOfParts>
    <vt:vector size="81" baseType="lpstr">
      <vt:lpstr>ＭＳ Ｐゴシック</vt:lpstr>
      <vt:lpstr>Arial</vt:lpstr>
      <vt:lpstr>Arial Narrow</vt:lpstr>
      <vt:lpstr>Arial Rounded MT Bold</vt:lpstr>
      <vt:lpstr>Calibri</vt:lpstr>
      <vt:lpstr>Tahoma</vt:lpstr>
      <vt:lpstr>Times New Roman</vt:lpstr>
      <vt:lpstr>Verdana</vt:lpstr>
      <vt:lpstr>Wingdings</vt:lpstr>
      <vt:lpstr>MKT7130_Spring_2017</vt:lpstr>
      <vt:lpstr>Chapter 6  MANOVA: Extending ANOVA</vt:lpstr>
      <vt:lpstr>Learning Objectives</vt:lpstr>
      <vt:lpstr>Overview</vt:lpstr>
      <vt:lpstr>Re-Emergence of Experimentation</vt:lpstr>
      <vt:lpstr>Re-Emergence of Experimentation</vt:lpstr>
      <vt:lpstr>Experimental Approaches Versus Other Multivariate Methods</vt:lpstr>
      <vt:lpstr>What Distinguishes The Experimental Approach?</vt:lpstr>
      <vt:lpstr>MANOVA: Extending Univariate Methods for Assessing Group Differences</vt:lpstr>
      <vt:lpstr>MANOVA Defined</vt:lpstr>
      <vt:lpstr>ANOVA vs. MANOVA </vt:lpstr>
      <vt:lpstr>Differences Between MANOVA and Discriminant Analysis</vt:lpstr>
      <vt:lpstr>Decision Process For MANOVA</vt:lpstr>
      <vt:lpstr>Stage 1:  Objectives of MANOVA</vt:lpstr>
      <vt:lpstr>When Should We Use MANOVA</vt:lpstr>
      <vt:lpstr>Types of Multivariate Questions Suitable for MANOVA</vt:lpstr>
      <vt:lpstr>Selecting the Dependent Measures</vt:lpstr>
      <vt:lpstr>Stage 2: Issues in the Research Design of Manova</vt:lpstr>
      <vt:lpstr>MANOVA is Applicable to Multiple Research Approaches</vt:lpstr>
      <vt:lpstr>Types of Variables in Experimental Research</vt:lpstr>
      <vt:lpstr>Types of Variables in Experimental Research</vt:lpstr>
      <vt:lpstr>Sample Size Requirements: Overall and By Group</vt:lpstr>
      <vt:lpstr>Factorial Designs—Two or More Treatments</vt:lpstr>
      <vt:lpstr>Using Covariates—ANCOVA and MANCOVA</vt:lpstr>
      <vt:lpstr>Modeling Other Relationships Between Treatment and Outcome</vt:lpstr>
      <vt:lpstr>A Special Case of MANOVA: Repeated Measures</vt:lpstr>
      <vt:lpstr>Stage 3: Assumptions of ANOVA and MANOVA</vt:lpstr>
      <vt:lpstr>Assumptions of MANOVA</vt:lpstr>
      <vt:lpstr>Assumptions of MANOVA</vt:lpstr>
      <vt:lpstr>Stage 4: Estimation of the MANOVA Model and Assessing Overall Fit</vt:lpstr>
      <vt:lpstr>Sample Size Requirements—Overall and by Group</vt:lpstr>
      <vt:lpstr>Estimation with the General Linear Model</vt:lpstr>
      <vt:lpstr>Measures for Significance Testing</vt:lpstr>
      <vt:lpstr>Statistical Power of the Multivariate Tests</vt:lpstr>
      <vt:lpstr>Calculating Power Levels</vt:lpstr>
      <vt:lpstr>Estimating Additional Relationships: Mediation</vt:lpstr>
      <vt:lpstr>Estimating Additional Relationships: Moderation</vt:lpstr>
      <vt:lpstr>Stage 5: Interpretation of the MANOVA Results</vt:lpstr>
      <vt:lpstr>Evaluating Covariates</vt:lpstr>
      <vt:lpstr>Assessing Effects on the Dependent Variate: Main Effects</vt:lpstr>
      <vt:lpstr>Assessing Effects on the Dependent Variate: Interactions</vt:lpstr>
      <vt:lpstr>Graphical Portrayal of Interactions</vt:lpstr>
      <vt:lpstr>Identifying Differences Between Individual Groups</vt:lpstr>
      <vt:lpstr>Assessing Significance for Individual Outcome Variables</vt:lpstr>
      <vt:lpstr>Interpreting Mediation</vt:lpstr>
      <vt:lpstr>Interpreting Moderation</vt:lpstr>
      <vt:lpstr>Stage 6: Validation of the Results</vt:lpstr>
      <vt:lpstr>Validating Experiments</vt:lpstr>
      <vt:lpstr>Advantages and Disadvantages of MANOVA</vt:lpstr>
      <vt:lpstr>Advanced Issues: Causal Inference in Nonrandomized Situations</vt:lpstr>
      <vt:lpstr>Causality in the Social and Behavioral Sciences</vt:lpstr>
      <vt:lpstr>The Potential Outcomes Approach</vt:lpstr>
      <vt:lpstr>Non-experimental Research Designs</vt:lpstr>
      <vt:lpstr>Propensity Score Models</vt:lpstr>
      <vt:lpstr>Propensity Score Models</vt:lpstr>
      <vt:lpstr>Propensity Score Models</vt:lpstr>
      <vt:lpstr>Illustration of a MANOVA Analysis</vt:lpstr>
      <vt:lpstr>Four Research Questions</vt:lpstr>
      <vt:lpstr>Research Design</vt:lpstr>
      <vt:lpstr>Example 1: Difference Between Two Independent Groups</vt:lpstr>
      <vt:lpstr>Multivariate and Univariate Tests for Group Differences</vt:lpstr>
      <vt:lpstr>Example 2: Difference Between K Independent Groups</vt:lpstr>
      <vt:lpstr>Multivariate and Univariate Tests for Group Differences</vt:lpstr>
      <vt:lpstr>Comparing Individual Groups: Post Hoc Comparisons</vt:lpstr>
      <vt:lpstr>Example 3: A Factorial Design with Two Independent Variables</vt:lpstr>
      <vt:lpstr>Multivariate and Univariate Tests for Group Differences</vt:lpstr>
      <vt:lpstr>Interpreting Interactions</vt:lpstr>
      <vt:lpstr>Example: Moderation of Distribution System (X5) by Firm Size (X3)</vt:lpstr>
      <vt:lpstr>Graphical Portrayal of Moderator Effect</vt:lpstr>
      <vt:lpstr>Multivariate and Univariate Tests for Moderation</vt:lpstr>
      <vt:lpstr>PowerPoint 簡報</vt:lpstr>
      <vt:lpstr>Example: Mediation of Distribution System (X5) By Purchase Level (X22)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MANOVA: Extending ANOVA</dc:title>
  <dc:creator/>
  <cp:lastModifiedBy/>
  <cp:revision>1</cp:revision>
  <dcterms:created xsi:type="dcterms:W3CDTF">2018-05-29T14:56:32Z</dcterms:created>
  <dcterms:modified xsi:type="dcterms:W3CDTF">2019-03-27T02:09:11Z</dcterms:modified>
</cp:coreProperties>
</file>