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8" r:id="rId2"/>
    <p:sldId id="259" r:id="rId3"/>
    <p:sldId id="330" r:id="rId4"/>
    <p:sldId id="331" r:id="rId5"/>
    <p:sldId id="269" r:id="rId6"/>
    <p:sldId id="276" r:id="rId7"/>
    <p:sldId id="312" r:id="rId8"/>
    <p:sldId id="277" r:id="rId9"/>
    <p:sldId id="332" r:id="rId10"/>
    <p:sldId id="305" r:id="rId11"/>
    <p:sldId id="329" r:id="rId12"/>
    <p:sldId id="333" r:id="rId13"/>
    <p:sldId id="308" r:id="rId14"/>
    <p:sldId id="334" r:id="rId15"/>
    <p:sldId id="335" r:id="rId16"/>
    <p:sldId id="309" r:id="rId17"/>
    <p:sldId id="306" r:id="rId18"/>
    <p:sldId id="298" r:id="rId19"/>
    <p:sldId id="336" r:id="rId20"/>
    <p:sldId id="293" r:id="rId21"/>
    <p:sldId id="300" r:id="rId22"/>
    <p:sldId id="341" r:id="rId23"/>
    <p:sldId id="342" r:id="rId24"/>
    <p:sldId id="337" r:id="rId25"/>
    <p:sldId id="315" r:id="rId26"/>
    <p:sldId id="310" r:id="rId27"/>
    <p:sldId id="301" r:id="rId28"/>
    <p:sldId id="286" r:id="rId29"/>
    <p:sldId id="338" r:id="rId30"/>
    <p:sldId id="311" r:id="rId31"/>
    <p:sldId id="287" r:id="rId32"/>
    <p:sldId id="339" r:id="rId33"/>
    <p:sldId id="345" r:id="rId34"/>
    <p:sldId id="340" r:id="rId35"/>
    <p:sldId id="303" r:id="rId36"/>
    <p:sldId id="304" r:id="rId37"/>
    <p:sldId id="299" r:id="rId38"/>
    <p:sldId id="322" r:id="rId39"/>
    <p:sldId id="323" r:id="rId40"/>
    <p:sldId id="326" r:id="rId41"/>
    <p:sldId id="324" r:id="rId42"/>
    <p:sldId id="328" r:id="rId43"/>
    <p:sldId id="327" r:id="rId44"/>
    <p:sldId id="325" r:id="rId45"/>
    <p:sldId id="28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181" autoAdjust="0"/>
  </p:normalViewPr>
  <p:slideViewPr>
    <p:cSldViewPr snapToGrid="0">
      <p:cViewPr varScale="1">
        <p:scale>
          <a:sx n="86" d="100"/>
          <a:sy n="86" d="100"/>
        </p:scale>
        <p:origin x="25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8DB14C-C738-4891-9FF3-9CD3A0D4C2B2}" type="datetimeFigureOut">
              <a:rPr lang="en-US" smtClean="0"/>
              <a:t>3/27/2019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D10251-FFEA-4FAD-BB7B-C9E8EDD5D8E0}" type="slidenum">
              <a:rPr lang="en-US" smtClean="0"/>
              <a:t>‹#›</a:t>
            </a:fld>
            <a:endParaRPr lang="en-US"/>
          </a:p>
        </p:txBody>
      </p:sp>
    </p:spTree>
    <p:extLst>
      <p:ext uri="{BB962C8B-B14F-4D97-AF65-F5344CB8AC3E}">
        <p14:creationId xmlns:p14="http://schemas.microsoft.com/office/powerpoint/2010/main" val="294790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7B75D-5331-48BC-9178-23565B61965D}"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DB139-09BE-4E14-B972-33C55356860A}" type="slidenum">
              <a:rPr lang="en-US" smtClean="0"/>
              <a:t>‹#›</a:t>
            </a:fld>
            <a:endParaRPr lang="en-US"/>
          </a:p>
        </p:txBody>
      </p:sp>
    </p:spTree>
    <p:extLst>
      <p:ext uri="{BB962C8B-B14F-4D97-AF65-F5344CB8AC3E}">
        <p14:creationId xmlns:p14="http://schemas.microsoft.com/office/powerpoint/2010/main" val="346040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7976"/>
            <a:ext cx="121920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txBox="1">
            <a:spLocks noChangeArrowheads="1"/>
          </p:cNvSpPr>
          <p:nvPr/>
        </p:nvSpPr>
        <p:spPr bwMode="auto">
          <a:xfrm>
            <a:off x="5384800" y="279400"/>
            <a:ext cx="56896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1" fontAlgn="base" hangingPunct="1">
              <a:spcBef>
                <a:spcPct val="20000"/>
              </a:spcBef>
              <a:spcAft>
                <a:spcPct val="0"/>
              </a:spcAft>
              <a:buFontTx/>
              <a:buNone/>
              <a:defRPr sz="2800">
                <a:solidFill>
                  <a:srgbClr val="000000"/>
                </a:solidFill>
                <a:latin typeface="Calibri" pitchFamily="34" charset="0"/>
                <a:ea typeface="ＭＳ Ｐゴシック" pitchFamily="-65" charset="-128"/>
                <a:cs typeface="Calibri" pitchFamily="34" charset="0"/>
              </a:defRPr>
            </a:lvl1pPr>
            <a:lvl2pPr marL="742950" indent="-285750" algn="l" rtl="0" eaLnBrk="1" fontAlgn="base" hangingPunct="1">
              <a:spcBef>
                <a:spcPct val="20000"/>
              </a:spcBef>
              <a:spcAft>
                <a:spcPct val="0"/>
              </a:spcAft>
              <a:buChar char="–"/>
              <a:defRPr sz="2400">
                <a:solidFill>
                  <a:srgbClr val="000000"/>
                </a:solidFill>
                <a:latin typeface="Calibri" pitchFamily="34" charset="0"/>
                <a:ea typeface="ＭＳ Ｐゴシック" pitchFamily="-65" charset="-128"/>
                <a:cs typeface="Calibri" pitchFamily="34" charset="0"/>
              </a:defRPr>
            </a:lvl2pPr>
            <a:lvl3pPr marL="11430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3pPr>
            <a:lvl4pPr marL="16002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4pPr>
            <a:lvl5pPr marL="20574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5pPr>
            <a:lvl6pPr marL="2514600" indent="-228600" algn="l" rtl="0" eaLnBrk="1" fontAlgn="base" hangingPunct="1">
              <a:spcBef>
                <a:spcPct val="20000"/>
              </a:spcBef>
              <a:spcAft>
                <a:spcPct val="0"/>
              </a:spcAft>
              <a:buChar char="»"/>
              <a:defRPr>
                <a:solidFill>
                  <a:srgbClr val="000000"/>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rgbClr val="000000"/>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rgbClr val="000000"/>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rgbClr val="000000"/>
                </a:solidFill>
                <a:latin typeface="+mn-lt"/>
                <a:ea typeface="ＭＳ Ｐゴシック" pitchFamily="-65" charset="-128"/>
              </a:defRPr>
            </a:lvl9pPr>
          </a:lstStyle>
          <a:p>
            <a:pPr algn="l">
              <a:defRPr/>
            </a:pPr>
            <a:endParaRPr lang="en-US" sz="2800" dirty="0"/>
          </a:p>
        </p:txBody>
      </p:sp>
      <p:sp>
        <p:nvSpPr>
          <p:cNvPr id="9"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
        <p:nvSpPr>
          <p:cNvPr id="8" name="Title 6"/>
          <p:cNvSpPr>
            <a:spLocks noGrp="1"/>
          </p:cNvSpPr>
          <p:nvPr>
            <p:ph type="ctrTitle" hasCustomPrompt="1"/>
          </p:nvPr>
        </p:nvSpPr>
        <p:spPr>
          <a:xfrm>
            <a:off x="5253643" y="1573474"/>
            <a:ext cx="6688975" cy="2175567"/>
          </a:xfrm>
        </p:spPr>
        <p:txBody>
          <a:bodyPr/>
          <a:lstStyle>
            <a:lvl1pPr>
              <a:defRPr/>
            </a:lvl1pPr>
          </a:lstStyle>
          <a:p>
            <a:r>
              <a:rPr lang="en-US" dirty="0"/>
              <a:t>Chapter x:</a:t>
            </a:r>
            <a:br>
              <a:rPr lang="en-US" dirty="0"/>
            </a:b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351" y="333312"/>
            <a:ext cx="4532523" cy="6043364"/>
          </a:xfrm>
          <a:prstGeom prst="rect">
            <a:avLst/>
          </a:prstGeom>
        </p:spPr>
      </p:pic>
      <p:sp>
        <p:nvSpPr>
          <p:cNvPr id="11" name="Text Placeholder 4"/>
          <p:cNvSpPr txBox="1">
            <a:spLocks/>
          </p:cNvSpPr>
          <p:nvPr userDrawn="1"/>
        </p:nvSpPr>
        <p:spPr>
          <a:xfrm>
            <a:off x="4019818" y="-40989"/>
            <a:ext cx="9155289" cy="2489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000" b="1" kern="0" baseline="0" dirty="0" smtClean="0">
                <a:solidFill>
                  <a:schemeClr val="accent6">
                    <a:lumMod val="75000"/>
                  </a:schemeClr>
                </a:solidFill>
                <a:latin typeface="Arial Narrow" pitchFamily="34" charset="0"/>
              </a:rPr>
              <a:t>© 2019 Cengage</a:t>
            </a:r>
            <a:r>
              <a:rPr lang="zh-TW" altLang="zh-TW" sz="1000" b="1" kern="0" baseline="0" dirty="0" smtClean="0">
                <a:solidFill>
                  <a:schemeClr val="accent6">
                    <a:lumMod val="75000"/>
                  </a:schemeClr>
                </a:solidFill>
                <a:latin typeface="Arial Narrow" pitchFamily="34" charset="0"/>
              </a:rPr>
              <a:t>版權所有，為課本著作之延伸教材，亦受著作權法之規範保護，僅作為授課教學使用，禁止列印、影印、未經授權重製和公開散佈</a:t>
            </a:r>
            <a:endParaRPr lang="en-US" altLang="zh-TW" sz="1000" kern="0" baseline="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04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30188" indent="-230188">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422271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447926"/>
            <a:ext cx="10363200" cy="1362075"/>
          </a:xfrm>
          <a:solidFill>
            <a:schemeClr val="bg2">
              <a:lumMod val="40000"/>
              <a:lumOff val="60000"/>
            </a:schemeClr>
          </a:solidFill>
        </p:spPr>
        <p:txBody>
          <a:bodyPr anchor="ctr"/>
          <a:lstStyle>
            <a:lvl1pPr algn="ctr">
              <a:defRPr sz="3200" b="0"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3810001"/>
            <a:ext cx="10363200" cy="1500187"/>
          </a:xfrm>
        </p:spPr>
        <p:txBody>
          <a:bodyPr anchor="t"/>
          <a:lstStyle>
            <a:lvl1pPr marL="342900" indent="-342900">
              <a:buFont typeface="Wingdings" pitchFamily="2" charset="2"/>
              <a:buChar char="q"/>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5933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977472"/>
            <a:ext cx="10363200" cy="1362075"/>
          </a:xfrm>
          <a:solidFill>
            <a:schemeClr val="bg2">
              <a:lumMod val="40000"/>
              <a:lumOff val="60000"/>
            </a:schemeClr>
          </a:solidFill>
        </p:spPr>
        <p:txBody>
          <a:bodyPr anchor="ctr"/>
          <a:lstStyle>
            <a:lvl1pPr algn="ctr">
              <a:defRPr sz="3200" b="0" cap="small" baseline="0"/>
            </a:lvl1pPr>
          </a:lstStyle>
          <a:p>
            <a:r>
              <a:rPr lang="en-US" dirty="0"/>
              <a:t>Click to edit Master title style</a:t>
            </a:r>
          </a:p>
        </p:txBody>
      </p:sp>
      <p:sp>
        <p:nvSpPr>
          <p:cNvPr id="3" name="Text Placeholder 2"/>
          <p:cNvSpPr>
            <a:spLocks noGrp="1"/>
          </p:cNvSpPr>
          <p:nvPr>
            <p:ph type="body" idx="1"/>
          </p:nvPr>
        </p:nvSpPr>
        <p:spPr>
          <a:xfrm>
            <a:off x="963084" y="2438401"/>
            <a:ext cx="10363200" cy="3830636"/>
          </a:xfrm>
        </p:spPr>
        <p:txBody>
          <a:bodyPr anchor="t"/>
          <a:lstStyle>
            <a:lvl1pPr marL="342900" indent="-342900">
              <a:buFont typeface="Wingdings" pitchFamily="2" charset="2"/>
              <a:buChar char="q"/>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53671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4"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70908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68818" y="125413"/>
            <a:ext cx="11436349" cy="641350"/>
          </a:xfrm>
        </p:spPr>
        <p:txBody>
          <a:bodyPr/>
          <a:lstStyle/>
          <a:p>
            <a:r>
              <a:rPr lang="en-US"/>
              <a:t>Click to edit Master title style</a:t>
            </a:r>
          </a:p>
        </p:txBody>
      </p:sp>
      <p:sp>
        <p:nvSpPr>
          <p:cNvPr id="3" name="Content Placeholder 2"/>
          <p:cNvSpPr>
            <a:spLocks noGrp="1"/>
          </p:cNvSpPr>
          <p:nvPr>
            <p:ph sz="half" idx="1"/>
          </p:nvPr>
        </p:nvSpPr>
        <p:spPr>
          <a:xfrm>
            <a:off x="298452" y="1076325"/>
            <a:ext cx="5581649" cy="4616450"/>
          </a:xfrm>
        </p:spPr>
        <p:txBody>
          <a:bodyPr/>
          <a:lstStyle>
            <a:lvl1pPr marL="284163" indent="-284163">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83301" y="1076325"/>
            <a:ext cx="5583767" cy="4616450"/>
          </a:xfrm>
        </p:spPr>
        <p:txBody>
          <a:bodyPr/>
          <a:lstStyle>
            <a:lvl1pPr marL="284163" indent="-284163">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6"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27628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452" y="1671126"/>
            <a:ext cx="5581649" cy="4616450"/>
          </a:xfrm>
        </p:spPr>
        <p:txBody>
          <a:bodyPr/>
          <a:lstStyle>
            <a:lvl1pPr marL="284163" indent="-284163">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83301" y="1671137"/>
            <a:ext cx="5583767" cy="4616450"/>
          </a:xfrm>
        </p:spPr>
        <p:txBody>
          <a:bodyPr/>
          <a:lstStyle>
            <a:lvl1pPr marL="284163" indent="-284163">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313208" y="883395"/>
            <a:ext cx="5581649" cy="671099"/>
          </a:xfrm>
        </p:spPr>
        <p:txBody>
          <a:bodyPr anchor="ctr"/>
          <a:lstStyle>
            <a:lvl1pPr marL="284163" indent="-284163" algn="ctr">
              <a:defRPr sz="2400">
                <a:latin typeface="Arial Rounded MT Bold" panose="020F0704030504030204" pitchFamily="34" charset="0"/>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p:txBody>
      </p:sp>
      <p:sp>
        <p:nvSpPr>
          <p:cNvPr id="6" name="Content Placeholder 2"/>
          <p:cNvSpPr>
            <a:spLocks noGrp="1"/>
          </p:cNvSpPr>
          <p:nvPr>
            <p:ph sz="half" idx="11"/>
          </p:nvPr>
        </p:nvSpPr>
        <p:spPr>
          <a:xfrm>
            <a:off x="6076315" y="875994"/>
            <a:ext cx="5581649" cy="671099"/>
          </a:xfrm>
        </p:spPr>
        <p:txBody>
          <a:bodyPr anchor="ctr"/>
          <a:lstStyle>
            <a:lvl1pPr marL="284163" indent="-284163" algn="ctr">
              <a:defRPr sz="2400">
                <a:latin typeface="Arial Rounded MT Bold" panose="020F0704030504030204" pitchFamily="34" charset="0"/>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p:txBody>
      </p:sp>
      <p:sp>
        <p:nvSpPr>
          <p:cNvPr id="7"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8"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31066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8818" y="125413"/>
            <a:ext cx="11436349"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98451" y="1076325"/>
            <a:ext cx="11368616" cy="461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4548" name="Line 4"/>
          <p:cNvSpPr>
            <a:spLocks noChangeShapeType="1"/>
          </p:cNvSpPr>
          <p:nvPr/>
        </p:nvSpPr>
        <p:spPr bwMode="auto">
          <a:xfrm>
            <a:off x="0" y="784225"/>
            <a:ext cx="12192000" cy="0"/>
          </a:xfrm>
          <a:prstGeom prst="line">
            <a:avLst/>
          </a:prstGeom>
          <a:noFill/>
          <a:ln w="9525">
            <a:solidFill>
              <a:schemeClr val="tx1"/>
            </a:solidFill>
            <a:round/>
            <a:headEnd/>
            <a:tailEnd/>
          </a:ln>
          <a:effectLst/>
        </p:spPr>
        <p:txBody>
          <a:bodyPr/>
          <a:lstStyle/>
          <a:p>
            <a:pPr>
              <a:defRPr/>
            </a:pPr>
            <a:endParaRPr lang="en-US" sz="1800">
              <a:latin typeface="Verdana" pitchFamily="-65" charset="0"/>
              <a:ea typeface="+mn-ea"/>
            </a:endParaRPr>
          </a:p>
        </p:txBody>
      </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651625"/>
            <a:ext cx="12192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4551" name="Line 7"/>
          <p:cNvSpPr>
            <a:spLocks noChangeShapeType="1"/>
          </p:cNvSpPr>
          <p:nvPr/>
        </p:nvSpPr>
        <p:spPr bwMode="auto">
          <a:xfrm>
            <a:off x="0" y="784225"/>
            <a:ext cx="12192000" cy="0"/>
          </a:xfrm>
          <a:prstGeom prst="line">
            <a:avLst/>
          </a:prstGeom>
          <a:noFill/>
          <a:ln w="9525">
            <a:solidFill>
              <a:schemeClr val="tx1"/>
            </a:solidFill>
            <a:round/>
            <a:headEnd/>
            <a:tailEnd/>
          </a:ln>
          <a:effectLst/>
        </p:spPr>
        <p:txBody>
          <a:bodyPr/>
          <a:lstStyle/>
          <a:p>
            <a:pPr>
              <a:defRPr/>
            </a:pPr>
            <a:endParaRPr lang="en-US" sz="1800">
              <a:latin typeface="Verdana" pitchFamily="-65" charset="0"/>
              <a:ea typeface="+mn-ea"/>
            </a:endParaRPr>
          </a:p>
        </p:txBody>
      </p:sp>
      <p:sp>
        <p:nvSpPr>
          <p:cNvPr id="3"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2"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
        <p:nvSpPr>
          <p:cNvPr id="9" name="Text Placeholder 4"/>
          <p:cNvSpPr txBox="1">
            <a:spLocks/>
          </p:cNvSpPr>
          <p:nvPr userDrawn="1"/>
        </p:nvSpPr>
        <p:spPr>
          <a:xfrm>
            <a:off x="4019818" y="-40989"/>
            <a:ext cx="9155289" cy="2489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000" b="1" kern="0" baseline="0" dirty="0" smtClean="0">
                <a:solidFill>
                  <a:schemeClr val="accent6">
                    <a:lumMod val="75000"/>
                  </a:schemeClr>
                </a:solidFill>
                <a:latin typeface="Arial Narrow" pitchFamily="34" charset="0"/>
              </a:rPr>
              <a:t>© 2019 Cengage</a:t>
            </a:r>
            <a:r>
              <a:rPr lang="zh-TW" altLang="zh-TW" sz="1000" b="1" kern="0" baseline="0" dirty="0" smtClean="0">
                <a:solidFill>
                  <a:schemeClr val="accent6">
                    <a:lumMod val="75000"/>
                  </a:schemeClr>
                </a:solidFill>
                <a:latin typeface="Arial Narrow" pitchFamily="34" charset="0"/>
              </a:rPr>
              <a:t>版權所有，為課本著作之延伸教材，亦受著作權法之規範保護，僅作為授課教學使用，禁止列印、影印、未經授權重製和公開散佈</a:t>
            </a:r>
            <a:endParaRPr lang="en-US" altLang="zh-TW" sz="1000" kern="0" baseline="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614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4" r:id="rId5"/>
    <p:sldLayoutId id="2147483665" r:id="rId6"/>
    <p:sldLayoutId id="2147483666" r:id="rId7"/>
  </p:sldLayoutIdLst>
  <p:hf sldNum="0" hdr="0" dt="0"/>
  <p:txStyles>
    <p:titleStyle>
      <a:lvl1pPr algn="l" rtl="0" eaLnBrk="1" fontAlgn="base" hangingPunct="1">
        <a:spcBef>
          <a:spcPct val="0"/>
        </a:spcBef>
        <a:spcAft>
          <a:spcPct val="0"/>
        </a:spcAft>
        <a:defRPr sz="3200" b="0">
          <a:solidFill>
            <a:schemeClr val="accent2">
              <a:lumMod val="50000"/>
            </a:schemeClr>
          </a:solidFill>
          <a:latin typeface="Arial Rounded MT Bold" panose="020F0704030504030204" pitchFamily="34" charset="0"/>
          <a:ea typeface="ＭＳ Ｐゴシック" pitchFamily="-65" charset="-128"/>
          <a:cs typeface="Tahoma" pitchFamily="34" charset="0"/>
        </a:defRPr>
      </a:lvl1pPr>
      <a:lvl2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a:solidFill>
            <a:schemeClr val="tx1"/>
          </a:solidFill>
          <a:latin typeface="Times New Roman" pitchFamily="-65" charset="0"/>
        </a:defRPr>
      </a:lvl6pPr>
      <a:lvl7pPr marL="914400" algn="l" rtl="0" eaLnBrk="1" fontAlgn="base" hangingPunct="1">
        <a:spcBef>
          <a:spcPct val="0"/>
        </a:spcBef>
        <a:spcAft>
          <a:spcPct val="0"/>
        </a:spcAft>
        <a:defRPr sz="3200">
          <a:solidFill>
            <a:schemeClr val="tx1"/>
          </a:solidFill>
          <a:latin typeface="Times New Roman" pitchFamily="-65" charset="0"/>
        </a:defRPr>
      </a:lvl7pPr>
      <a:lvl8pPr marL="1371600" algn="l" rtl="0" eaLnBrk="1" fontAlgn="base" hangingPunct="1">
        <a:spcBef>
          <a:spcPct val="0"/>
        </a:spcBef>
        <a:spcAft>
          <a:spcPct val="0"/>
        </a:spcAft>
        <a:defRPr sz="3200">
          <a:solidFill>
            <a:schemeClr val="tx1"/>
          </a:solidFill>
          <a:latin typeface="Times New Roman" pitchFamily="-65" charset="0"/>
        </a:defRPr>
      </a:lvl8pPr>
      <a:lvl9pPr marL="1828800" algn="l" rtl="0" eaLnBrk="1" fontAlgn="base" hangingPunct="1">
        <a:spcBef>
          <a:spcPct val="0"/>
        </a:spcBef>
        <a:spcAft>
          <a:spcPct val="0"/>
        </a:spcAft>
        <a:defRPr sz="3200">
          <a:solidFill>
            <a:schemeClr val="tx1"/>
          </a:solidFill>
          <a:latin typeface="Times New Roman" pitchFamily="-65" charset="0"/>
        </a:defRPr>
      </a:lvl9pPr>
    </p:titleStyle>
    <p:bodyStyle>
      <a:lvl1pPr marL="0" indent="0" algn="l" rtl="0" eaLnBrk="1" fontAlgn="base" hangingPunct="1">
        <a:spcBef>
          <a:spcPct val="20000"/>
        </a:spcBef>
        <a:spcAft>
          <a:spcPct val="0"/>
        </a:spcAft>
        <a:buFont typeface="Arial" panose="020B0604020202020204" pitchFamily="34" charset="0"/>
        <a:buNone/>
        <a:defRPr sz="2800" b="0">
          <a:solidFill>
            <a:schemeClr val="accent2">
              <a:lumMod val="50000"/>
            </a:schemeClr>
          </a:solidFill>
          <a:latin typeface="Calibri" pitchFamily="34" charset="0"/>
          <a:ea typeface="ＭＳ Ｐゴシック" pitchFamily="-65" charset="-128"/>
          <a:cs typeface="Calibri"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b="0">
          <a:solidFill>
            <a:schemeClr val="accent2">
              <a:lumMod val="50000"/>
            </a:schemeClr>
          </a:solidFill>
          <a:latin typeface="Calibri" pitchFamily="34" charset="0"/>
          <a:ea typeface="ＭＳ Ｐゴシック" pitchFamily="-65" charset="-128"/>
          <a:cs typeface="Calibri"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b="0">
          <a:solidFill>
            <a:schemeClr val="accent2">
              <a:lumMod val="50000"/>
            </a:schemeClr>
          </a:solidFill>
          <a:latin typeface="Calibri" pitchFamily="34" charset="0"/>
          <a:ea typeface="ＭＳ Ｐゴシック" pitchFamily="-65" charset="-128"/>
          <a:cs typeface="Calibri"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b="0">
          <a:solidFill>
            <a:schemeClr val="accent2">
              <a:lumMod val="50000"/>
            </a:schemeClr>
          </a:solidFill>
          <a:latin typeface="Calibri" pitchFamily="34" charset="0"/>
          <a:ea typeface="ＭＳ Ｐゴシック" pitchFamily="-65" charset="-128"/>
          <a:cs typeface="Calibri"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b="0">
          <a:solidFill>
            <a:schemeClr val="accent2">
              <a:lumMod val="50000"/>
            </a:schemeClr>
          </a:solidFill>
          <a:latin typeface="Calibri" pitchFamily="34" charset="0"/>
          <a:ea typeface="ＭＳ Ｐゴシック" pitchFamily="-65" charset="-128"/>
          <a:cs typeface="Calibri" pitchFamily="34" charset="0"/>
        </a:defRPr>
      </a:lvl5pPr>
      <a:lvl6pPr marL="2514600" indent="-228600" algn="l" rtl="0" eaLnBrk="1" fontAlgn="base" hangingPunct="1">
        <a:spcBef>
          <a:spcPct val="20000"/>
        </a:spcBef>
        <a:spcAft>
          <a:spcPct val="0"/>
        </a:spcAft>
        <a:buChar char="»"/>
        <a:defRPr>
          <a:solidFill>
            <a:srgbClr val="000000"/>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rgbClr val="000000"/>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rgbClr val="000000"/>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rgbClr val="000000"/>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ctrTitle"/>
          </p:nvPr>
        </p:nvSpPr>
        <p:spPr>
          <a:xfrm>
            <a:off x="5253643" y="1573474"/>
            <a:ext cx="6688975" cy="2175567"/>
          </a:xfrm>
        </p:spPr>
        <p:txBody>
          <a:bodyPr/>
          <a:lstStyle/>
          <a:p>
            <a:r>
              <a:rPr lang="en-US" dirty="0"/>
              <a:t>Chapter 13:</a:t>
            </a:r>
            <a:br>
              <a:rPr lang="en-US" dirty="0"/>
            </a:br>
            <a:r>
              <a:rPr lang="en-US" dirty="0"/>
              <a:t>Partial Least Squares Structural Equation Modeling (PLS-SEM)</a:t>
            </a:r>
          </a:p>
        </p:txBody>
      </p:sp>
      <p:sp>
        <p:nvSpPr>
          <p:cNvPr id="6" name="Footer Placeholder 3">
            <a:extLst>
              <a:ext uri="{FF2B5EF4-FFF2-40B4-BE49-F238E27FC236}">
                <a16:creationId xmlns:a16="http://schemas.microsoft.com/office/drawing/2014/main" xmlns="" id="{905E14E8-7002-4509-A7A6-746D579E13C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74798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66" y="91546"/>
            <a:ext cx="9427634" cy="641350"/>
          </a:xfrm>
        </p:spPr>
        <p:txBody>
          <a:bodyPr/>
          <a:lstStyle/>
          <a:p>
            <a:pPr defTabSz="514350"/>
            <a:r>
              <a:rPr lang="en-US" sz="2400" dirty="0">
                <a:solidFill>
                  <a:srgbClr val="000090"/>
                </a:solidFill>
                <a:latin typeface="Arial Rounded MT Bold" charset="0"/>
              </a:rPr>
              <a:t>CB-SEM dominant 2</a:t>
            </a:r>
            <a:r>
              <a:rPr lang="en-US" sz="2400" baseline="30000" dirty="0">
                <a:solidFill>
                  <a:srgbClr val="000090"/>
                </a:solidFill>
                <a:latin typeface="Arial Rounded MT Bold" charset="0"/>
              </a:rPr>
              <a:t>nd</a:t>
            </a:r>
            <a:r>
              <a:rPr lang="en-US" sz="2400" dirty="0">
                <a:solidFill>
                  <a:srgbClr val="000090"/>
                </a:solidFill>
                <a:latin typeface="Arial Rounded MT Bold" charset="0"/>
              </a:rPr>
              <a:t> generation approach, but  PLS-SEM applications have been increasing rapidly . . .</a:t>
            </a:r>
          </a:p>
        </p:txBody>
      </p:sp>
      <p:pic>
        <p:nvPicPr>
          <p:cNvPr id="5" name="Picture 1"/>
          <p:cNvPicPr>
            <a:picLocks noGrp="1" noChangeAspect="1"/>
          </p:cNvPicPr>
          <p:nvPr>
            <p:ph idx="1"/>
          </p:nvPr>
        </p:nvPicPr>
        <p:blipFill>
          <a:blip r:embed="rId2">
            <a:extLst>
              <a:ext uri="{28A0092B-C50C-407E-A947-70E740481C1C}">
                <a14:useLocalDpi xmlns:a14="http://schemas.microsoft.com/office/drawing/2010/main" val="0"/>
              </a:ext>
            </a:extLst>
          </a:blip>
          <a:srcRect l="-48190" r="-48190"/>
          <a:stretch>
            <a:fillRect/>
          </a:stretch>
        </p:blipFill>
        <p:spPr bwMode="auto">
          <a:xfrm>
            <a:off x="-601133" y="1076324"/>
            <a:ext cx="13462000" cy="514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3">
            <a:extLst>
              <a:ext uri="{FF2B5EF4-FFF2-40B4-BE49-F238E27FC236}">
                <a16:creationId xmlns:a16="http://schemas.microsoft.com/office/drawing/2014/main" xmlns="" id="{D9052648-71C6-4612-8F8B-A2F162B783E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17908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PLS-SEM Decision Process</a:t>
            </a:r>
          </a:p>
        </p:txBody>
      </p:sp>
      <p:sp>
        <p:nvSpPr>
          <p:cNvPr id="6" name="Text Placeholder 5"/>
          <p:cNvSpPr>
            <a:spLocks noGrp="1"/>
          </p:cNvSpPr>
          <p:nvPr>
            <p:ph type="body" idx="1"/>
          </p:nvPr>
        </p:nvSpPr>
        <p:spPr/>
        <p:txBody>
          <a:bodyPr/>
          <a:lstStyle/>
          <a:p>
            <a:pPr marL="0" indent="0">
              <a:buNone/>
            </a:pPr>
            <a:r>
              <a:rPr lang="en-US" sz="2800" b="1" dirty="0"/>
              <a:t>Stage 1</a:t>
            </a:r>
            <a:r>
              <a:rPr lang="en-US" sz="2800" dirty="0"/>
              <a:t>: Defining research objectives and selecting constructs. </a:t>
            </a:r>
          </a:p>
          <a:p>
            <a:pPr marL="0" indent="0">
              <a:buNone/>
            </a:pPr>
            <a:r>
              <a:rPr lang="en-US" sz="2800" b="1" dirty="0"/>
              <a:t>Stage 2</a:t>
            </a:r>
            <a:r>
              <a:rPr lang="en-US" sz="2800" dirty="0"/>
              <a:t>: Designing a study to produce empirical results.</a:t>
            </a:r>
          </a:p>
          <a:p>
            <a:pPr marL="0" indent="0">
              <a:buNone/>
            </a:pPr>
            <a:r>
              <a:rPr lang="en-US" sz="2800" b="1" dirty="0"/>
              <a:t>Stage 3</a:t>
            </a:r>
            <a:r>
              <a:rPr lang="en-US" sz="2800" dirty="0"/>
              <a:t>: Specifying the measurement and structural models. </a:t>
            </a:r>
          </a:p>
          <a:p>
            <a:pPr marL="0" indent="0">
              <a:buNone/>
            </a:pPr>
            <a:r>
              <a:rPr lang="en-US" sz="2800" b="1" dirty="0"/>
              <a:t>Stage 4</a:t>
            </a:r>
            <a:r>
              <a:rPr lang="en-US" sz="2800" dirty="0"/>
              <a:t>: Assessing measurement model validity. </a:t>
            </a:r>
          </a:p>
          <a:p>
            <a:pPr marL="0" indent="0">
              <a:buNone/>
            </a:pPr>
            <a:r>
              <a:rPr lang="en-US" sz="2800" b="1" dirty="0"/>
              <a:t>Stage 5</a:t>
            </a:r>
            <a:r>
              <a:rPr lang="en-US" sz="2800" dirty="0"/>
              <a:t>: Assessing the structural model. </a:t>
            </a:r>
          </a:p>
          <a:p>
            <a:pPr marL="0" indent="0">
              <a:buNone/>
            </a:pPr>
            <a:r>
              <a:rPr lang="en-US" sz="2800" b="1" dirty="0"/>
              <a:t>Stage 6</a:t>
            </a:r>
            <a:r>
              <a:rPr lang="en-US" sz="2800" dirty="0"/>
              <a:t>: Advanced analyses with PLS-SEM</a:t>
            </a:r>
          </a:p>
          <a:p>
            <a:endParaRPr lang="en-US" dirty="0"/>
          </a:p>
        </p:txBody>
      </p:sp>
      <p:sp>
        <p:nvSpPr>
          <p:cNvPr id="7" name="Footer Placeholder 3">
            <a:extLst>
              <a:ext uri="{FF2B5EF4-FFF2-40B4-BE49-F238E27FC236}">
                <a16:creationId xmlns:a16="http://schemas.microsoft.com/office/drawing/2014/main" xmlns="" id="{AB9EB2BC-6890-4810-9285-8E1702D5CADE}"/>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51035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1: Defining research objectives and selecting constructs </a:t>
            </a:r>
          </a:p>
        </p:txBody>
      </p:sp>
      <p:sp>
        <p:nvSpPr>
          <p:cNvPr id="6" name="Footer Placeholder 3">
            <a:extLst>
              <a:ext uri="{FF2B5EF4-FFF2-40B4-BE49-F238E27FC236}">
                <a16:creationId xmlns:a16="http://schemas.microsoft.com/office/drawing/2014/main" xmlns="" id="{1AC1D11F-A6FB-4D1F-99C5-8D53DE7E287B}"/>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688771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Confirmatory Versus Exploratory Research</a:t>
            </a:r>
            <a:endParaRPr lang="en-US" dirty="0"/>
          </a:p>
        </p:txBody>
      </p:sp>
      <p:sp>
        <p:nvSpPr>
          <p:cNvPr id="3" name="Content Placeholder 2"/>
          <p:cNvSpPr>
            <a:spLocks noGrp="1"/>
          </p:cNvSpPr>
          <p:nvPr>
            <p:ph idx="1"/>
          </p:nvPr>
        </p:nvSpPr>
        <p:spPr>
          <a:xfrm>
            <a:off x="298451" y="926691"/>
            <a:ext cx="11763316" cy="4616450"/>
          </a:xfrm>
        </p:spPr>
        <p:txBody>
          <a:bodyPr/>
          <a:lstStyle/>
          <a:p>
            <a:r>
              <a:rPr lang="en-US" b="1" dirty="0"/>
              <a:t>Confirmatory Research</a:t>
            </a:r>
          </a:p>
          <a:p>
            <a:pPr marL="457200" indent="-457200">
              <a:buFont typeface="Arial" panose="020B0604020202020204" pitchFamily="34" charset="0"/>
              <a:buChar char="•"/>
            </a:pPr>
            <a:r>
              <a:rPr lang="en-US" dirty="0"/>
              <a:t>Confirm theoretical measurement models and structural model relationships</a:t>
            </a:r>
          </a:p>
          <a:p>
            <a:pPr marL="457200" indent="-457200">
              <a:buFont typeface="Arial" panose="020B0604020202020204" pitchFamily="34" charset="0"/>
              <a:buChar char="•"/>
            </a:pPr>
            <a:r>
              <a:rPr lang="en-US" dirty="0"/>
              <a:t>Requires we-developed theory</a:t>
            </a:r>
          </a:p>
          <a:p>
            <a:r>
              <a:rPr lang="en-US" b="1" dirty="0"/>
              <a:t>Exploratory Research </a:t>
            </a:r>
            <a:r>
              <a:rPr lang="en-US" dirty="0"/>
              <a:t>involves at least three situations . . .</a:t>
            </a:r>
          </a:p>
          <a:p>
            <a:pPr marL="457200" indent="-457200">
              <a:buFont typeface="Arial" panose="020B0604020202020204" pitchFamily="34" charset="0"/>
              <a:buChar char="•"/>
            </a:pPr>
            <a:r>
              <a:rPr lang="en-US" dirty="0"/>
              <a:t>Less well-defined research problems</a:t>
            </a:r>
          </a:p>
          <a:p>
            <a:pPr marL="457200" indent="-457200">
              <a:buFont typeface="Arial" panose="020B0604020202020204" pitchFamily="34" charset="0"/>
              <a:buChar char="•"/>
            </a:pPr>
            <a:r>
              <a:rPr lang="en-US" dirty="0"/>
              <a:t>Used to generate hypotheses</a:t>
            </a:r>
          </a:p>
          <a:p>
            <a:pPr marL="457200" indent="-457200">
              <a:buFont typeface="Arial" panose="020B0604020202020204" pitchFamily="34" charset="0"/>
              <a:buChar char="•"/>
            </a:pPr>
            <a:r>
              <a:rPr lang="en-US" dirty="0"/>
              <a:t>Useful for all types of research questions </a:t>
            </a:r>
            <a:r>
              <a:rPr lang="mr-IN" dirty="0"/>
              <a:t>–</a:t>
            </a:r>
            <a:r>
              <a:rPr lang="en-US" dirty="0"/>
              <a:t> what, when, why and how</a:t>
            </a:r>
          </a:p>
          <a:p>
            <a:endParaRPr lang="en-US" dirty="0"/>
          </a:p>
          <a:p>
            <a:r>
              <a:rPr lang="en-US" b="1" dirty="0"/>
              <a:t>CB-SEM</a:t>
            </a:r>
            <a:r>
              <a:rPr lang="en-US" dirty="0"/>
              <a:t> -- generally restricted to confirmatory research</a:t>
            </a:r>
          </a:p>
          <a:p>
            <a:r>
              <a:rPr lang="en-US" b="1" dirty="0"/>
              <a:t>PLS-SEM</a:t>
            </a:r>
            <a:r>
              <a:rPr lang="en-US" dirty="0"/>
              <a:t> – applicable in both situations, especially exploratory research and when prediction is desired</a:t>
            </a:r>
          </a:p>
        </p:txBody>
      </p:sp>
      <p:sp>
        <p:nvSpPr>
          <p:cNvPr id="5" name="Footer Placeholder 3">
            <a:extLst>
              <a:ext uri="{FF2B5EF4-FFF2-40B4-BE49-F238E27FC236}">
                <a16:creationId xmlns:a16="http://schemas.microsoft.com/office/drawing/2014/main" xmlns="" id="{8E694D88-489A-4370-9DF9-F8C6FBB8267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33464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2: Designing a study to produce empirical results.</a:t>
            </a:r>
          </a:p>
        </p:txBody>
      </p:sp>
      <p:sp>
        <p:nvSpPr>
          <p:cNvPr id="6" name="Text Placeholder 5"/>
          <p:cNvSpPr>
            <a:spLocks noGrp="1"/>
          </p:cNvSpPr>
          <p:nvPr>
            <p:ph type="body" idx="1"/>
          </p:nvPr>
        </p:nvSpPr>
        <p:spPr/>
        <p:txBody>
          <a:bodyPr/>
          <a:lstStyle/>
          <a:p>
            <a:r>
              <a:rPr lang="en-US" dirty="0"/>
              <a:t>Metric versus nonmetric data and multivariate normality</a:t>
            </a:r>
          </a:p>
          <a:p>
            <a:r>
              <a:rPr lang="en-US" dirty="0"/>
              <a:t>Missing data</a:t>
            </a:r>
          </a:p>
          <a:p>
            <a:r>
              <a:rPr lang="en-US" dirty="0"/>
              <a:t>Statistical power</a:t>
            </a:r>
          </a:p>
          <a:p>
            <a:r>
              <a:rPr lang="en-US" dirty="0"/>
              <a:t>Model complexity and sample size</a:t>
            </a:r>
          </a:p>
          <a:p>
            <a:endParaRPr lang="en-US" dirty="0"/>
          </a:p>
        </p:txBody>
      </p:sp>
      <p:sp>
        <p:nvSpPr>
          <p:cNvPr id="7" name="Footer Placeholder 3">
            <a:extLst>
              <a:ext uri="{FF2B5EF4-FFF2-40B4-BE49-F238E27FC236}">
                <a16:creationId xmlns:a16="http://schemas.microsoft.com/office/drawing/2014/main" xmlns="" id="{09FD7418-09E1-4FAB-A753-62733491987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701044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Issue in Research Design</a:t>
            </a:r>
          </a:p>
        </p:txBody>
      </p:sp>
      <p:sp>
        <p:nvSpPr>
          <p:cNvPr id="6" name="Content Placeholder 5"/>
          <p:cNvSpPr>
            <a:spLocks noGrp="1"/>
          </p:cNvSpPr>
          <p:nvPr>
            <p:ph idx="1"/>
          </p:nvPr>
        </p:nvSpPr>
        <p:spPr>
          <a:xfrm>
            <a:off x="298451" y="1109571"/>
            <a:ext cx="11368616" cy="4616450"/>
          </a:xfrm>
        </p:spPr>
        <p:txBody>
          <a:bodyPr/>
          <a:lstStyle/>
          <a:p>
            <a:r>
              <a:rPr lang="en-US" b="1" dirty="0"/>
              <a:t>Metric versus nonmetric data </a:t>
            </a:r>
            <a:r>
              <a:rPr lang="en-US" dirty="0"/>
              <a:t>and </a:t>
            </a:r>
            <a:r>
              <a:rPr lang="en-US" b="1" dirty="0"/>
              <a:t>multivariate normality</a:t>
            </a:r>
          </a:p>
          <a:p>
            <a:pPr marL="457200" indent="-457200">
              <a:buFont typeface="Arial" panose="020B0604020202020204" pitchFamily="34" charset="0"/>
              <a:buChar char="•"/>
            </a:pPr>
            <a:r>
              <a:rPr lang="en-US" dirty="0"/>
              <a:t>non-parametric method allows for</a:t>
            </a:r>
          </a:p>
          <a:p>
            <a:pPr marL="969962" lvl="1" indent="-457200"/>
            <a:r>
              <a:rPr lang="en-US" dirty="0"/>
              <a:t>nonmetric data types (nominal or ordinal) in addition to metric data.</a:t>
            </a:r>
          </a:p>
          <a:p>
            <a:pPr marL="969962" lvl="1" indent="-457200"/>
            <a:r>
              <a:rPr lang="en-US" dirty="0"/>
              <a:t>good solutions with non-normal data and when heteroscedasticity is present</a:t>
            </a:r>
          </a:p>
          <a:p>
            <a:pPr marL="969962" lvl="1" indent="-457200"/>
            <a:r>
              <a:rPr lang="en-US" dirty="0"/>
              <a:t>Especially suitable for survey data and for secondary (archival) data. </a:t>
            </a:r>
          </a:p>
          <a:p>
            <a:r>
              <a:rPr lang="en-US" b="1" dirty="0"/>
              <a:t>Missing data</a:t>
            </a:r>
          </a:p>
          <a:p>
            <a:pPr marL="457200" indent="-457200">
              <a:buFont typeface="Arial" panose="020B0604020202020204" pitchFamily="34" charset="0"/>
              <a:buChar char="•"/>
            </a:pPr>
            <a:r>
              <a:rPr lang="en-US" dirty="0"/>
              <a:t>Must address extent and randomness of missing data before model estimation (see Chapters 2 and 9)</a:t>
            </a:r>
          </a:p>
          <a:p>
            <a:r>
              <a:rPr lang="en-US" b="1" dirty="0"/>
              <a:t>Statistical power</a:t>
            </a:r>
          </a:p>
          <a:p>
            <a:pPr marL="457200" indent="-457200">
              <a:buFont typeface="Arial" panose="020B0604020202020204" pitchFamily="34" charset="0"/>
              <a:buChar char="•"/>
            </a:pPr>
            <a:r>
              <a:rPr lang="en-US" dirty="0"/>
              <a:t>Higher statistical power than CB-SEM, thus particularly suitable for exploratory research with less developed theory and smaller sample sizes.</a:t>
            </a:r>
          </a:p>
          <a:p>
            <a:pPr marL="457200" indent="-457200">
              <a:buFont typeface="Arial" panose="020B0604020202020204" pitchFamily="34" charset="0"/>
              <a:buChar char="•"/>
            </a:pPr>
            <a:endParaRPr lang="en-US" dirty="0"/>
          </a:p>
          <a:p>
            <a:endParaRPr lang="en-US" dirty="0"/>
          </a:p>
        </p:txBody>
      </p:sp>
      <p:sp>
        <p:nvSpPr>
          <p:cNvPr id="7" name="Footer Placeholder 3">
            <a:extLst>
              <a:ext uri="{FF2B5EF4-FFF2-40B4-BE49-F238E27FC236}">
                <a16:creationId xmlns:a16="http://schemas.microsoft.com/office/drawing/2014/main" xmlns="" id="{7D5455BC-0468-4BAC-901D-A4053948489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874098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Model Complexity and Sample Size</a:t>
            </a:r>
            <a:endParaRPr lang="en-US" dirty="0"/>
          </a:p>
        </p:txBody>
      </p:sp>
      <p:sp>
        <p:nvSpPr>
          <p:cNvPr id="3" name="Content Placeholder 2"/>
          <p:cNvSpPr>
            <a:spLocks noGrp="1"/>
          </p:cNvSpPr>
          <p:nvPr>
            <p:ph idx="1"/>
          </p:nvPr>
        </p:nvSpPr>
        <p:spPr>
          <a:xfrm>
            <a:off x="298450" y="901758"/>
            <a:ext cx="11563812" cy="4616450"/>
          </a:xfrm>
        </p:spPr>
        <p:txBody>
          <a:bodyPr/>
          <a:lstStyle/>
          <a:p>
            <a:r>
              <a:rPr lang="en-US" b="1" dirty="0"/>
              <a:t>Sample Size </a:t>
            </a:r>
            <a:r>
              <a:rPr lang="en-US" dirty="0"/>
              <a:t>depends on . . .</a:t>
            </a:r>
          </a:p>
          <a:p>
            <a:pPr marL="457200" indent="-457200">
              <a:buFont typeface="Arial" panose="020B0604020202020204" pitchFamily="34" charset="0"/>
              <a:buChar char="•"/>
            </a:pPr>
            <a:r>
              <a:rPr lang="en-US" dirty="0"/>
              <a:t>Number of constructs.</a:t>
            </a:r>
          </a:p>
          <a:p>
            <a:pPr marL="457200" indent="-457200">
              <a:buFont typeface="Arial" panose="020B0604020202020204" pitchFamily="34" charset="0"/>
              <a:buChar char="•"/>
            </a:pPr>
            <a:r>
              <a:rPr lang="en-US" dirty="0"/>
              <a:t>Number of indicators per construct.</a:t>
            </a:r>
          </a:p>
          <a:p>
            <a:pPr marL="457200" indent="-457200">
              <a:buFont typeface="Arial" panose="020B0604020202020204" pitchFamily="34" charset="0"/>
              <a:buChar char="•"/>
            </a:pPr>
            <a:r>
              <a:rPr lang="en-US" dirty="0"/>
              <a:t>Number of observations per estimated parameter. </a:t>
            </a:r>
          </a:p>
          <a:p>
            <a:r>
              <a:rPr lang="en-US" b="1" dirty="0"/>
              <a:t>Uses OLS regressions </a:t>
            </a:r>
            <a:r>
              <a:rPr lang="en-US" dirty="0"/>
              <a:t>to estimate the model’s partial regression relationships.</a:t>
            </a:r>
          </a:p>
          <a:p>
            <a:endParaRPr lang="en-US" dirty="0"/>
          </a:p>
          <a:p>
            <a:r>
              <a:rPr lang="en-US" dirty="0"/>
              <a:t>The recommended sample size should be </a:t>
            </a:r>
            <a:r>
              <a:rPr lang="en-US" b="1" dirty="0"/>
              <a:t>based on statistical power considerations and the context </a:t>
            </a:r>
            <a:r>
              <a:rPr lang="en-US" dirty="0"/>
              <a:t>of the research. </a:t>
            </a:r>
          </a:p>
          <a:p>
            <a:pPr marL="457200" indent="-457200">
              <a:buFont typeface="Arial" panose="020B0604020202020204" pitchFamily="34" charset="0"/>
              <a:buChar char="•"/>
            </a:pPr>
            <a:r>
              <a:rPr lang="en-US" dirty="0"/>
              <a:t>In general, </a:t>
            </a:r>
            <a:r>
              <a:rPr lang="en-US" u="sng" dirty="0"/>
              <a:t>larger sample sizes (&gt;100) are preferable</a:t>
            </a:r>
            <a:r>
              <a:rPr lang="en-US" dirty="0"/>
              <a:t>, but </a:t>
            </a:r>
            <a:r>
              <a:rPr lang="en-US" u="sng" dirty="0"/>
              <a:t>smaller sample sizes (&lt;100) are acceptable</a:t>
            </a:r>
            <a:r>
              <a:rPr lang="en-US" dirty="0"/>
              <a:t> depending on the context of the research; e.g., B-to-B research that is restricted to smaller populations will necessarily involve smaller sample sizes. </a:t>
            </a:r>
          </a:p>
          <a:p>
            <a:endParaRPr lang="en-US" dirty="0"/>
          </a:p>
        </p:txBody>
      </p:sp>
      <p:sp>
        <p:nvSpPr>
          <p:cNvPr id="5" name="Footer Placeholder 3">
            <a:extLst>
              <a:ext uri="{FF2B5EF4-FFF2-40B4-BE49-F238E27FC236}">
                <a16:creationId xmlns:a16="http://schemas.microsoft.com/office/drawing/2014/main" xmlns="" id="{64AF93A9-BCDE-4249-9FB8-881360AE144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348602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Size: 10 Times Rule</a:t>
            </a:r>
            <a:endParaRPr lang="en-US" dirty="0"/>
          </a:p>
        </p:txBody>
      </p:sp>
      <p:sp>
        <p:nvSpPr>
          <p:cNvPr id="3" name="Content Placeholder 2"/>
          <p:cNvSpPr>
            <a:spLocks noGrp="1"/>
          </p:cNvSpPr>
          <p:nvPr>
            <p:ph idx="1"/>
          </p:nvPr>
        </p:nvSpPr>
        <p:spPr/>
        <p:txBody>
          <a:bodyPr/>
          <a:lstStyle/>
          <a:p>
            <a:r>
              <a:rPr lang="en-US" dirty="0"/>
              <a:t>The </a:t>
            </a:r>
            <a:r>
              <a:rPr lang="en-US" b="1" dirty="0"/>
              <a:t>10 times rule </a:t>
            </a:r>
            <a:r>
              <a:rPr lang="en-US" dirty="0"/>
              <a:t>indicates the sample size should be equal to the larger of:</a:t>
            </a:r>
          </a:p>
          <a:p>
            <a:pPr marL="1027112" lvl="1" indent="-514350">
              <a:buFont typeface="+mj-lt"/>
              <a:buAutoNum type="arabicPeriod"/>
            </a:pPr>
            <a:r>
              <a:rPr lang="en-US" dirty="0"/>
              <a:t>10 times the largest number of formative indicators used to measure a single construct, or</a:t>
            </a:r>
          </a:p>
          <a:p>
            <a:pPr marL="1027112" lvl="1" indent="-514350">
              <a:buFont typeface="+mj-lt"/>
              <a:buAutoNum type="arabicPeriod"/>
            </a:pPr>
            <a:r>
              <a:rPr lang="en-US" dirty="0"/>
              <a:t>10 times the largest number of structural paths directed at a particular latent construct in the structural model.</a:t>
            </a:r>
          </a:p>
          <a:p>
            <a:r>
              <a:rPr lang="en-US" dirty="0"/>
              <a:t>Equivalent to saying that the minimum sample size should be </a:t>
            </a:r>
            <a:r>
              <a:rPr lang="en-US" b="1" dirty="0"/>
              <a:t>10 times the maximum number of arrowheads pointing at a latent variable </a:t>
            </a:r>
            <a:r>
              <a:rPr lang="en-US" dirty="0"/>
              <a:t>anywhere in the path model. </a:t>
            </a:r>
          </a:p>
          <a:p>
            <a:pPr marL="969962" lvl="1" indent="-457200"/>
            <a:r>
              <a:rPr lang="en-US" dirty="0"/>
              <a:t>While the 10 times rule offers a rough guideline for minimum sample size, PLS-SEM – like any statistical technique – requires researchers to consider the sample size against the background of the model and data characteristics.   </a:t>
            </a:r>
          </a:p>
          <a:p>
            <a:pPr marL="969962" lvl="1" indent="-457200"/>
            <a:r>
              <a:rPr lang="en-US" dirty="0"/>
              <a:t>Specifically, the required sample size should be determined using power analyses based on the part of the model with the largest number of predictors.</a:t>
            </a:r>
          </a:p>
          <a:p>
            <a:endParaRPr lang="en-US" dirty="0"/>
          </a:p>
        </p:txBody>
      </p:sp>
      <p:sp>
        <p:nvSpPr>
          <p:cNvPr id="5" name="Footer Placeholder 3">
            <a:extLst>
              <a:ext uri="{FF2B5EF4-FFF2-40B4-BE49-F238E27FC236}">
                <a16:creationId xmlns:a16="http://schemas.microsoft.com/office/drawing/2014/main" xmlns="" id="{3AB48BBC-CAE5-43A5-ABF1-3AEC56E59BD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749624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PLS-SEM Sample Size Based on Statistical Power (80%)</a:t>
            </a:r>
          </a:p>
        </p:txBody>
      </p:sp>
      <p:pic>
        <p:nvPicPr>
          <p:cNvPr id="5"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6167" t="7835" r="3477" b="3492"/>
          <a:stretch/>
        </p:blipFill>
        <p:spPr bwMode="auto">
          <a:xfrm>
            <a:off x="723208" y="937286"/>
            <a:ext cx="7739148" cy="5412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a:spLocks noGrp="1"/>
          </p:cNvSpPr>
          <p:nvPr>
            <p:ph idx="1"/>
          </p:nvPr>
        </p:nvSpPr>
        <p:spPr>
          <a:xfrm>
            <a:off x="9110133" y="3943350"/>
            <a:ext cx="2921000" cy="2406650"/>
          </a:xfrm>
        </p:spPr>
        <p:txBody>
          <a:bodyPr/>
          <a:lstStyle/>
          <a:p>
            <a:pPr marL="0" lvl="0" indent="0" defTabSz="514350" eaLnBrk="0" hangingPunct="0">
              <a:spcBef>
                <a:spcPct val="0"/>
              </a:spcBef>
            </a:pPr>
            <a:r>
              <a:rPr lang="en-US" sz="1600" b="1" kern="1200" dirty="0">
                <a:solidFill>
                  <a:srgbClr val="000066"/>
                </a:solidFill>
                <a:latin typeface="Arial" charset="0"/>
                <a:ea typeface="MS PGothic" charset="0"/>
                <a:cs typeface="MS PGothic" charset="0"/>
              </a:rPr>
              <a:t>Source: Hair, </a:t>
            </a:r>
            <a:r>
              <a:rPr lang="en-US" sz="1600" b="1" kern="1200" dirty="0" err="1">
                <a:solidFill>
                  <a:srgbClr val="000066"/>
                </a:solidFill>
                <a:latin typeface="Arial" charset="0"/>
                <a:ea typeface="MS PGothic" charset="0"/>
                <a:cs typeface="MS PGothic" charset="0"/>
              </a:rPr>
              <a:t>Hult</a:t>
            </a:r>
            <a:r>
              <a:rPr lang="en-US" sz="1600" b="1" kern="1200" dirty="0">
                <a:solidFill>
                  <a:srgbClr val="000066"/>
                </a:solidFill>
                <a:latin typeface="Arial" charset="0"/>
                <a:ea typeface="MS PGothic" charset="0"/>
                <a:cs typeface="MS PGothic" charset="0"/>
              </a:rPr>
              <a:t>, </a:t>
            </a:r>
            <a:r>
              <a:rPr lang="en-US" sz="1600" b="1" kern="1200" dirty="0" err="1">
                <a:solidFill>
                  <a:srgbClr val="000066"/>
                </a:solidFill>
                <a:latin typeface="Arial" charset="0"/>
                <a:ea typeface="MS PGothic" charset="0"/>
                <a:cs typeface="MS PGothic" charset="0"/>
              </a:rPr>
              <a:t>Ringle</a:t>
            </a:r>
            <a:r>
              <a:rPr lang="en-US" sz="1600" b="1" kern="1200" dirty="0">
                <a:solidFill>
                  <a:srgbClr val="000066"/>
                </a:solidFill>
                <a:latin typeface="Arial" charset="0"/>
                <a:ea typeface="MS PGothic" charset="0"/>
                <a:cs typeface="MS PGothic" charset="0"/>
              </a:rPr>
              <a:t> &amp; </a:t>
            </a:r>
            <a:r>
              <a:rPr lang="en-US" sz="1600" b="1" kern="1200" dirty="0" err="1">
                <a:solidFill>
                  <a:srgbClr val="000066"/>
                </a:solidFill>
                <a:latin typeface="Arial" charset="0"/>
                <a:ea typeface="MS PGothic" charset="0"/>
                <a:cs typeface="MS PGothic" charset="0"/>
              </a:rPr>
              <a:t>Sarstedt</a:t>
            </a:r>
            <a:r>
              <a:rPr lang="en-US" sz="1600" b="1" kern="1200" dirty="0">
                <a:solidFill>
                  <a:srgbClr val="000066"/>
                </a:solidFill>
                <a:latin typeface="Arial" charset="0"/>
                <a:ea typeface="MS PGothic" charset="0"/>
                <a:cs typeface="MS PGothic" charset="0"/>
              </a:rPr>
              <a:t>, </a:t>
            </a:r>
            <a:r>
              <a:rPr lang="en-US" sz="1600" b="1" i="1" kern="1200" dirty="0">
                <a:solidFill>
                  <a:srgbClr val="000066"/>
                </a:solidFill>
                <a:latin typeface="Arial" charset="0"/>
                <a:ea typeface="MS PGothic" charset="0"/>
                <a:cs typeface="MS PGothic" charset="0"/>
              </a:rPr>
              <a:t>A Primer in Partial Least Squares Structural Equation Modeling (PLS-SEM)</a:t>
            </a:r>
            <a:r>
              <a:rPr lang="en-US" sz="1600" b="1" kern="1200" dirty="0">
                <a:solidFill>
                  <a:srgbClr val="000066"/>
                </a:solidFill>
                <a:latin typeface="Arial" charset="0"/>
                <a:ea typeface="MS PGothic" charset="0"/>
                <a:cs typeface="MS PGothic" charset="0"/>
              </a:rPr>
              <a:t>, Sage, 2</a:t>
            </a:r>
            <a:r>
              <a:rPr lang="en-US" sz="1600" b="1" kern="1200" baseline="30000" dirty="0">
                <a:solidFill>
                  <a:srgbClr val="000066"/>
                </a:solidFill>
                <a:latin typeface="Arial" charset="0"/>
                <a:ea typeface="MS PGothic" charset="0"/>
                <a:cs typeface="MS PGothic" charset="0"/>
              </a:rPr>
              <a:t>nd</a:t>
            </a:r>
            <a:r>
              <a:rPr lang="en-US" sz="1600" b="1" kern="1200" dirty="0">
                <a:solidFill>
                  <a:srgbClr val="000066"/>
                </a:solidFill>
                <a:latin typeface="Arial" charset="0"/>
                <a:ea typeface="MS PGothic" charset="0"/>
                <a:cs typeface="MS PGothic" charset="0"/>
              </a:rPr>
              <a:t> Edition, 2017, p. 26. </a:t>
            </a:r>
          </a:p>
          <a:p>
            <a:endParaRPr lang="en-US" sz="1600" dirty="0"/>
          </a:p>
        </p:txBody>
      </p:sp>
      <p:sp>
        <p:nvSpPr>
          <p:cNvPr id="7" name="Footer Placeholder 3">
            <a:extLst>
              <a:ext uri="{FF2B5EF4-FFF2-40B4-BE49-F238E27FC236}">
                <a16:creationId xmlns:a16="http://schemas.microsoft.com/office/drawing/2014/main" xmlns="" id="{59B42551-BC10-43AB-87D9-F6643BF3128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66949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3: Specifying the Measurement and Structural Models</a:t>
            </a:r>
          </a:p>
        </p:txBody>
      </p:sp>
      <p:sp>
        <p:nvSpPr>
          <p:cNvPr id="6" name="Text Placeholder 5"/>
          <p:cNvSpPr>
            <a:spLocks noGrp="1"/>
          </p:cNvSpPr>
          <p:nvPr>
            <p:ph type="body" idx="1"/>
          </p:nvPr>
        </p:nvSpPr>
        <p:spPr/>
        <p:txBody>
          <a:bodyPr/>
          <a:lstStyle/>
          <a:p>
            <a:r>
              <a:rPr lang="en-US" dirty="0"/>
              <a:t>PLS-SEM Path Model</a:t>
            </a:r>
          </a:p>
          <a:p>
            <a:r>
              <a:rPr lang="en-US" dirty="0"/>
              <a:t>Measurement Theory and Models – Reflective versus Formative</a:t>
            </a:r>
          </a:p>
        </p:txBody>
      </p:sp>
      <p:sp>
        <p:nvSpPr>
          <p:cNvPr id="7" name="Footer Placeholder 3">
            <a:extLst>
              <a:ext uri="{FF2B5EF4-FFF2-40B4-BE49-F238E27FC236}">
                <a16:creationId xmlns:a16="http://schemas.microsoft.com/office/drawing/2014/main" xmlns="" id="{92C558C1-69F5-420C-957C-A3D510C7AFF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88515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Learning Objectives</a:t>
            </a:r>
          </a:p>
        </p:txBody>
      </p:sp>
      <p:sp>
        <p:nvSpPr>
          <p:cNvPr id="6" name="Content Placeholder 2"/>
          <p:cNvSpPr>
            <a:spLocks noGrp="1"/>
          </p:cNvSpPr>
          <p:nvPr>
            <p:ph idx="1"/>
          </p:nvPr>
        </p:nvSpPr>
        <p:spPr>
          <a:xfrm>
            <a:off x="286906" y="1007048"/>
            <a:ext cx="11789639" cy="4223979"/>
          </a:xfrm>
        </p:spPr>
        <p:txBody>
          <a:bodyPr/>
          <a:lstStyle/>
          <a:p>
            <a:pPr marL="0" indent="0"/>
            <a:r>
              <a:rPr lang="en-US" dirty="0">
                <a:latin typeface="Arial"/>
                <a:cs typeface="Arial"/>
              </a:rPr>
              <a:t>Upon completing this chapter, you should be able to do the following:</a:t>
            </a:r>
          </a:p>
          <a:p>
            <a:pPr marL="0" indent="0"/>
            <a:endParaRPr lang="en-US" sz="2400" dirty="0">
              <a:latin typeface="Arial"/>
              <a:cs typeface="Arial"/>
            </a:endParaRPr>
          </a:p>
          <a:p>
            <a:pPr marL="342900" indent="-342900">
              <a:buFont typeface="Arial" panose="020B0604020202020204" pitchFamily="34" charset="0"/>
              <a:buChar char="•"/>
            </a:pPr>
            <a:r>
              <a:rPr lang="en-US" dirty="0">
                <a:latin typeface="Arial"/>
                <a:cs typeface="Arial"/>
              </a:rPr>
              <a:t>Understand the distinguishing characteristics of PLS-SEM.</a:t>
            </a:r>
          </a:p>
          <a:p>
            <a:pPr marL="342900" indent="-342900">
              <a:buFont typeface="Arial" panose="020B0604020202020204" pitchFamily="34" charset="0"/>
              <a:buChar char="•"/>
            </a:pPr>
            <a:r>
              <a:rPr lang="en-US" dirty="0">
                <a:latin typeface="Arial"/>
                <a:cs typeface="Arial"/>
              </a:rPr>
              <a:t>Explain how the PLS-SEM algorithm is estimated.</a:t>
            </a:r>
          </a:p>
          <a:p>
            <a:pPr marL="342900" indent="-342900">
              <a:buFont typeface="Arial" panose="020B0604020202020204" pitchFamily="34" charset="0"/>
              <a:buChar char="•"/>
            </a:pPr>
            <a:r>
              <a:rPr lang="en-US" dirty="0">
                <a:latin typeface="Arial"/>
                <a:cs typeface="Arial"/>
              </a:rPr>
              <a:t>Describe the stages of the PLS-SEM decision process. </a:t>
            </a:r>
          </a:p>
          <a:p>
            <a:pPr marL="342900" indent="-342900">
              <a:buFont typeface="Arial" panose="020B0604020202020204" pitchFamily="34" charset="0"/>
              <a:buChar char="•"/>
            </a:pPr>
            <a:r>
              <a:rPr lang="en-US" dirty="0">
                <a:latin typeface="Arial"/>
                <a:cs typeface="Arial"/>
              </a:rPr>
              <a:t>Distinguish between common factor modeling and composite modeling.</a:t>
            </a:r>
          </a:p>
          <a:p>
            <a:pPr marL="342900" indent="-342900">
              <a:buFont typeface="Arial" panose="020B0604020202020204" pitchFamily="34" charset="0"/>
              <a:buChar char="•"/>
            </a:pPr>
            <a:r>
              <a:rPr lang="en-US" dirty="0">
                <a:latin typeface="Arial"/>
                <a:cs typeface="Arial"/>
              </a:rPr>
              <a:t>Explain how to assess reflective and formative measurement models.</a:t>
            </a:r>
          </a:p>
          <a:p>
            <a:pPr marL="342900" indent="-342900">
              <a:buFont typeface="Arial" panose="020B0604020202020204" pitchFamily="34" charset="0"/>
              <a:buChar char="•"/>
            </a:pPr>
            <a:r>
              <a:rPr lang="en-US" dirty="0">
                <a:latin typeface="Arial"/>
                <a:cs typeface="Arial"/>
              </a:rPr>
              <a:t>Interpret the results of the HBAT data used with PLS-SEM.</a:t>
            </a:r>
          </a:p>
          <a:p>
            <a:pPr marL="342900" indent="-342900">
              <a:buFont typeface="Arial" panose="020B0604020202020204" pitchFamily="34" charset="0"/>
              <a:buChar char="•"/>
            </a:pPr>
            <a:r>
              <a:rPr lang="en-US" dirty="0">
                <a:latin typeface="Arial"/>
                <a:cs typeface="Arial"/>
              </a:rPr>
              <a:t>Describe when PLS-SEM and CB-SEM are the appropriate structural modeling method. </a:t>
            </a:r>
          </a:p>
          <a:p>
            <a:pPr marL="342900" indent="-342900">
              <a:buFont typeface="Arial" panose="020B0604020202020204" pitchFamily="34" charset="0"/>
              <a:buChar char="•"/>
            </a:pPr>
            <a:endParaRPr lang="en-US" dirty="0">
              <a:latin typeface="Arial"/>
              <a:cs typeface="Arial"/>
            </a:endParaRPr>
          </a:p>
          <a:p>
            <a:pPr marL="0" indent="0"/>
            <a:r>
              <a:rPr lang="en-US" dirty="0">
                <a:latin typeface="Arial"/>
                <a:cs typeface="Arial"/>
              </a:rPr>
              <a:t/>
            </a:r>
            <a:br>
              <a:rPr lang="en-US" dirty="0">
                <a:latin typeface="Arial"/>
                <a:cs typeface="Arial"/>
              </a:rPr>
            </a:br>
            <a:endParaRPr lang="en-US" dirty="0">
              <a:latin typeface="Arial"/>
              <a:cs typeface="Arial"/>
            </a:endParaRPr>
          </a:p>
          <a:p>
            <a:pPr marL="342900" indent="-342900">
              <a:buFont typeface="Arial" panose="020B0604020202020204" pitchFamily="34" charset="0"/>
              <a:buChar char="•"/>
            </a:pPr>
            <a:endParaRPr lang="en-US" dirty="0">
              <a:latin typeface="Arial"/>
              <a:cs typeface="Arial"/>
            </a:endParaRPr>
          </a:p>
          <a:p>
            <a:endParaRPr lang="en-US" dirty="0">
              <a:latin typeface="Arial"/>
              <a:cs typeface="Arial"/>
            </a:endParaRPr>
          </a:p>
        </p:txBody>
      </p:sp>
      <p:sp>
        <p:nvSpPr>
          <p:cNvPr id="7" name="Footer Placeholder 3">
            <a:extLst>
              <a:ext uri="{FF2B5EF4-FFF2-40B4-BE49-F238E27FC236}">
                <a16:creationId xmlns:a16="http://schemas.microsoft.com/office/drawing/2014/main" xmlns="" id="{692686A0-3797-425B-9BA4-D9C72B81856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234258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PLS-SEM Path Model</a:t>
            </a:r>
          </a:p>
        </p:txBody>
      </p:sp>
      <p:pic>
        <p:nvPicPr>
          <p:cNvPr id="5" name="Picture 4"/>
          <p:cNvPicPr>
            <a:picLocks noChangeAspect="1"/>
          </p:cNvPicPr>
          <p:nvPr/>
        </p:nvPicPr>
        <p:blipFill>
          <a:blip r:embed="rId2"/>
          <a:stretch>
            <a:fillRect/>
          </a:stretch>
        </p:blipFill>
        <p:spPr>
          <a:xfrm>
            <a:off x="2339109" y="1334424"/>
            <a:ext cx="9080500" cy="4076700"/>
          </a:xfrm>
          <a:prstGeom prst="rect">
            <a:avLst/>
          </a:prstGeom>
        </p:spPr>
      </p:pic>
      <p:sp>
        <p:nvSpPr>
          <p:cNvPr id="3" name="Rectangular Callout 2"/>
          <p:cNvSpPr/>
          <p:nvPr/>
        </p:nvSpPr>
        <p:spPr>
          <a:xfrm>
            <a:off x="8030095" y="3913102"/>
            <a:ext cx="2103120" cy="584083"/>
          </a:xfrm>
          <a:prstGeom prst="wedgeRectCallout">
            <a:avLst>
              <a:gd name="adj1" fmla="val -138224"/>
              <a:gd name="adj2" fmla="val -10412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Calibri" panose="020F0502020204030204" pitchFamily="34" charset="0"/>
                <a:cs typeface="Calibri" panose="020F0502020204030204" pitchFamily="34" charset="0"/>
              </a:rPr>
              <a:t>Structural Model</a:t>
            </a:r>
          </a:p>
        </p:txBody>
      </p:sp>
      <p:sp>
        <p:nvSpPr>
          <p:cNvPr id="6" name="Rectangular Callout 5"/>
          <p:cNvSpPr/>
          <p:nvPr/>
        </p:nvSpPr>
        <p:spPr>
          <a:xfrm>
            <a:off x="1770611" y="5245909"/>
            <a:ext cx="2247207" cy="584083"/>
          </a:xfrm>
          <a:prstGeom prst="wedgeRectCallout">
            <a:avLst>
              <a:gd name="adj1" fmla="val 20619"/>
              <a:gd name="adj2" fmla="val -3460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Calibri" panose="020F0502020204030204" pitchFamily="34" charset="0"/>
                <a:cs typeface="Calibri" panose="020F0502020204030204" pitchFamily="34" charset="0"/>
              </a:rPr>
              <a:t>Measurement Model</a:t>
            </a:r>
          </a:p>
        </p:txBody>
      </p:sp>
      <p:sp>
        <p:nvSpPr>
          <p:cNvPr id="7" name="Footer Placeholder 3">
            <a:extLst>
              <a:ext uri="{FF2B5EF4-FFF2-40B4-BE49-F238E27FC236}">
                <a16:creationId xmlns:a16="http://schemas.microsoft.com/office/drawing/2014/main" xmlns="" id="{3E748B79-6247-4274-9585-04EDD18260CE}"/>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633760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Reflective vs. Formative Measurement Models</a:t>
            </a:r>
          </a:p>
        </p:txBody>
      </p:sp>
      <p:grpSp>
        <p:nvGrpSpPr>
          <p:cNvPr id="5" name="Group 4"/>
          <p:cNvGrpSpPr/>
          <p:nvPr/>
        </p:nvGrpSpPr>
        <p:grpSpPr>
          <a:xfrm>
            <a:off x="1879601" y="3088217"/>
            <a:ext cx="8077200" cy="2279650"/>
            <a:chOff x="533400" y="3130550"/>
            <a:chExt cx="8077200" cy="2279650"/>
          </a:xfrm>
        </p:grpSpPr>
        <p:grpSp>
          <p:nvGrpSpPr>
            <p:cNvPr id="6" name="Group 5"/>
            <p:cNvGrpSpPr>
              <a:grpSpLocks/>
            </p:cNvGrpSpPr>
            <p:nvPr/>
          </p:nvGrpSpPr>
          <p:grpSpPr bwMode="auto">
            <a:xfrm>
              <a:off x="533400" y="3130550"/>
              <a:ext cx="3514688" cy="2279650"/>
              <a:chOff x="249" y="1796"/>
              <a:chExt cx="1922" cy="1226"/>
            </a:xfrm>
          </p:grpSpPr>
          <p:sp>
            <p:nvSpPr>
              <p:cNvPr id="20" name="Oval 6"/>
              <p:cNvSpPr>
                <a:spLocks noChangeAspect="1" noChangeArrowheads="1"/>
              </p:cNvSpPr>
              <p:nvPr/>
            </p:nvSpPr>
            <p:spPr bwMode="auto">
              <a:xfrm>
                <a:off x="825" y="2251"/>
                <a:ext cx="771" cy="771"/>
              </a:xfrm>
              <a:prstGeom prst="ellipse">
                <a:avLst/>
              </a:prstGeom>
              <a:solidFill>
                <a:srgbClr val="FFFFFF"/>
              </a:solidFill>
              <a:ln w="9525">
                <a:solidFill>
                  <a:schemeClr val="tx1"/>
                </a:solidFill>
                <a:round/>
                <a:headEnd/>
                <a:tailEnd/>
              </a:ln>
            </p:spPr>
            <p:txBody>
              <a:bodyPr lIns="0" rIns="0" anchor="ctr"/>
              <a:lstStyle/>
              <a:p>
                <a:pPr algn="ctr" eaLnBrk="1" hangingPunct="1"/>
                <a:r>
                  <a:rPr lang="en-US" sz="1600" b="1">
                    <a:solidFill>
                      <a:srgbClr val="000000"/>
                    </a:solidFill>
                    <a:latin typeface="Arial"/>
                    <a:cs typeface="Arial"/>
                  </a:rPr>
                  <a:t>Construct</a:t>
                </a:r>
                <a:endParaRPr lang="en-US" sz="1600" b="1" baseline="-25000">
                  <a:solidFill>
                    <a:srgbClr val="000000"/>
                  </a:solidFill>
                  <a:latin typeface="Arial"/>
                  <a:cs typeface="Arial"/>
                </a:endParaRPr>
              </a:p>
            </p:txBody>
          </p:sp>
          <p:grpSp>
            <p:nvGrpSpPr>
              <p:cNvPr id="21" name="Group 7"/>
              <p:cNvGrpSpPr>
                <a:grpSpLocks/>
              </p:cNvGrpSpPr>
              <p:nvPr/>
            </p:nvGrpSpPr>
            <p:grpSpPr bwMode="auto">
              <a:xfrm>
                <a:off x="249" y="1796"/>
                <a:ext cx="1922" cy="181"/>
                <a:chOff x="567" y="1661"/>
                <a:chExt cx="1922" cy="181"/>
              </a:xfrm>
            </p:grpSpPr>
            <p:sp>
              <p:nvSpPr>
                <p:cNvPr id="25" name="Text Box 8"/>
                <p:cNvSpPr txBox="1">
                  <a:spLocks noChangeArrowheads="1"/>
                </p:cNvSpPr>
                <p:nvPr/>
              </p:nvSpPr>
              <p:spPr bwMode="auto">
                <a:xfrm>
                  <a:off x="567" y="1661"/>
                  <a:ext cx="612" cy="181"/>
                </a:xfrm>
                <a:prstGeom prst="rect">
                  <a:avLst/>
                </a:prstGeom>
                <a:solidFill>
                  <a:srgbClr val="FFFFFF"/>
                </a:solidFill>
                <a:ln w="9525">
                  <a:solidFill>
                    <a:schemeClr val="tx1"/>
                  </a:solidFill>
                  <a:miter lim="800000"/>
                  <a:headEnd/>
                  <a:tailEnd/>
                </a:ln>
              </p:spPr>
              <p:txBody>
                <a:bodyPr lIns="18000" tIns="10800" rIns="18000" bIns="46800" anchor="ctr"/>
                <a:lstStyle>
                  <a:lvl1pPr>
                    <a:defRPr>
                      <a:solidFill>
                        <a:schemeClr val="tx1"/>
                      </a:solidFill>
                      <a:latin typeface="Arial" charset="0"/>
                      <a:ea typeface="MS PGothic" charset="0"/>
                      <a:cs typeface="MS PGothic" charset="0"/>
                    </a:defRPr>
                  </a:lvl1pPr>
                  <a:lvl2pPr>
                    <a:defRPr sz="1600">
                      <a:solidFill>
                        <a:schemeClr val="tx1"/>
                      </a:solidFill>
                      <a:latin typeface="Arial" charset="0"/>
                      <a:ea typeface="MS PGothic" charset="0"/>
                      <a:cs typeface="MS PGothic" charset="0"/>
                    </a:defRPr>
                  </a:lvl2pPr>
                  <a:lvl3pPr>
                    <a:defRPr sz="16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lgn="ctr" eaLnBrk="1" hangingPunct="1">
                    <a:spcBef>
                      <a:spcPct val="50000"/>
                    </a:spcBef>
                  </a:pPr>
                  <a:r>
                    <a:rPr lang="en-US" sz="1400" b="1">
                      <a:solidFill>
                        <a:srgbClr val="000000"/>
                      </a:solidFill>
                      <a:latin typeface="Arial"/>
                      <a:cs typeface="Arial"/>
                    </a:rPr>
                    <a:t>Indicator 1</a:t>
                  </a:r>
                  <a:endParaRPr lang="en-US" sz="1400" b="1" baseline="-25000">
                    <a:solidFill>
                      <a:srgbClr val="000000"/>
                    </a:solidFill>
                    <a:latin typeface="Arial"/>
                    <a:cs typeface="Arial"/>
                  </a:endParaRPr>
                </a:p>
              </p:txBody>
            </p:sp>
            <p:sp>
              <p:nvSpPr>
                <p:cNvPr id="26" name="Text Box 9"/>
                <p:cNvSpPr txBox="1">
                  <a:spLocks noChangeArrowheads="1"/>
                </p:cNvSpPr>
                <p:nvPr/>
              </p:nvSpPr>
              <p:spPr bwMode="auto">
                <a:xfrm>
                  <a:off x="1222" y="1661"/>
                  <a:ext cx="612" cy="181"/>
                </a:xfrm>
                <a:prstGeom prst="rect">
                  <a:avLst/>
                </a:prstGeom>
                <a:solidFill>
                  <a:srgbClr val="FFFFFF"/>
                </a:solidFill>
                <a:ln w="9525">
                  <a:solidFill>
                    <a:schemeClr val="tx1"/>
                  </a:solidFill>
                  <a:miter lim="800000"/>
                  <a:headEnd/>
                  <a:tailEnd/>
                </a:ln>
              </p:spPr>
              <p:txBody>
                <a:bodyPr lIns="18000" tIns="10800" rIns="18000" bIns="46800" anchor="ctr"/>
                <a:lstStyle>
                  <a:lvl1pPr>
                    <a:defRPr>
                      <a:solidFill>
                        <a:schemeClr val="tx1"/>
                      </a:solidFill>
                      <a:latin typeface="Arial" charset="0"/>
                      <a:ea typeface="MS PGothic" charset="0"/>
                      <a:cs typeface="MS PGothic" charset="0"/>
                    </a:defRPr>
                  </a:lvl1pPr>
                  <a:lvl2pPr>
                    <a:defRPr sz="1600">
                      <a:solidFill>
                        <a:schemeClr val="tx1"/>
                      </a:solidFill>
                      <a:latin typeface="Arial" charset="0"/>
                      <a:ea typeface="MS PGothic" charset="0"/>
                      <a:cs typeface="MS PGothic" charset="0"/>
                    </a:defRPr>
                  </a:lvl2pPr>
                  <a:lvl3pPr>
                    <a:defRPr sz="16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lgn="ctr" eaLnBrk="1" hangingPunct="1">
                    <a:spcBef>
                      <a:spcPct val="50000"/>
                    </a:spcBef>
                  </a:pPr>
                  <a:r>
                    <a:rPr lang="en-US" sz="1400" b="1">
                      <a:solidFill>
                        <a:srgbClr val="000000"/>
                      </a:solidFill>
                      <a:latin typeface="Arial"/>
                      <a:cs typeface="Arial"/>
                    </a:rPr>
                    <a:t>Indicator 2</a:t>
                  </a:r>
                </a:p>
              </p:txBody>
            </p:sp>
            <p:sp>
              <p:nvSpPr>
                <p:cNvPr id="27" name="Text Box 10"/>
                <p:cNvSpPr txBox="1">
                  <a:spLocks noChangeArrowheads="1"/>
                </p:cNvSpPr>
                <p:nvPr/>
              </p:nvSpPr>
              <p:spPr bwMode="auto">
                <a:xfrm>
                  <a:off x="1877" y="1661"/>
                  <a:ext cx="612" cy="181"/>
                </a:xfrm>
                <a:prstGeom prst="rect">
                  <a:avLst/>
                </a:prstGeom>
                <a:solidFill>
                  <a:srgbClr val="FFFFFF"/>
                </a:solidFill>
                <a:ln w="9525">
                  <a:solidFill>
                    <a:schemeClr val="tx1"/>
                  </a:solidFill>
                  <a:miter lim="800000"/>
                  <a:headEnd/>
                  <a:tailEnd/>
                </a:ln>
              </p:spPr>
              <p:txBody>
                <a:bodyPr lIns="18000" tIns="10800" rIns="18000" bIns="46800" anchor="ctr"/>
                <a:lstStyle>
                  <a:lvl1pPr>
                    <a:defRPr>
                      <a:solidFill>
                        <a:schemeClr val="tx1"/>
                      </a:solidFill>
                      <a:latin typeface="Arial" charset="0"/>
                      <a:ea typeface="MS PGothic" charset="0"/>
                      <a:cs typeface="MS PGothic" charset="0"/>
                    </a:defRPr>
                  </a:lvl1pPr>
                  <a:lvl2pPr>
                    <a:defRPr sz="1600">
                      <a:solidFill>
                        <a:schemeClr val="tx1"/>
                      </a:solidFill>
                      <a:latin typeface="Arial" charset="0"/>
                      <a:ea typeface="MS PGothic" charset="0"/>
                      <a:cs typeface="MS PGothic" charset="0"/>
                    </a:defRPr>
                  </a:lvl2pPr>
                  <a:lvl3pPr>
                    <a:defRPr sz="16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lgn="ctr" eaLnBrk="1" hangingPunct="1">
                    <a:spcBef>
                      <a:spcPct val="50000"/>
                    </a:spcBef>
                  </a:pPr>
                  <a:r>
                    <a:rPr lang="en-US" sz="1400" b="1">
                      <a:solidFill>
                        <a:srgbClr val="000000"/>
                      </a:solidFill>
                      <a:latin typeface="Arial"/>
                      <a:cs typeface="Arial"/>
                    </a:rPr>
                    <a:t>Indicator 3</a:t>
                  </a:r>
                  <a:endParaRPr lang="en-US" sz="1400" b="1" baseline="-25000">
                    <a:solidFill>
                      <a:srgbClr val="000000"/>
                    </a:solidFill>
                    <a:latin typeface="Arial"/>
                    <a:cs typeface="Arial"/>
                  </a:endParaRPr>
                </a:p>
              </p:txBody>
            </p:sp>
          </p:grpSp>
          <p:cxnSp>
            <p:nvCxnSpPr>
              <p:cNvPr id="22" name="AutoShape 11"/>
              <p:cNvCxnSpPr>
                <a:cxnSpLocks noChangeShapeType="1"/>
                <a:stCxn id="20" idx="1"/>
                <a:endCxn id="25" idx="2"/>
              </p:cNvCxnSpPr>
              <p:nvPr/>
            </p:nvCxnSpPr>
            <p:spPr bwMode="auto">
              <a:xfrm flipH="1" flipV="1">
                <a:off x="555" y="1977"/>
                <a:ext cx="383" cy="387"/>
              </a:xfrm>
              <a:prstGeom prst="straightConnector1">
                <a:avLst/>
              </a:prstGeom>
              <a:noFill/>
              <a:ln w="28575">
                <a:solidFill>
                  <a:srgbClr val="800000"/>
                </a:solidFill>
                <a:round/>
                <a:headEnd/>
                <a:tailEnd type="triangle" w="lg" len="lg"/>
              </a:ln>
              <a:extLst>
                <a:ext uri="{909E8E84-426E-40dd-AFC4-6F175D3DCCD1}">
                  <a14:hiddenFill xmlns:a14="http://schemas.microsoft.com/office/drawing/2010/main" xmlns="">
                    <a:noFill/>
                  </a14:hiddenFill>
                </a:ext>
              </a:extLst>
            </p:spPr>
          </p:cxnSp>
          <p:cxnSp>
            <p:nvCxnSpPr>
              <p:cNvPr id="23" name="AutoShape 12"/>
              <p:cNvCxnSpPr>
                <a:cxnSpLocks noChangeShapeType="1"/>
                <a:stCxn id="20" idx="0"/>
                <a:endCxn id="26" idx="2"/>
              </p:cNvCxnSpPr>
              <p:nvPr/>
            </p:nvCxnSpPr>
            <p:spPr bwMode="auto">
              <a:xfrm flipH="1" flipV="1">
                <a:off x="1210" y="1977"/>
                <a:ext cx="1" cy="274"/>
              </a:xfrm>
              <a:prstGeom prst="straightConnector1">
                <a:avLst/>
              </a:prstGeom>
              <a:noFill/>
              <a:ln w="28575">
                <a:solidFill>
                  <a:srgbClr val="800000"/>
                </a:solidFill>
                <a:round/>
                <a:headEnd/>
                <a:tailEnd type="triangle" w="lg" len="lg"/>
              </a:ln>
              <a:extLst>
                <a:ext uri="{909E8E84-426E-40dd-AFC4-6F175D3DCCD1}">
                  <a14:hiddenFill xmlns:a14="http://schemas.microsoft.com/office/drawing/2010/main" xmlns="">
                    <a:noFill/>
                  </a14:hiddenFill>
                </a:ext>
              </a:extLst>
            </p:spPr>
          </p:cxnSp>
          <p:cxnSp>
            <p:nvCxnSpPr>
              <p:cNvPr id="24" name="AutoShape 13"/>
              <p:cNvCxnSpPr>
                <a:cxnSpLocks noChangeShapeType="1"/>
                <a:stCxn id="20" idx="7"/>
                <a:endCxn id="27" idx="2"/>
              </p:cNvCxnSpPr>
              <p:nvPr/>
            </p:nvCxnSpPr>
            <p:spPr bwMode="auto">
              <a:xfrm flipV="1">
                <a:off x="1483" y="1977"/>
                <a:ext cx="382" cy="387"/>
              </a:xfrm>
              <a:prstGeom prst="straightConnector1">
                <a:avLst/>
              </a:prstGeom>
              <a:noFill/>
              <a:ln w="28575">
                <a:solidFill>
                  <a:srgbClr val="800000"/>
                </a:solidFill>
                <a:round/>
                <a:headEnd/>
                <a:tailEnd type="triangle" w="lg" len="lg"/>
              </a:ln>
              <a:extLst>
                <a:ext uri="{909E8E84-426E-40dd-AFC4-6F175D3DCCD1}">
                  <a14:hiddenFill xmlns:a14="http://schemas.microsoft.com/office/drawing/2010/main" xmlns="">
                    <a:noFill/>
                  </a14:hiddenFill>
                </a:ext>
              </a:extLst>
            </p:spPr>
          </p:cxnSp>
        </p:grpSp>
        <p:grpSp>
          <p:nvGrpSpPr>
            <p:cNvPr id="7" name="Group 14"/>
            <p:cNvGrpSpPr>
              <a:grpSpLocks/>
            </p:cNvGrpSpPr>
            <p:nvPr/>
          </p:nvGrpSpPr>
          <p:grpSpPr bwMode="auto">
            <a:xfrm>
              <a:off x="5095912" y="3130550"/>
              <a:ext cx="3514688" cy="2279650"/>
              <a:chOff x="3569" y="1796"/>
              <a:chExt cx="1922" cy="1226"/>
            </a:xfrm>
          </p:grpSpPr>
          <p:sp>
            <p:nvSpPr>
              <p:cNvPr id="12" name="Oval 15"/>
              <p:cNvSpPr>
                <a:spLocks noChangeAspect="1" noChangeArrowheads="1"/>
              </p:cNvSpPr>
              <p:nvPr/>
            </p:nvSpPr>
            <p:spPr bwMode="auto">
              <a:xfrm>
                <a:off x="4145" y="2251"/>
                <a:ext cx="771" cy="771"/>
              </a:xfrm>
              <a:prstGeom prst="ellipse">
                <a:avLst/>
              </a:prstGeom>
              <a:solidFill>
                <a:srgbClr val="FFFFFF"/>
              </a:solidFill>
              <a:ln w="9525">
                <a:solidFill>
                  <a:schemeClr val="tx1"/>
                </a:solidFill>
                <a:round/>
                <a:headEnd/>
                <a:tailEnd/>
              </a:ln>
            </p:spPr>
            <p:txBody>
              <a:bodyPr lIns="0" rIns="0" anchor="ctr"/>
              <a:lstStyle/>
              <a:p>
                <a:pPr algn="ctr" eaLnBrk="1" hangingPunct="1"/>
                <a:r>
                  <a:rPr lang="en-US" sz="1600" b="1">
                    <a:solidFill>
                      <a:srgbClr val="000000"/>
                    </a:solidFill>
                    <a:latin typeface="Arial"/>
                    <a:cs typeface="Arial"/>
                  </a:rPr>
                  <a:t>Construct</a:t>
                </a:r>
                <a:endParaRPr lang="en-US" sz="1600" b="1" baseline="-25000">
                  <a:solidFill>
                    <a:srgbClr val="000000"/>
                  </a:solidFill>
                  <a:latin typeface="Arial"/>
                  <a:cs typeface="Arial"/>
                </a:endParaRPr>
              </a:p>
            </p:txBody>
          </p:sp>
          <p:grpSp>
            <p:nvGrpSpPr>
              <p:cNvPr id="13" name="Group 16"/>
              <p:cNvGrpSpPr>
                <a:grpSpLocks/>
              </p:cNvGrpSpPr>
              <p:nvPr/>
            </p:nvGrpSpPr>
            <p:grpSpPr bwMode="auto">
              <a:xfrm>
                <a:off x="3569" y="1796"/>
                <a:ext cx="1922" cy="181"/>
                <a:chOff x="567" y="1661"/>
                <a:chExt cx="1922" cy="181"/>
              </a:xfrm>
            </p:grpSpPr>
            <p:sp>
              <p:nvSpPr>
                <p:cNvPr id="17" name="Text Box 17"/>
                <p:cNvSpPr txBox="1">
                  <a:spLocks noChangeArrowheads="1"/>
                </p:cNvSpPr>
                <p:nvPr/>
              </p:nvSpPr>
              <p:spPr bwMode="auto">
                <a:xfrm>
                  <a:off x="567" y="1661"/>
                  <a:ext cx="612" cy="181"/>
                </a:xfrm>
                <a:prstGeom prst="rect">
                  <a:avLst/>
                </a:prstGeom>
                <a:solidFill>
                  <a:srgbClr val="FFFFFF"/>
                </a:solidFill>
                <a:ln w="9525">
                  <a:solidFill>
                    <a:schemeClr val="tx1"/>
                  </a:solidFill>
                  <a:miter lim="800000"/>
                  <a:headEnd/>
                  <a:tailEnd/>
                </a:ln>
              </p:spPr>
              <p:txBody>
                <a:bodyPr lIns="18000" tIns="10800" rIns="18000" bIns="46800" anchor="ctr"/>
                <a:lstStyle>
                  <a:lvl1pPr>
                    <a:defRPr>
                      <a:solidFill>
                        <a:schemeClr val="tx1"/>
                      </a:solidFill>
                      <a:latin typeface="Arial" charset="0"/>
                      <a:ea typeface="MS PGothic" charset="0"/>
                      <a:cs typeface="MS PGothic" charset="0"/>
                    </a:defRPr>
                  </a:lvl1pPr>
                  <a:lvl2pPr>
                    <a:defRPr sz="1600">
                      <a:solidFill>
                        <a:schemeClr val="tx1"/>
                      </a:solidFill>
                      <a:latin typeface="Arial" charset="0"/>
                      <a:ea typeface="MS PGothic" charset="0"/>
                      <a:cs typeface="MS PGothic" charset="0"/>
                    </a:defRPr>
                  </a:lvl2pPr>
                  <a:lvl3pPr>
                    <a:defRPr sz="16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lgn="ctr" eaLnBrk="1" hangingPunct="1">
                    <a:spcBef>
                      <a:spcPct val="50000"/>
                    </a:spcBef>
                  </a:pPr>
                  <a:r>
                    <a:rPr lang="en-US" sz="1400" b="1">
                      <a:solidFill>
                        <a:srgbClr val="000000"/>
                      </a:solidFill>
                      <a:latin typeface="Arial"/>
                      <a:cs typeface="Arial"/>
                    </a:rPr>
                    <a:t>Indicator 1</a:t>
                  </a:r>
                  <a:endParaRPr lang="en-US" sz="1400" b="1" baseline="-25000">
                    <a:solidFill>
                      <a:srgbClr val="000000"/>
                    </a:solidFill>
                    <a:latin typeface="Arial"/>
                    <a:cs typeface="Arial"/>
                  </a:endParaRPr>
                </a:p>
              </p:txBody>
            </p:sp>
            <p:sp>
              <p:nvSpPr>
                <p:cNvPr id="18" name="Text Box 18"/>
                <p:cNvSpPr txBox="1">
                  <a:spLocks noChangeArrowheads="1"/>
                </p:cNvSpPr>
                <p:nvPr/>
              </p:nvSpPr>
              <p:spPr bwMode="auto">
                <a:xfrm>
                  <a:off x="1222" y="1661"/>
                  <a:ext cx="612" cy="181"/>
                </a:xfrm>
                <a:prstGeom prst="rect">
                  <a:avLst/>
                </a:prstGeom>
                <a:solidFill>
                  <a:srgbClr val="FFFFFF"/>
                </a:solidFill>
                <a:ln w="9525">
                  <a:solidFill>
                    <a:schemeClr val="tx1"/>
                  </a:solidFill>
                  <a:miter lim="800000"/>
                  <a:headEnd/>
                  <a:tailEnd/>
                </a:ln>
              </p:spPr>
              <p:txBody>
                <a:bodyPr lIns="18000" tIns="10800" rIns="18000" bIns="46800" anchor="ctr"/>
                <a:lstStyle>
                  <a:lvl1pPr>
                    <a:defRPr>
                      <a:solidFill>
                        <a:schemeClr val="tx1"/>
                      </a:solidFill>
                      <a:latin typeface="Arial" charset="0"/>
                      <a:ea typeface="MS PGothic" charset="0"/>
                      <a:cs typeface="MS PGothic" charset="0"/>
                    </a:defRPr>
                  </a:lvl1pPr>
                  <a:lvl2pPr>
                    <a:defRPr sz="1600">
                      <a:solidFill>
                        <a:schemeClr val="tx1"/>
                      </a:solidFill>
                      <a:latin typeface="Arial" charset="0"/>
                      <a:ea typeface="MS PGothic" charset="0"/>
                      <a:cs typeface="MS PGothic" charset="0"/>
                    </a:defRPr>
                  </a:lvl2pPr>
                  <a:lvl3pPr>
                    <a:defRPr sz="16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lgn="ctr" eaLnBrk="1" hangingPunct="1">
                    <a:spcBef>
                      <a:spcPct val="50000"/>
                    </a:spcBef>
                  </a:pPr>
                  <a:r>
                    <a:rPr lang="en-US" sz="1400" b="1">
                      <a:solidFill>
                        <a:srgbClr val="000000"/>
                      </a:solidFill>
                      <a:latin typeface="Arial"/>
                      <a:cs typeface="Arial"/>
                    </a:rPr>
                    <a:t>Indicator 2</a:t>
                  </a:r>
                </a:p>
              </p:txBody>
            </p:sp>
            <p:sp>
              <p:nvSpPr>
                <p:cNvPr id="19" name="Text Box 19"/>
                <p:cNvSpPr txBox="1">
                  <a:spLocks noChangeArrowheads="1"/>
                </p:cNvSpPr>
                <p:nvPr/>
              </p:nvSpPr>
              <p:spPr bwMode="auto">
                <a:xfrm>
                  <a:off x="1877" y="1661"/>
                  <a:ext cx="612" cy="181"/>
                </a:xfrm>
                <a:prstGeom prst="rect">
                  <a:avLst/>
                </a:prstGeom>
                <a:solidFill>
                  <a:srgbClr val="FFFFFF"/>
                </a:solidFill>
                <a:ln w="9525">
                  <a:solidFill>
                    <a:schemeClr val="tx1"/>
                  </a:solidFill>
                  <a:miter lim="800000"/>
                  <a:headEnd/>
                  <a:tailEnd/>
                </a:ln>
              </p:spPr>
              <p:txBody>
                <a:bodyPr lIns="18000" tIns="10800" rIns="18000" bIns="46800" anchor="ctr"/>
                <a:lstStyle>
                  <a:lvl1pPr>
                    <a:defRPr>
                      <a:solidFill>
                        <a:schemeClr val="tx1"/>
                      </a:solidFill>
                      <a:latin typeface="Arial" charset="0"/>
                      <a:ea typeface="MS PGothic" charset="0"/>
                      <a:cs typeface="MS PGothic" charset="0"/>
                    </a:defRPr>
                  </a:lvl1pPr>
                  <a:lvl2pPr>
                    <a:defRPr sz="1600">
                      <a:solidFill>
                        <a:schemeClr val="tx1"/>
                      </a:solidFill>
                      <a:latin typeface="Arial" charset="0"/>
                      <a:ea typeface="MS PGothic" charset="0"/>
                      <a:cs typeface="MS PGothic" charset="0"/>
                    </a:defRPr>
                  </a:lvl2pPr>
                  <a:lvl3pPr>
                    <a:defRPr sz="16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lgn="ctr" eaLnBrk="1" hangingPunct="1">
                    <a:spcBef>
                      <a:spcPct val="50000"/>
                    </a:spcBef>
                  </a:pPr>
                  <a:r>
                    <a:rPr lang="en-US" sz="1400" b="1">
                      <a:solidFill>
                        <a:srgbClr val="000000"/>
                      </a:solidFill>
                      <a:latin typeface="Arial"/>
                      <a:cs typeface="Arial"/>
                    </a:rPr>
                    <a:t>Indicator 3</a:t>
                  </a:r>
                  <a:endParaRPr lang="en-US" sz="1400" b="1" baseline="-25000">
                    <a:solidFill>
                      <a:srgbClr val="000000"/>
                    </a:solidFill>
                    <a:latin typeface="Arial"/>
                    <a:cs typeface="Arial"/>
                  </a:endParaRPr>
                </a:p>
              </p:txBody>
            </p:sp>
          </p:grpSp>
          <p:cxnSp>
            <p:nvCxnSpPr>
              <p:cNvPr id="14" name="AutoShape 20"/>
              <p:cNvCxnSpPr>
                <a:cxnSpLocks noChangeShapeType="1"/>
                <a:stCxn id="12" idx="1"/>
                <a:endCxn id="17" idx="2"/>
              </p:cNvCxnSpPr>
              <p:nvPr/>
            </p:nvCxnSpPr>
            <p:spPr bwMode="auto">
              <a:xfrm flipH="1" flipV="1">
                <a:off x="3875" y="1977"/>
                <a:ext cx="383" cy="387"/>
              </a:xfrm>
              <a:prstGeom prst="straightConnector1">
                <a:avLst/>
              </a:prstGeom>
              <a:noFill/>
              <a:ln w="28575">
                <a:solidFill>
                  <a:srgbClr val="800000"/>
                </a:solidFill>
                <a:round/>
                <a:headEnd type="triangle" w="lg" len="lg"/>
                <a:tailEnd type="none" w="lg" len="lg"/>
              </a:ln>
              <a:extLst>
                <a:ext uri="{909E8E84-426E-40dd-AFC4-6F175D3DCCD1}">
                  <a14:hiddenFill xmlns:a14="http://schemas.microsoft.com/office/drawing/2010/main" xmlns="">
                    <a:noFill/>
                  </a14:hiddenFill>
                </a:ext>
              </a:extLst>
            </p:spPr>
          </p:cxnSp>
          <p:cxnSp>
            <p:nvCxnSpPr>
              <p:cNvPr id="15" name="AutoShape 21"/>
              <p:cNvCxnSpPr>
                <a:cxnSpLocks noChangeShapeType="1"/>
                <a:stCxn id="12" idx="0"/>
                <a:endCxn id="18" idx="2"/>
              </p:cNvCxnSpPr>
              <p:nvPr/>
            </p:nvCxnSpPr>
            <p:spPr bwMode="auto">
              <a:xfrm flipH="1" flipV="1">
                <a:off x="4530" y="1977"/>
                <a:ext cx="1" cy="274"/>
              </a:xfrm>
              <a:prstGeom prst="straightConnector1">
                <a:avLst/>
              </a:prstGeom>
              <a:noFill/>
              <a:ln w="28575">
                <a:solidFill>
                  <a:srgbClr val="800000"/>
                </a:solidFill>
                <a:round/>
                <a:headEnd type="triangle" w="lg" len="lg"/>
                <a:tailEnd type="none" w="lg" len="lg"/>
              </a:ln>
              <a:extLst>
                <a:ext uri="{909E8E84-426E-40dd-AFC4-6F175D3DCCD1}">
                  <a14:hiddenFill xmlns:a14="http://schemas.microsoft.com/office/drawing/2010/main" xmlns="">
                    <a:noFill/>
                  </a14:hiddenFill>
                </a:ext>
              </a:extLst>
            </p:spPr>
          </p:cxnSp>
          <p:cxnSp>
            <p:nvCxnSpPr>
              <p:cNvPr id="16" name="AutoShape 22"/>
              <p:cNvCxnSpPr>
                <a:cxnSpLocks noChangeShapeType="1"/>
                <a:stCxn id="12" idx="7"/>
                <a:endCxn id="19" idx="2"/>
              </p:cNvCxnSpPr>
              <p:nvPr/>
            </p:nvCxnSpPr>
            <p:spPr bwMode="auto">
              <a:xfrm flipV="1">
                <a:off x="4803" y="1977"/>
                <a:ext cx="382" cy="387"/>
              </a:xfrm>
              <a:prstGeom prst="straightConnector1">
                <a:avLst/>
              </a:prstGeom>
              <a:noFill/>
              <a:ln w="28575">
                <a:solidFill>
                  <a:srgbClr val="800000"/>
                </a:solidFill>
                <a:round/>
                <a:headEnd type="triangle" w="lg" len="lg"/>
                <a:tailEnd type="none" w="lg" len="lg"/>
              </a:ln>
              <a:extLst>
                <a:ext uri="{909E8E84-426E-40dd-AFC4-6F175D3DCCD1}">
                  <a14:hiddenFill xmlns:a14="http://schemas.microsoft.com/office/drawing/2010/main" xmlns="">
                    <a:noFill/>
                  </a14:hiddenFill>
                </a:ext>
              </a:extLst>
            </p:spPr>
          </p:cxnSp>
        </p:grpSp>
        <p:grpSp>
          <p:nvGrpSpPr>
            <p:cNvPr id="8" name="Group 23"/>
            <p:cNvGrpSpPr>
              <a:grpSpLocks/>
            </p:cNvGrpSpPr>
            <p:nvPr/>
          </p:nvGrpSpPr>
          <p:grpSpPr bwMode="auto">
            <a:xfrm>
              <a:off x="3629325" y="3993321"/>
              <a:ext cx="1885351" cy="1264406"/>
              <a:chOff x="2370" y="2215"/>
              <a:chExt cx="1031" cy="680"/>
            </a:xfrm>
          </p:grpSpPr>
          <p:sp>
            <p:nvSpPr>
              <p:cNvPr id="9" name="AutoShape 24"/>
              <p:cNvSpPr>
                <a:spLocks noChangeArrowheads="1"/>
              </p:cNvSpPr>
              <p:nvPr/>
            </p:nvSpPr>
            <p:spPr bwMode="auto">
              <a:xfrm>
                <a:off x="3061" y="2403"/>
                <a:ext cx="340" cy="272"/>
              </a:xfrm>
              <a:prstGeom prst="rightArrow">
                <a:avLst>
                  <a:gd name="adj1" fmla="val 50000"/>
                  <a:gd name="adj2" fmla="val 31250"/>
                </a:avLst>
              </a:prstGeom>
              <a:solidFill>
                <a:schemeClr val="bg2"/>
              </a:solidFill>
              <a:ln w="9525">
                <a:solidFill>
                  <a:srgbClr val="000000"/>
                </a:solidFill>
                <a:miter lim="800000"/>
                <a:headEnd/>
                <a:tailEnd/>
              </a:ln>
            </p:spPr>
            <p:txBody>
              <a:bodyPr wrap="none" anchor="ctr"/>
              <a:lstStyle/>
              <a:p>
                <a:pPr eaLnBrk="1" hangingPunct="1"/>
                <a:endParaRPr lang="en-US" b="0">
                  <a:solidFill>
                    <a:srgbClr val="000000"/>
                  </a:solidFill>
                  <a:latin typeface="Arial"/>
                  <a:cs typeface="Arial"/>
                </a:endParaRPr>
              </a:p>
            </p:txBody>
          </p:sp>
          <p:sp>
            <p:nvSpPr>
              <p:cNvPr id="10" name="AutoShape 25"/>
              <p:cNvSpPr>
                <a:spLocks noChangeArrowheads="1"/>
              </p:cNvSpPr>
              <p:nvPr/>
            </p:nvSpPr>
            <p:spPr bwMode="auto">
              <a:xfrm flipH="1">
                <a:off x="2370" y="2403"/>
                <a:ext cx="340" cy="272"/>
              </a:xfrm>
              <a:prstGeom prst="rightArrow">
                <a:avLst>
                  <a:gd name="adj1" fmla="val 50000"/>
                  <a:gd name="adj2" fmla="val 31250"/>
                </a:avLst>
              </a:prstGeom>
              <a:solidFill>
                <a:schemeClr val="bg2"/>
              </a:solidFill>
              <a:ln w="9525">
                <a:solidFill>
                  <a:srgbClr val="000000"/>
                </a:solidFill>
                <a:miter lim="800000"/>
                <a:headEnd/>
                <a:tailEnd/>
              </a:ln>
            </p:spPr>
            <p:txBody>
              <a:bodyPr wrap="none" anchor="ctr"/>
              <a:lstStyle/>
              <a:p>
                <a:pPr eaLnBrk="1" hangingPunct="1"/>
                <a:endParaRPr lang="en-US" b="0">
                  <a:solidFill>
                    <a:srgbClr val="000000"/>
                  </a:solidFill>
                  <a:latin typeface="Arial"/>
                  <a:cs typeface="Arial"/>
                </a:endParaRPr>
              </a:p>
            </p:txBody>
          </p:sp>
          <p:sp>
            <p:nvSpPr>
              <p:cNvPr id="11" name="Oval 26"/>
              <p:cNvSpPr>
                <a:spLocks noChangeArrowheads="1"/>
              </p:cNvSpPr>
              <p:nvPr/>
            </p:nvSpPr>
            <p:spPr bwMode="auto">
              <a:xfrm>
                <a:off x="2546" y="2215"/>
                <a:ext cx="680" cy="680"/>
              </a:xfrm>
              <a:prstGeom prst="ellipse">
                <a:avLst/>
              </a:prstGeom>
              <a:solidFill>
                <a:schemeClr val="bg1"/>
              </a:solidFill>
              <a:ln w="9525">
                <a:solidFill>
                  <a:srgbClr val="800000"/>
                </a:solidFill>
                <a:round/>
                <a:headEnd/>
                <a:tailEnd/>
              </a:ln>
            </p:spPr>
            <p:txBody>
              <a:bodyPr wrap="none" anchor="ctr"/>
              <a:lstStyle/>
              <a:p>
                <a:pPr algn="ctr" eaLnBrk="1" hangingPunct="1"/>
                <a:r>
                  <a:rPr lang="en-GB" sz="5400">
                    <a:solidFill>
                      <a:srgbClr val="800000"/>
                    </a:solidFill>
                    <a:effectLst>
                      <a:outerShdw blurRad="38100" dist="38100" dir="2700000" algn="tl">
                        <a:srgbClr val="DDDDDD"/>
                      </a:outerShdw>
                    </a:effectLst>
                    <a:latin typeface="Arial"/>
                    <a:cs typeface="Arial"/>
                  </a:rPr>
                  <a:t>?</a:t>
                </a:r>
              </a:p>
            </p:txBody>
          </p:sp>
        </p:grpSp>
      </p:grpSp>
      <p:grpSp>
        <p:nvGrpSpPr>
          <p:cNvPr id="28" name="Group 27"/>
          <p:cNvGrpSpPr/>
          <p:nvPr/>
        </p:nvGrpSpPr>
        <p:grpSpPr>
          <a:xfrm>
            <a:off x="2057400" y="5511800"/>
            <a:ext cx="7696200" cy="1016000"/>
            <a:chOff x="914400" y="5613400"/>
            <a:chExt cx="7696200" cy="1016000"/>
          </a:xfrm>
        </p:grpSpPr>
        <p:sp>
          <p:nvSpPr>
            <p:cNvPr id="29" name="Text Box 27"/>
            <p:cNvSpPr txBox="1">
              <a:spLocks noChangeArrowheads="1"/>
            </p:cNvSpPr>
            <p:nvPr/>
          </p:nvSpPr>
          <p:spPr bwMode="auto">
            <a:xfrm>
              <a:off x="914400" y="5613400"/>
              <a:ext cx="3657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a:defRPr sz="1600">
                  <a:solidFill>
                    <a:schemeClr val="tx1"/>
                  </a:solidFill>
                  <a:latin typeface="Arial" charset="0"/>
                  <a:ea typeface="MS PGothic" charset="0"/>
                  <a:cs typeface="MS PGothic" charset="0"/>
                </a:defRPr>
              </a:lvl2pPr>
              <a:lvl3pPr>
                <a:defRPr sz="16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lgn="ctr" eaLnBrk="1" hangingPunct="1">
                <a:spcBef>
                  <a:spcPct val="50000"/>
                </a:spcBef>
              </a:pPr>
              <a:r>
                <a:rPr lang="en-GB" dirty="0">
                  <a:solidFill>
                    <a:srgbClr val="002060"/>
                  </a:solidFill>
                </a:rPr>
                <a:t>Changes in the latent variable directly cause changes in the assigned indicators</a:t>
              </a:r>
            </a:p>
          </p:txBody>
        </p:sp>
        <p:sp>
          <p:nvSpPr>
            <p:cNvPr id="30" name="Text Box 28"/>
            <p:cNvSpPr txBox="1">
              <a:spLocks noChangeArrowheads="1"/>
            </p:cNvSpPr>
            <p:nvPr/>
          </p:nvSpPr>
          <p:spPr bwMode="auto">
            <a:xfrm>
              <a:off x="5148263" y="5707062"/>
              <a:ext cx="3462337"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a:defRPr sz="1600">
                  <a:solidFill>
                    <a:schemeClr val="tx1"/>
                  </a:solidFill>
                  <a:latin typeface="Arial" charset="0"/>
                  <a:ea typeface="MS PGothic" charset="0"/>
                  <a:cs typeface="MS PGothic" charset="0"/>
                </a:defRPr>
              </a:lvl2pPr>
              <a:lvl3pPr>
                <a:defRPr sz="1600">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lgn="ctr" eaLnBrk="1" hangingPunct="1">
                <a:spcBef>
                  <a:spcPct val="50000"/>
                </a:spcBef>
              </a:pPr>
              <a:r>
                <a:rPr lang="en-GB" dirty="0">
                  <a:solidFill>
                    <a:srgbClr val="002060"/>
                  </a:solidFill>
                </a:rPr>
                <a:t>Changes in one or more of the indicators causes changes in the latent variable </a:t>
              </a:r>
            </a:p>
          </p:txBody>
        </p:sp>
      </p:grpSp>
      <p:sp>
        <p:nvSpPr>
          <p:cNvPr id="32" name="Rectangle 3"/>
          <p:cNvSpPr>
            <a:spLocks noGrp="1" noChangeArrowheads="1"/>
          </p:cNvSpPr>
          <p:nvPr>
            <p:ph idx="1"/>
          </p:nvPr>
        </p:nvSpPr>
        <p:spPr>
          <a:xfrm>
            <a:off x="298451" y="1076325"/>
            <a:ext cx="11368616" cy="2025170"/>
          </a:xfrm>
        </p:spPr>
        <p:txBody>
          <a:bodyPr>
            <a:spAutoFit/>
          </a:bodyPr>
          <a:lstStyle/>
          <a:p>
            <a:pPr marL="0" indent="0" algn="ctr" eaLnBrk="1" hangingPunct="1">
              <a:buFont typeface="Wingdings" charset="0"/>
              <a:buNone/>
            </a:pPr>
            <a:r>
              <a:rPr lang="en-GB" sz="2000" b="1" dirty="0">
                <a:solidFill>
                  <a:srgbClr val="002060"/>
                </a:solidFill>
                <a:latin typeface="Arial" charset="0"/>
                <a:ea typeface="MS PGothic" charset="0"/>
              </a:rPr>
              <a:t>A central research question in social science research focuses  </a:t>
            </a:r>
          </a:p>
          <a:p>
            <a:pPr marL="0" indent="0" algn="ctr" eaLnBrk="1" hangingPunct="1">
              <a:buFont typeface="Wingdings" charset="0"/>
              <a:buNone/>
            </a:pPr>
            <a:r>
              <a:rPr lang="en-GB" sz="2000" b="1" dirty="0">
                <a:solidFill>
                  <a:srgbClr val="002060"/>
                </a:solidFill>
                <a:latin typeface="Arial" charset="0"/>
                <a:ea typeface="MS PGothic" charset="0"/>
              </a:rPr>
              <a:t>on the operationalization of complex constructs:</a:t>
            </a:r>
          </a:p>
          <a:p>
            <a:pPr marL="0" indent="0" algn="ctr" eaLnBrk="1" hangingPunct="1">
              <a:buFont typeface="Wingdings" charset="0"/>
              <a:buNone/>
            </a:pPr>
            <a:endParaRPr lang="en-GB" sz="800" b="1" dirty="0">
              <a:latin typeface="Arial" charset="0"/>
              <a:ea typeface="MS PGothic" charset="0"/>
            </a:endParaRPr>
          </a:p>
          <a:p>
            <a:pPr marL="0" indent="0" algn="ctr" eaLnBrk="1" hangingPunct="1">
              <a:buFont typeface="Wingdings" charset="0"/>
              <a:buNone/>
            </a:pPr>
            <a:r>
              <a:rPr lang="en-GB" sz="2000" b="1" dirty="0">
                <a:solidFill>
                  <a:srgbClr val="800000"/>
                </a:solidFill>
                <a:latin typeface="Arial" charset="0"/>
                <a:ea typeface="MS PGothic" charset="0"/>
              </a:rPr>
              <a:t>Are indicators causing or being caused by </a:t>
            </a:r>
          </a:p>
          <a:p>
            <a:pPr marL="0" indent="0" algn="ctr" eaLnBrk="1" hangingPunct="1">
              <a:buFont typeface="Wingdings" charset="0"/>
              <a:buNone/>
            </a:pPr>
            <a:r>
              <a:rPr lang="en-GB" sz="2000" b="1" dirty="0">
                <a:solidFill>
                  <a:srgbClr val="800000"/>
                </a:solidFill>
                <a:latin typeface="Arial" charset="0"/>
                <a:ea typeface="MS PGothic" charset="0"/>
              </a:rPr>
              <a:t>the latent variable/construct measured by them?</a:t>
            </a:r>
          </a:p>
          <a:p>
            <a:pPr marL="0" indent="0" algn="ctr" eaLnBrk="1" hangingPunct="1">
              <a:buFont typeface="Wingdings" charset="0"/>
              <a:buNone/>
            </a:pPr>
            <a:endParaRPr lang="en-GB" sz="2000" b="1" dirty="0">
              <a:solidFill>
                <a:srgbClr val="800000"/>
              </a:solidFill>
              <a:latin typeface="Arial" charset="0"/>
              <a:ea typeface="MS PGothic" charset="0"/>
            </a:endParaRPr>
          </a:p>
        </p:txBody>
      </p:sp>
      <p:sp>
        <p:nvSpPr>
          <p:cNvPr id="31" name="Footer Placeholder 3">
            <a:extLst>
              <a:ext uri="{FF2B5EF4-FFF2-40B4-BE49-F238E27FC236}">
                <a16:creationId xmlns:a16="http://schemas.microsoft.com/office/drawing/2014/main" xmlns="" id="{7D117481-9498-4A79-826E-96BF589F324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206108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Reflective  vs. Formative World View</a:t>
            </a:r>
          </a:p>
        </p:txBody>
      </p:sp>
      <p:pic>
        <p:nvPicPr>
          <p:cNvPr id="7" name="Content Placeholder 6"/>
          <p:cNvPicPr>
            <a:picLocks noGrp="1" noChangeAspect="1"/>
          </p:cNvPicPr>
          <p:nvPr>
            <p:ph idx="1"/>
          </p:nvPr>
        </p:nvPicPr>
        <p:blipFill>
          <a:blip r:embed="rId2"/>
          <a:stretch>
            <a:fillRect/>
          </a:stretch>
        </p:blipFill>
        <p:spPr>
          <a:xfrm>
            <a:off x="149290" y="2192368"/>
            <a:ext cx="6680917" cy="2769088"/>
          </a:xfrm>
          <a:prstGeom prst="rect">
            <a:avLst/>
          </a:prstGeom>
        </p:spPr>
      </p:pic>
      <p:pic>
        <p:nvPicPr>
          <p:cNvPr id="8" name="Picture 7"/>
          <p:cNvPicPr>
            <a:picLocks noChangeAspect="1"/>
          </p:cNvPicPr>
          <p:nvPr/>
        </p:nvPicPr>
        <p:blipFill>
          <a:blip r:embed="rId3"/>
          <a:stretch>
            <a:fillRect/>
          </a:stretch>
        </p:blipFill>
        <p:spPr>
          <a:xfrm>
            <a:off x="6596741" y="2425725"/>
            <a:ext cx="5747659" cy="2535731"/>
          </a:xfrm>
          <a:prstGeom prst="rect">
            <a:avLst/>
          </a:prstGeom>
        </p:spPr>
      </p:pic>
      <p:sp>
        <p:nvSpPr>
          <p:cNvPr id="6" name="Footer Placeholder 3">
            <a:extLst>
              <a:ext uri="{FF2B5EF4-FFF2-40B4-BE49-F238E27FC236}">
                <a16:creationId xmlns:a16="http://schemas.microsoft.com/office/drawing/2014/main" xmlns="" id="{FC4C1373-71FB-402F-8412-64E8398A115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468038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Reflective  vs. Formative World View</a:t>
            </a:r>
          </a:p>
        </p:txBody>
      </p:sp>
      <p:pic>
        <p:nvPicPr>
          <p:cNvPr id="5" name="Picture 4"/>
          <p:cNvPicPr>
            <a:picLocks noChangeAspect="1"/>
          </p:cNvPicPr>
          <p:nvPr/>
        </p:nvPicPr>
        <p:blipFill>
          <a:blip r:embed="rId2"/>
          <a:stretch>
            <a:fillRect/>
          </a:stretch>
        </p:blipFill>
        <p:spPr>
          <a:xfrm>
            <a:off x="0" y="2072048"/>
            <a:ext cx="6705159" cy="2847445"/>
          </a:xfrm>
          <a:prstGeom prst="rect">
            <a:avLst/>
          </a:prstGeom>
        </p:spPr>
      </p:pic>
      <p:pic>
        <p:nvPicPr>
          <p:cNvPr id="6" name="Picture 5"/>
          <p:cNvPicPr>
            <a:picLocks noChangeAspect="1"/>
          </p:cNvPicPr>
          <p:nvPr/>
        </p:nvPicPr>
        <p:blipFill>
          <a:blip r:embed="rId3"/>
          <a:stretch>
            <a:fillRect/>
          </a:stretch>
        </p:blipFill>
        <p:spPr>
          <a:xfrm>
            <a:off x="5850293" y="2154491"/>
            <a:ext cx="6714490" cy="2765002"/>
          </a:xfrm>
          <a:prstGeom prst="rect">
            <a:avLst/>
          </a:prstGeom>
        </p:spPr>
      </p:pic>
      <p:sp>
        <p:nvSpPr>
          <p:cNvPr id="7" name="Footer Placeholder 3">
            <a:extLst>
              <a:ext uri="{FF2B5EF4-FFF2-40B4-BE49-F238E27FC236}">
                <a16:creationId xmlns:a16="http://schemas.microsoft.com/office/drawing/2014/main" xmlns="" id="{87511F82-6D13-4942-934C-9AEE95B9DD9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42738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4: Assessing Measurement Model Validity</a:t>
            </a:r>
          </a:p>
        </p:txBody>
      </p:sp>
      <p:sp>
        <p:nvSpPr>
          <p:cNvPr id="6" name="Text Placeholder 5"/>
          <p:cNvSpPr>
            <a:spLocks noGrp="1"/>
          </p:cNvSpPr>
          <p:nvPr>
            <p:ph type="body" idx="1"/>
          </p:nvPr>
        </p:nvSpPr>
        <p:spPr/>
        <p:txBody>
          <a:bodyPr/>
          <a:lstStyle/>
          <a:p>
            <a:r>
              <a:rPr lang="en-US" dirty="0"/>
              <a:t>Assessing Reflective Measurement Models</a:t>
            </a:r>
          </a:p>
          <a:p>
            <a:r>
              <a:rPr lang="en-US" dirty="0"/>
              <a:t>Assessing Formative Measurement Models</a:t>
            </a:r>
          </a:p>
          <a:p>
            <a:r>
              <a:rPr lang="en-US" dirty="0"/>
              <a:t>Measurement Model Interpretation Metrics</a:t>
            </a:r>
          </a:p>
          <a:p>
            <a:endParaRPr lang="en-US" dirty="0"/>
          </a:p>
        </p:txBody>
      </p:sp>
      <p:sp>
        <p:nvSpPr>
          <p:cNvPr id="7" name="Footer Placeholder 3">
            <a:extLst>
              <a:ext uri="{FF2B5EF4-FFF2-40B4-BE49-F238E27FC236}">
                <a16:creationId xmlns:a16="http://schemas.microsoft.com/office/drawing/2014/main" xmlns="" id="{7332C66C-9DC3-46F6-B0E2-E7F73EBA3EF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021088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Reflective Measurement Models</a:t>
            </a:r>
          </a:p>
        </p:txBody>
      </p:sp>
      <p:sp>
        <p:nvSpPr>
          <p:cNvPr id="3" name="Content Placeholder 2"/>
          <p:cNvSpPr>
            <a:spLocks noGrp="1"/>
          </p:cNvSpPr>
          <p:nvPr>
            <p:ph idx="1"/>
          </p:nvPr>
        </p:nvSpPr>
        <p:spPr/>
        <p:txBody>
          <a:bodyPr/>
          <a:lstStyle/>
          <a:p>
            <a:r>
              <a:rPr lang="en-US" sz="3200" b="1" dirty="0"/>
              <a:t>Indicator Loadings </a:t>
            </a:r>
            <a:r>
              <a:rPr lang="mr-IN" sz="3200" dirty="0"/>
              <a:t>–</a:t>
            </a:r>
            <a:r>
              <a:rPr lang="en-US" sz="3200" dirty="0"/>
              <a:t> recommended minimum 0.708</a:t>
            </a:r>
          </a:p>
          <a:p>
            <a:endParaRPr lang="en-US" sz="3200" dirty="0"/>
          </a:p>
          <a:p>
            <a:r>
              <a:rPr lang="en-US" sz="3200" b="1" dirty="0"/>
              <a:t>Construct Reliability </a:t>
            </a:r>
            <a:r>
              <a:rPr lang="mr-IN" sz="3200" dirty="0"/>
              <a:t>–</a:t>
            </a:r>
            <a:r>
              <a:rPr lang="en-US" sz="3200" dirty="0"/>
              <a:t> minimum .70 </a:t>
            </a:r>
          </a:p>
          <a:p>
            <a:endParaRPr lang="en-US" sz="3200" dirty="0"/>
          </a:p>
          <a:p>
            <a:r>
              <a:rPr lang="en-US" sz="3200" b="1" dirty="0"/>
              <a:t>Convergent Validity </a:t>
            </a:r>
            <a:r>
              <a:rPr lang="mr-IN" sz="3200" dirty="0"/>
              <a:t>–</a:t>
            </a:r>
            <a:r>
              <a:rPr lang="en-US" sz="3200" dirty="0"/>
              <a:t> AVE at least .50</a:t>
            </a:r>
          </a:p>
          <a:p>
            <a:endParaRPr lang="en-US" sz="3200" dirty="0"/>
          </a:p>
          <a:p>
            <a:r>
              <a:rPr lang="en-US" sz="3200" b="1" dirty="0"/>
              <a:t>Discriminant Validity </a:t>
            </a:r>
            <a:r>
              <a:rPr lang="mr-IN" sz="3200" dirty="0"/>
              <a:t>–</a:t>
            </a:r>
            <a:r>
              <a:rPr lang="en-US" sz="3200" dirty="0"/>
              <a:t> HTMT (</a:t>
            </a:r>
            <a:r>
              <a:rPr lang="en-US" sz="3200" dirty="0" err="1"/>
              <a:t>heterotrait-monotrait</a:t>
            </a:r>
            <a:r>
              <a:rPr lang="en-US" sz="3200" dirty="0"/>
              <a:t> ratio)</a:t>
            </a:r>
          </a:p>
          <a:p>
            <a:endParaRPr lang="en-US" sz="3200" dirty="0"/>
          </a:p>
        </p:txBody>
      </p:sp>
      <p:sp>
        <p:nvSpPr>
          <p:cNvPr id="5" name="Footer Placeholder 3">
            <a:extLst>
              <a:ext uri="{FF2B5EF4-FFF2-40B4-BE49-F238E27FC236}">
                <a16:creationId xmlns:a16="http://schemas.microsoft.com/office/drawing/2014/main" xmlns="" id="{31F37A3F-12C1-4AE4-9E25-550C66AAB62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818013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Assessing Formative Measurement Models</a:t>
            </a:r>
            <a:endParaRPr lang="en-US" dirty="0"/>
          </a:p>
        </p:txBody>
      </p:sp>
      <p:sp>
        <p:nvSpPr>
          <p:cNvPr id="3" name="Content Placeholder 2"/>
          <p:cNvSpPr>
            <a:spLocks noGrp="1"/>
          </p:cNvSpPr>
          <p:nvPr>
            <p:ph idx="1"/>
          </p:nvPr>
        </p:nvSpPr>
        <p:spPr/>
        <p:txBody>
          <a:bodyPr/>
          <a:lstStyle/>
          <a:p>
            <a:r>
              <a:rPr lang="en-US" b="1" dirty="0"/>
              <a:t>Convergent Validity</a:t>
            </a:r>
          </a:p>
          <a:p>
            <a:endParaRPr lang="en-US" dirty="0"/>
          </a:p>
          <a:p>
            <a:r>
              <a:rPr lang="en-US" b="1" dirty="0"/>
              <a:t>Indicator Multicollinearity </a:t>
            </a:r>
            <a:r>
              <a:rPr lang="mr-IN" dirty="0"/>
              <a:t>–</a:t>
            </a:r>
            <a:r>
              <a:rPr lang="en-US" dirty="0"/>
              <a:t> should be minimal</a:t>
            </a:r>
          </a:p>
          <a:p>
            <a:endParaRPr lang="en-US" dirty="0"/>
          </a:p>
          <a:p>
            <a:r>
              <a:rPr lang="en-US" b="1" dirty="0"/>
              <a:t>Size and Statistical Significance </a:t>
            </a:r>
            <a:r>
              <a:rPr lang="en-US" dirty="0"/>
              <a:t>of Indicator Weights</a:t>
            </a:r>
          </a:p>
          <a:p>
            <a:endParaRPr lang="en-US" dirty="0"/>
          </a:p>
          <a:p>
            <a:r>
              <a:rPr lang="en-US" dirty="0"/>
              <a:t>In relevant situations, </a:t>
            </a:r>
            <a:r>
              <a:rPr lang="en-US" b="1" dirty="0"/>
              <a:t>Size and Significance of Indicator Loadings</a:t>
            </a:r>
          </a:p>
          <a:p>
            <a:endParaRPr lang="en-US" dirty="0"/>
          </a:p>
        </p:txBody>
      </p:sp>
      <p:sp>
        <p:nvSpPr>
          <p:cNvPr id="5" name="Footer Placeholder 3">
            <a:extLst>
              <a:ext uri="{FF2B5EF4-FFF2-40B4-BE49-F238E27FC236}">
                <a16:creationId xmlns:a16="http://schemas.microsoft.com/office/drawing/2014/main" xmlns="" id="{67CAE15E-E029-4BE2-83C9-85912AF21ED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68946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8" y="88089"/>
            <a:ext cx="11436349" cy="641350"/>
          </a:xfrm>
        </p:spPr>
        <p:txBody>
          <a:bodyPr/>
          <a:lstStyle/>
          <a:p>
            <a:r>
              <a:rPr lang="en-US" sz="2600" dirty="0"/>
              <a:t>Formative Measurement Models: Absolute Contribution of Indicators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Do not automatically remove an indicator if the weight (coefficient) is not statistically significant.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When an indicator weight is not significant, the indicator is retained if the bivariate correlation (loading) is 0.50 or higher. In general, empirical support for retaining indicators is not sufficient and keeping the indicator should also be based on theory and expert judgment.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If the indicator weight is not significant and the bivariate correlation (loading) is below 0.50, the indicator has no empirical support to keep it and should be removed from the measurement model. </a:t>
            </a:r>
          </a:p>
          <a:p>
            <a:endParaRPr lang="en-US" dirty="0"/>
          </a:p>
        </p:txBody>
      </p:sp>
      <p:sp>
        <p:nvSpPr>
          <p:cNvPr id="5" name="Footer Placeholder 3">
            <a:extLst>
              <a:ext uri="{FF2B5EF4-FFF2-40B4-BE49-F238E27FC236}">
                <a16:creationId xmlns:a16="http://schemas.microsoft.com/office/drawing/2014/main" xmlns="" id="{7992209E-42D8-4F54-BEA7-47F8767BD0C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19798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PLS-SEM Measurement Model Interpretation Metrics</a:t>
            </a:r>
          </a:p>
        </p:txBody>
      </p:sp>
      <p:pic>
        <p:nvPicPr>
          <p:cNvPr id="6" name="Picture 5"/>
          <p:cNvPicPr>
            <a:picLocks noChangeAspect="1"/>
          </p:cNvPicPr>
          <p:nvPr/>
        </p:nvPicPr>
        <p:blipFill>
          <a:blip r:embed="rId2"/>
          <a:stretch>
            <a:fillRect/>
          </a:stretch>
        </p:blipFill>
        <p:spPr>
          <a:xfrm>
            <a:off x="986366" y="838200"/>
            <a:ext cx="9681633" cy="5748867"/>
          </a:xfrm>
          <a:prstGeom prst="rect">
            <a:avLst/>
          </a:prstGeom>
        </p:spPr>
      </p:pic>
      <p:sp>
        <p:nvSpPr>
          <p:cNvPr id="5" name="Footer Placeholder 3">
            <a:extLst>
              <a:ext uri="{FF2B5EF4-FFF2-40B4-BE49-F238E27FC236}">
                <a16:creationId xmlns:a16="http://schemas.microsoft.com/office/drawing/2014/main" xmlns="" id="{CE0D144C-F588-4A8D-B886-B3CA12A5F3C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572034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5: Assessing the Structural Model</a:t>
            </a:r>
          </a:p>
        </p:txBody>
      </p:sp>
      <p:sp>
        <p:nvSpPr>
          <p:cNvPr id="6" name="Text Placeholder 5"/>
          <p:cNvSpPr>
            <a:spLocks noGrp="1"/>
          </p:cNvSpPr>
          <p:nvPr>
            <p:ph type="body" idx="1"/>
          </p:nvPr>
        </p:nvSpPr>
        <p:spPr/>
        <p:txBody>
          <a:bodyPr/>
          <a:lstStyle/>
          <a:p>
            <a:r>
              <a:rPr lang="en-US" dirty="0"/>
              <a:t>Collinearity among Predictor Constructs</a:t>
            </a:r>
          </a:p>
          <a:p>
            <a:r>
              <a:rPr lang="en-US" dirty="0"/>
              <a:t>Examining the Coefficient of Determination</a:t>
            </a:r>
          </a:p>
          <a:p>
            <a:r>
              <a:rPr lang="en-US" dirty="0"/>
              <a:t>Effect Size</a:t>
            </a:r>
          </a:p>
          <a:p>
            <a:r>
              <a:rPr lang="en-US" dirty="0"/>
              <a:t>Blindfolding</a:t>
            </a:r>
          </a:p>
          <a:p>
            <a:r>
              <a:rPr lang="en-US" dirty="0"/>
              <a:t>Size and Significance of Path Coefficients</a:t>
            </a:r>
          </a:p>
        </p:txBody>
      </p:sp>
      <p:sp>
        <p:nvSpPr>
          <p:cNvPr id="7" name="Footer Placeholder 3">
            <a:extLst>
              <a:ext uri="{FF2B5EF4-FFF2-40B4-BE49-F238E27FC236}">
                <a16:creationId xmlns:a16="http://schemas.microsoft.com/office/drawing/2014/main" xmlns="" id="{B7623C8D-15E5-4CA0-ABE3-DEBF7E5C465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33945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sz="3600" dirty="0"/>
              <a:t>What is PLS-SEM?</a:t>
            </a:r>
          </a:p>
          <a:p>
            <a:r>
              <a:rPr lang="en-US" sz="3600" dirty="0"/>
              <a:t>Estimation of Path Models with PLS-SEM</a:t>
            </a:r>
          </a:p>
          <a:p>
            <a:r>
              <a:rPr lang="en-US" sz="3600" dirty="0"/>
              <a:t>PLS-SEM Decision Process</a:t>
            </a:r>
          </a:p>
          <a:p>
            <a:pPr marL="1084262" lvl="1" indent="-571500"/>
            <a:r>
              <a:rPr lang="en-US" sz="2800" dirty="0"/>
              <a:t>Stage 1: Defining Research Objectives and Selecting Constructs</a:t>
            </a:r>
          </a:p>
          <a:p>
            <a:pPr marL="1084262" lvl="1" indent="-571500"/>
            <a:r>
              <a:rPr lang="en-US" sz="2800" dirty="0"/>
              <a:t>Stage 2: Designing a Study to Produce Empirical Results</a:t>
            </a:r>
          </a:p>
          <a:p>
            <a:pPr marL="1084262" lvl="1" indent="-571500"/>
            <a:r>
              <a:rPr lang="en-US" sz="2800" dirty="0"/>
              <a:t>Stage 3: Specifying the Measurement and Structural Models</a:t>
            </a:r>
          </a:p>
          <a:p>
            <a:pPr marL="1084262" lvl="1" indent="-571500"/>
            <a:r>
              <a:rPr lang="en-US" sz="2800" dirty="0"/>
              <a:t>Stage 4: Assessing Measurement Model Validity</a:t>
            </a:r>
          </a:p>
          <a:p>
            <a:pPr marL="1084262" lvl="1" indent="-571500"/>
            <a:r>
              <a:rPr lang="en-US" sz="2800" dirty="0"/>
              <a:t>Stage 5: Assessing the Structural Model</a:t>
            </a:r>
          </a:p>
          <a:p>
            <a:pPr marL="1084262" lvl="1" indent="-571500"/>
            <a:r>
              <a:rPr lang="en-US" sz="2800" dirty="0"/>
              <a:t>Stage 6: Advanced Analyses Using </a:t>
            </a:r>
            <a:r>
              <a:rPr lang="en-US" sz="2800" dirty="0" err="1"/>
              <a:t>Pls</a:t>
            </a:r>
            <a:r>
              <a:rPr lang="en-US" sz="2800" dirty="0"/>
              <a:t>-SEM</a:t>
            </a:r>
            <a:endParaRPr lang="en-US" sz="3200" dirty="0"/>
          </a:p>
          <a:p>
            <a:r>
              <a:rPr lang="en-US" sz="3600" dirty="0"/>
              <a:t>PLS-SEM Illustration</a:t>
            </a:r>
          </a:p>
        </p:txBody>
      </p:sp>
      <p:sp>
        <p:nvSpPr>
          <p:cNvPr id="5" name="Footer Placeholder 3">
            <a:extLst>
              <a:ext uri="{FF2B5EF4-FFF2-40B4-BE49-F238E27FC236}">
                <a16:creationId xmlns:a16="http://schemas.microsoft.com/office/drawing/2014/main" xmlns="" id="{BEBEA4C7-B588-4A7C-9FD8-87CC42ED286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92907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Structural Model Assessment</a:t>
            </a:r>
            <a:endParaRPr lang="en-US" dirty="0"/>
          </a:p>
        </p:txBody>
      </p:sp>
      <p:sp>
        <p:nvSpPr>
          <p:cNvPr id="3" name="Content Placeholder 2"/>
          <p:cNvSpPr>
            <a:spLocks noGrp="1"/>
          </p:cNvSpPr>
          <p:nvPr>
            <p:ph idx="1"/>
          </p:nvPr>
        </p:nvSpPr>
        <p:spPr>
          <a:xfrm>
            <a:off x="298451" y="899041"/>
            <a:ext cx="11368616" cy="4616450"/>
          </a:xfrm>
        </p:spPr>
        <p:txBody>
          <a:bodyPr/>
          <a:lstStyle/>
          <a:p>
            <a:pPr marL="457200" indent="-457200">
              <a:buFont typeface="Arial" panose="020B0604020202020204" pitchFamily="34" charset="0"/>
              <a:buChar char="•"/>
            </a:pPr>
            <a:r>
              <a:rPr lang="en-US" sz="3200" dirty="0"/>
              <a:t>Assess </a:t>
            </a:r>
            <a:r>
              <a:rPr lang="en-US" sz="3200" u="sng" dirty="0"/>
              <a:t>collinearity among Predictor Constructs</a:t>
            </a:r>
            <a:r>
              <a:rPr lang="en-US" sz="3200" dirty="0"/>
              <a:t>.</a:t>
            </a:r>
          </a:p>
          <a:p>
            <a:pPr marL="457200" indent="-457200">
              <a:buFont typeface="Arial" panose="020B0604020202020204" pitchFamily="34" charset="0"/>
              <a:buChar char="•"/>
            </a:pPr>
            <a:r>
              <a:rPr lang="en-US" sz="3200" dirty="0"/>
              <a:t>Examine the </a:t>
            </a:r>
            <a:r>
              <a:rPr lang="en-US" sz="3200" u="sng" dirty="0"/>
              <a:t>Coefficient of Determination </a:t>
            </a:r>
            <a:r>
              <a:rPr lang="en-US" sz="3200" dirty="0"/>
              <a:t>(R</a:t>
            </a:r>
            <a:r>
              <a:rPr lang="en-US" sz="3200" baseline="30000" dirty="0"/>
              <a:t>2</a:t>
            </a:r>
            <a:r>
              <a:rPr lang="en-US" sz="3200" dirty="0"/>
              <a:t>).</a:t>
            </a:r>
          </a:p>
          <a:p>
            <a:pPr marL="457200" indent="-457200">
              <a:buFont typeface="Arial" panose="020B0604020202020204" pitchFamily="34" charset="0"/>
              <a:buChar char="•"/>
            </a:pPr>
            <a:r>
              <a:rPr lang="en-US" sz="3200" dirty="0"/>
              <a:t>Evaluate the </a:t>
            </a:r>
            <a:r>
              <a:rPr lang="en-US" sz="3200" u="sng" dirty="0"/>
              <a:t>Effect Size </a:t>
            </a:r>
            <a:r>
              <a:rPr lang="en-US" sz="3200" dirty="0"/>
              <a:t>(f2).</a:t>
            </a:r>
          </a:p>
          <a:p>
            <a:pPr marL="457200" indent="-457200">
              <a:buFont typeface="Arial" panose="020B0604020202020204" pitchFamily="34" charset="0"/>
              <a:buChar char="•"/>
            </a:pPr>
            <a:r>
              <a:rPr lang="en-US" sz="3200" u="sng" dirty="0"/>
              <a:t>Blindfolding </a:t>
            </a:r>
            <a:r>
              <a:rPr lang="en-US" sz="3200" dirty="0"/>
              <a:t>(cross-validated redundancy) </a:t>
            </a:r>
            <a:r>
              <a:rPr lang="mr-IN" sz="3200" dirty="0"/>
              <a:t>–</a:t>
            </a:r>
            <a:r>
              <a:rPr lang="en-US" sz="3200" dirty="0"/>
              <a:t> Q2 &gt; zero.</a:t>
            </a:r>
          </a:p>
          <a:p>
            <a:pPr marL="457200" indent="-457200">
              <a:buFont typeface="Arial" panose="020B0604020202020204" pitchFamily="34" charset="0"/>
              <a:buChar char="•"/>
            </a:pPr>
            <a:r>
              <a:rPr lang="en-US" sz="3200" dirty="0"/>
              <a:t>Size and Statistical Significance of </a:t>
            </a:r>
            <a:r>
              <a:rPr lang="en-US" sz="3200" u="sng" dirty="0"/>
              <a:t>Path Coefficients</a:t>
            </a:r>
            <a:r>
              <a:rPr lang="en-US" sz="3200" dirty="0"/>
              <a:t>.</a:t>
            </a:r>
          </a:p>
          <a:p>
            <a:endParaRPr lang="en-US" dirty="0"/>
          </a:p>
          <a:p>
            <a:r>
              <a:rPr lang="en-US" sz="3200" dirty="0"/>
              <a:t>Goodness of fit measures like χ2, GFI, CFI, RMSEA, and similar heuristics that are used with CB-SEM </a:t>
            </a:r>
            <a:r>
              <a:rPr lang="en-US" sz="3200" u="sng" dirty="0"/>
              <a:t>do not apply with PLS-SEM</a:t>
            </a:r>
            <a:r>
              <a:rPr lang="en-US" sz="3200" dirty="0"/>
              <a:t>. </a:t>
            </a:r>
          </a:p>
          <a:p>
            <a:endParaRPr lang="en-US" dirty="0"/>
          </a:p>
          <a:p>
            <a:endParaRPr lang="en-US" dirty="0"/>
          </a:p>
        </p:txBody>
      </p:sp>
      <p:sp>
        <p:nvSpPr>
          <p:cNvPr id="5" name="Footer Placeholder 3">
            <a:extLst>
              <a:ext uri="{FF2B5EF4-FFF2-40B4-BE49-F238E27FC236}">
                <a16:creationId xmlns:a16="http://schemas.microsoft.com/office/drawing/2014/main" xmlns="" id="{02F9DE54-44F4-4C81-93D8-44449FE62B8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210822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PLS-SEM Structural Model Interpretation Metrics</a:t>
            </a:r>
          </a:p>
        </p:txBody>
      </p:sp>
      <p:pic>
        <p:nvPicPr>
          <p:cNvPr id="5" name="Picture 4"/>
          <p:cNvPicPr>
            <a:picLocks noChangeAspect="1"/>
          </p:cNvPicPr>
          <p:nvPr/>
        </p:nvPicPr>
        <p:blipFill>
          <a:blip r:embed="rId2"/>
          <a:stretch>
            <a:fillRect/>
          </a:stretch>
        </p:blipFill>
        <p:spPr>
          <a:xfrm>
            <a:off x="1269999" y="1371601"/>
            <a:ext cx="9228667" cy="4152900"/>
          </a:xfrm>
          <a:prstGeom prst="rect">
            <a:avLst/>
          </a:prstGeom>
        </p:spPr>
      </p:pic>
      <p:sp>
        <p:nvSpPr>
          <p:cNvPr id="6" name="Footer Placeholder 3">
            <a:extLst>
              <a:ext uri="{FF2B5EF4-FFF2-40B4-BE49-F238E27FC236}">
                <a16:creationId xmlns:a16="http://schemas.microsoft.com/office/drawing/2014/main" xmlns="" id="{88551B90-EB33-4FB4-BE82-0947739E8B5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279013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6: Advanced Analyses Using </a:t>
            </a:r>
            <a:r>
              <a:rPr lang="en-US" dirty="0" err="1"/>
              <a:t>Pls-Sem</a:t>
            </a:r>
            <a:endParaRPr lang="en-US" dirty="0"/>
          </a:p>
        </p:txBody>
      </p:sp>
      <p:sp>
        <p:nvSpPr>
          <p:cNvPr id="6" name="Footer Placeholder 3">
            <a:extLst>
              <a:ext uri="{FF2B5EF4-FFF2-40B4-BE49-F238E27FC236}">
                <a16:creationId xmlns:a16="http://schemas.microsoft.com/office/drawing/2014/main" xmlns="" id="{2E0EF1DD-7BD0-4874-BD5F-009578C7488F}"/>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409842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Analyses in PLS-SEM</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Multi-Group Analysis (MGA) of observed heterogeneity</a:t>
            </a:r>
          </a:p>
          <a:p>
            <a:pPr marL="457200" indent="-457200">
              <a:buFont typeface="Arial" panose="020B0604020202020204" pitchFamily="34" charset="0"/>
              <a:buChar char="•"/>
            </a:pPr>
            <a:r>
              <a:rPr lang="en-US" dirty="0"/>
              <a:t>Detecting unobserved heterogeneity</a:t>
            </a:r>
          </a:p>
          <a:p>
            <a:pPr marL="457200" indent="-457200">
              <a:buFont typeface="Arial" panose="020B0604020202020204" pitchFamily="34" charset="0"/>
              <a:buChar char="•"/>
            </a:pPr>
            <a:r>
              <a:rPr lang="en-US" dirty="0"/>
              <a:t>Confirmatory Tetrad Analysis</a:t>
            </a:r>
          </a:p>
          <a:p>
            <a:pPr marL="457200" indent="-457200">
              <a:buFont typeface="Arial" panose="020B0604020202020204" pitchFamily="34" charset="0"/>
              <a:buChar char="•"/>
            </a:pPr>
            <a:r>
              <a:rPr lang="en-US" dirty="0"/>
              <a:t>Mediation Effects </a:t>
            </a:r>
          </a:p>
          <a:p>
            <a:pPr marL="457200" indent="-457200">
              <a:buFont typeface="Arial" panose="020B0604020202020204" pitchFamily="34" charset="0"/>
              <a:buChar char="•"/>
            </a:pPr>
            <a:r>
              <a:rPr lang="en-US" dirty="0"/>
              <a:t>Moderation</a:t>
            </a:r>
          </a:p>
          <a:p>
            <a:pPr marL="457200" indent="-457200">
              <a:buFont typeface="Arial" panose="020B0604020202020204" pitchFamily="34" charset="0"/>
              <a:buChar char="•"/>
            </a:pPr>
            <a:r>
              <a:rPr lang="en-US" dirty="0"/>
              <a:t>Higher Order Measurement Models</a:t>
            </a:r>
          </a:p>
          <a:p>
            <a:pPr marL="457200" indent="-457200">
              <a:buFont typeface="Arial" panose="020B0604020202020204" pitchFamily="34" charset="0"/>
              <a:buChar char="•"/>
            </a:pPr>
            <a:r>
              <a:rPr lang="en-US" dirty="0"/>
              <a:t>PLS Predict</a:t>
            </a:r>
          </a:p>
          <a:p>
            <a:endParaRPr lang="en-US" dirty="0"/>
          </a:p>
        </p:txBody>
      </p:sp>
      <p:sp>
        <p:nvSpPr>
          <p:cNvPr id="5" name="Footer Placeholder 3">
            <a:extLst>
              <a:ext uri="{FF2B5EF4-FFF2-40B4-BE49-F238E27FC236}">
                <a16:creationId xmlns:a16="http://schemas.microsoft.com/office/drawing/2014/main" xmlns="" id="{D55F8F78-2000-4E7F-809F-644A682CC7C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433970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PLS-SEM Illustration</a:t>
            </a:r>
          </a:p>
        </p:txBody>
      </p:sp>
      <p:sp>
        <p:nvSpPr>
          <p:cNvPr id="6" name="Footer Placeholder 3">
            <a:extLst>
              <a:ext uri="{FF2B5EF4-FFF2-40B4-BE49-F238E27FC236}">
                <a16:creationId xmlns:a16="http://schemas.microsoft.com/office/drawing/2014/main" xmlns="" id="{B3AB353C-97B4-43C8-B237-38DBE58EABA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658903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Employee Retention Path Model</a:t>
            </a:r>
          </a:p>
        </p:txBody>
      </p:sp>
      <p:pic>
        <p:nvPicPr>
          <p:cNvPr id="5" name="Picture 4"/>
          <p:cNvPicPr>
            <a:picLocks noChangeAspect="1"/>
          </p:cNvPicPr>
          <p:nvPr/>
        </p:nvPicPr>
        <p:blipFill>
          <a:blip r:embed="rId2"/>
          <a:stretch>
            <a:fillRect/>
          </a:stretch>
        </p:blipFill>
        <p:spPr>
          <a:xfrm>
            <a:off x="1744133" y="1676399"/>
            <a:ext cx="8326967" cy="3615267"/>
          </a:xfrm>
          <a:prstGeom prst="rect">
            <a:avLst/>
          </a:prstGeom>
        </p:spPr>
      </p:pic>
      <p:sp>
        <p:nvSpPr>
          <p:cNvPr id="6" name="Footer Placeholder 3">
            <a:extLst>
              <a:ext uri="{FF2B5EF4-FFF2-40B4-BE49-F238E27FC236}">
                <a16:creationId xmlns:a16="http://schemas.microsoft.com/office/drawing/2014/main" xmlns="" id="{67264674-9F3D-4D2E-A314-3477B7B94F8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072820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Model Paths and Hypotheses</a:t>
            </a:r>
          </a:p>
        </p:txBody>
      </p:sp>
      <p:pic>
        <p:nvPicPr>
          <p:cNvPr id="5" name="Picture 4"/>
          <p:cNvPicPr>
            <a:picLocks noChangeAspect="1"/>
          </p:cNvPicPr>
          <p:nvPr/>
        </p:nvPicPr>
        <p:blipFill rotWithShape="1">
          <a:blip r:embed="rId2"/>
          <a:srcRect l="4297" t="1332" r="5621" b="11242"/>
          <a:stretch/>
        </p:blipFill>
        <p:spPr>
          <a:xfrm>
            <a:off x="2618641" y="1156995"/>
            <a:ext cx="5928200" cy="5112111"/>
          </a:xfrm>
          <a:prstGeom prst="rect">
            <a:avLst/>
          </a:prstGeom>
        </p:spPr>
      </p:pic>
      <p:sp>
        <p:nvSpPr>
          <p:cNvPr id="6" name="Footer Placeholder 3">
            <a:extLst>
              <a:ext uri="{FF2B5EF4-FFF2-40B4-BE49-F238E27FC236}">
                <a16:creationId xmlns:a16="http://schemas.microsoft.com/office/drawing/2014/main" xmlns="" id="{F297A48D-1852-403E-9C18-53FE69BF0A1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59423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HBAT Results for PLS-SEM </a:t>
            </a:r>
            <a:r>
              <a:rPr lang="mr-IN" dirty="0"/>
              <a:t>–</a:t>
            </a:r>
            <a:r>
              <a:rPr lang="en-US" dirty="0"/>
              <a:t> Indicator Loadings</a:t>
            </a:r>
          </a:p>
        </p:txBody>
      </p:sp>
      <p:pic>
        <p:nvPicPr>
          <p:cNvPr id="5" name="Picture 4"/>
          <p:cNvPicPr>
            <a:picLocks noChangeAspect="1"/>
          </p:cNvPicPr>
          <p:nvPr/>
        </p:nvPicPr>
        <p:blipFill>
          <a:blip r:embed="rId2"/>
          <a:stretch>
            <a:fillRect/>
          </a:stretch>
        </p:blipFill>
        <p:spPr>
          <a:xfrm>
            <a:off x="1532466" y="1016000"/>
            <a:ext cx="9093200" cy="5537200"/>
          </a:xfrm>
          <a:prstGeom prst="rect">
            <a:avLst/>
          </a:prstGeom>
        </p:spPr>
      </p:pic>
      <p:sp>
        <p:nvSpPr>
          <p:cNvPr id="6" name="Footer Placeholder 3">
            <a:extLst>
              <a:ext uri="{FF2B5EF4-FFF2-40B4-BE49-F238E27FC236}">
                <a16:creationId xmlns:a16="http://schemas.microsoft.com/office/drawing/2014/main" xmlns="" id="{C7D6F604-DD49-45E6-BA92-74813DA67B6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673879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PLS-SEM an CB-SEM Results Comparison</a:t>
            </a:r>
          </a:p>
        </p:txBody>
      </p:sp>
      <p:pic>
        <p:nvPicPr>
          <p:cNvPr id="5" name="Picture 4"/>
          <p:cNvPicPr>
            <a:picLocks noChangeAspect="1"/>
          </p:cNvPicPr>
          <p:nvPr/>
        </p:nvPicPr>
        <p:blipFill>
          <a:blip r:embed="rId2"/>
          <a:stretch>
            <a:fillRect/>
          </a:stretch>
        </p:blipFill>
        <p:spPr>
          <a:xfrm>
            <a:off x="1075266" y="1066800"/>
            <a:ext cx="9931400" cy="4868333"/>
          </a:xfrm>
          <a:prstGeom prst="rect">
            <a:avLst/>
          </a:prstGeom>
        </p:spPr>
      </p:pic>
      <p:sp>
        <p:nvSpPr>
          <p:cNvPr id="6" name="Footer Placeholder 3">
            <a:extLst>
              <a:ext uri="{FF2B5EF4-FFF2-40B4-BE49-F238E27FC236}">
                <a16:creationId xmlns:a16="http://schemas.microsoft.com/office/drawing/2014/main" xmlns="" id="{224D9386-BA24-428D-9029-D713C3E5E8A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786813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HBAT Discriminant Validity </a:t>
            </a:r>
            <a:r>
              <a:rPr lang="mr-IN" dirty="0"/>
              <a:t>–</a:t>
            </a:r>
            <a:r>
              <a:rPr lang="en-US" dirty="0"/>
              <a:t> </a:t>
            </a:r>
            <a:r>
              <a:rPr lang="en-US" dirty="0" err="1"/>
              <a:t>Fornell-Larcker</a:t>
            </a:r>
            <a:r>
              <a:rPr lang="en-US" dirty="0"/>
              <a:t> Results</a:t>
            </a:r>
          </a:p>
        </p:txBody>
      </p:sp>
      <p:pic>
        <p:nvPicPr>
          <p:cNvPr id="6" name="Picture 5"/>
          <p:cNvPicPr>
            <a:picLocks noChangeAspect="1"/>
          </p:cNvPicPr>
          <p:nvPr/>
        </p:nvPicPr>
        <p:blipFill>
          <a:blip r:embed="rId2"/>
          <a:stretch>
            <a:fillRect/>
          </a:stretch>
        </p:blipFill>
        <p:spPr>
          <a:xfrm>
            <a:off x="1219199" y="1405465"/>
            <a:ext cx="9736667" cy="4656667"/>
          </a:xfrm>
          <a:prstGeom prst="rect">
            <a:avLst/>
          </a:prstGeom>
        </p:spPr>
      </p:pic>
      <p:sp>
        <p:nvSpPr>
          <p:cNvPr id="5" name="Footer Placeholder 3">
            <a:extLst>
              <a:ext uri="{FF2B5EF4-FFF2-40B4-BE49-F238E27FC236}">
                <a16:creationId xmlns:a16="http://schemas.microsoft.com/office/drawing/2014/main" xmlns="" id="{6E45B7E2-A6BC-4E3A-ABF7-21441099E41D}"/>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791425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PLS-SEM?</a:t>
            </a:r>
          </a:p>
        </p:txBody>
      </p:sp>
      <p:sp>
        <p:nvSpPr>
          <p:cNvPr id="6" name="Text Placeholder 5"/>
          <p:cNvSpPr>
            <a:spLocks noGrp="1"/>
          </p:cNvSpPr>
          <p:nvPr>
            <p:ph type="body" idx="1"/>
          </p:nvPr>
        </p:nvSpPr>
        <p:spPr/>
        <p:txBody>
          <a:bodyPr/>
          <a:lstStyle/>
          <a:p>
            <a:r>
              <a:rPr lang="en-US" dirty="0"/>
              <a:t>Structural Model</a:t>
            </a:r>
          </a:p>
          <a:p>
            <a:r>
              <a:rPr lang="en-US" dirty="0"/>
              <a:t>Measurement Model</a:t>
            </a:r>
          </a:p>
          <a:p>
            <a:r>
              <a:rPr lang="en-US" dirty="0"/>
              <a:t>Theory and Path Models in PLS-SEM</a:t>
            </a:r>
          </a:p>
          <a:p>
            <a:r>
              <a:rPr lang="en-US" dirty="0"/>
              <a:t>The Emergence of SEM</a:t>
            </a:r>
          </a:p>
          <a:p>
            <a:r>
              <a:rPr lang="en-US" dirty="0"/>
              <a:t>Role of PLS-SEM Versus CB-SEM</a:t>
            </a:r>
          </a:p>
        </p:txBody>
      </p:sp>
      <p:sp>
        <p:nvSpPr>
          <p:cNvPr id="7" name="Footer Placeholder 3">
            <a:extLst>
              <a:ext uri="{FF2B5EF4-FFF2-40B4-BE49-F238E27FC236}">
                <a16:creationId xmlns:a16="http://schemas.microsoft.com/office/drawing/2014/main" xmlns="" id="{AD8BA545-B392-418E-A7F8-819699A9468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2256006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HBAT Discriminant Validity </a:t>
            </a:r>
            <a:r>
              <a:rPr lang="mr-IN" dirty="0"/>
              <a:t>–</a:t>
            </a:r>
            <a:r>
              <a:rPr lang="en-US" dirty="0"/>
              <a:t> HTMT Results</a:t>
            </a:r>
          </a:p>
        </p:txBody>
      </p:sp>
      <p:pic>
        <p:nvPicPr>
          <p:cNvPr id="3" name="Picture 2"/>
          <p:cNvPicPr>
            <a:picLocks noChangeAspect="1"/>
          </p:cNvPicPr>
          <p:nvPr/>
        </p:nvPicPr>
        <p:blipFill>
          <a:blip r:embed="rId2"/>
          <a:stretch>
            <a:fillRect/>
          </a:stretch>
        </p:blipFill>
        <p:spPr>
          <a:xfrm>
            <a:off x="1104899" y="1346199"/>
            <a:ext cx="9850968" cy="4487333"/>
          </a:xfrm>
          <a:prstGeom prst="rect">
            <a:avLst/>
          </a:prstGeom>
        </p:spPr>
      </p:pic>
      <p:sp>
        <p:nvSpPr>
          <p:cNvPr id="5" name="Footer Placeholder 3">
            <a:extLst>
              <a:ext uri="{FF2B5EF4-FFF2-40B4-BE49-F238E27FC236}">
                <a16:creationId xmlns:a16="http://schemas.microsoft.com/office/drawing/2014/main" xmlns="" id="{488E2CDF-A623-4E9A-8FD7-A46C2A1396A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76930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Corrected HBAT Confidence Intervals</a:t>
            </a:r>
          </a:p>
        </p:txBody>
      </p:sp>
      <p:pic>
        <p:nvPicPr>
          <p:cNvPr id="5" name="Picture 4"/>
          <p:cNvPicPr>
            <a:picLocks noChangeAspect="1"/>
          </p:cNvPicPr>
          <p:nvPr/>
        </p:nvPicPr>
        <p:blipFill>
          <a:blip r:embed="rId2"/>
          <a:stretch>
            <a:fillRect/>
          </a:stretch>
        </p:blipFill>
        <p:spPr>
          <a:xfrm>
            <a:off x="719667" y="1075267"/>
            <a:ext cx="10659533" cy="4910666"/>
          </a:xfrm>
          <a:prstGeom prst="rect">
            <a:avLst/>
          </a:prstGeom>
        </p:spPr>
      </p:pic>
      <p:sp>
        <p:nvSpPr>
          <p:cNvPr id="6" name="Footer Placeholder 3">
            <a:extLst>
              <a:ext uri="{FF2B5EF4-FFF2-40B4-BE49-F238E27FC236}">
                <a16:creationId xmlns:a16="http://schemas.microsoft.com/office/drawing/2014/main" xmlns="" id="{FF99FAA2-BCD0-40AB-921D-CB95E5DB902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791425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HBAT Construct Latent Variable Scores Correlations</a:t>
            </a:r>
          </a:p>
        </p:txBody>
      </p:sp>
      <p:pic>
        <p:nvPicPr>
          <p:cNvPr id="3" name="Picture 2"/>
          <p:cNvPicPr>
            <a:picLocks noChangeAspect="1"/>
          </p:cNvPicPr>
          <p:nvPr/>
        </p:nvPicPr>
        <p:blipFill>
          <a:blip r:embed="rId2"/>
          <a:stretch>
            <a:fillRect/>
          </a:stretch>
        </p:blipFill>
        <p:spPr>
          <a:xfrm>
            <a:off x="778933" y="1134533"/>
            <a:ext cx="10744200" cy="5037667"/>
          </a:xfrm>
          <a:prstGeom prst="rect">
            <a:avLst/>
          </a:prstGeom>
        </p:spPr>
      </p:pic>
      <p:sp>
        <p:nvSpPr>
          <p:cNvPr id="5" name="Footer Placeholder 3">
            <a:extLst>
              <a:ext uri="{FF2B5EF4-FFF2-40B4-BE49-F238E27FC236}">
                <a16:creationId xmlns:a16="http://schemas.microsoft.com/office/drawing/2014/main" xmlns="" id="{705B8050-6D36-4850-8882-C213B8A7502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43611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HBAT Structural Model Results</a:t>
            </a:r>
          </a:p>
        </p:txBody>
      </p:sp>
      <p:pic>
        <p:nvPicPr>
          <p:cNvPr id="3" name="Picture 2"/>
          <p:cNvPicPr>
            <a:picLocks noChangeAspect="1"/>
          </p:cNvPicPr>
          <p:nvPr/>
        </p:nvPicPr>
        <p:blipFill>
          <a:blip r:embed="rId2"/>
          <a:stretch>
            <a:fillRect/>
          </a:stretch>
        </p:blipFill>
        <p:spPr>
          <a:xfrm>
            <a:off x="508000" y="1092200"/>
            <a:ext cx="9804400" cy="4445000"/>
          </a:xfrm>
          <a:prstGeom prst="rect">
            <a:avLst/>
          </a:prstGeom>
        </p:spPr>
      </p:pic>
      <p:sp>
        <p:nvSpPr>
          <p:cNvPr id="5" name="Footer Placeholder 3">
            <a:extLst>
              <a:ext uri="{FF2B5EF4-FFF2-40B4-BE49-F238E27FC236}">
                <a16:creationId xmlns:a16="http://schemas.microsoft.com/office/drawing/2014/main" xmlns="" id="{6175615A-6C04-460B-A1A7-FF195489B51F}"/>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436110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HBAT Path Coefficients and </a:t>
            </a:r>
            <a:r>
              <a:rPr lang="en-US" i="1" dirty="0"/>
              <a:t>f </a:t>
            </a:r>
            <a:r>
              <a:rPr lang="en-US" baseline="30000" dirty="0"/>
              <a:t>2</a:t>
            </a:r>
            <a:r>
              <a:rPr lang="en-US" dirty="0"/>
              <a:t> Effect Sizes</a:t>
            </a:r>
          </a:p>
        </p:txBody>
      </p:sp>
      <p:pic>
        <p:nvPicPr>
          <p:cNvPr id="5" name="Picture 4"/>
          <p:cNvPicPr>
            <a:picLocks noChangeAspect="1"/>
          </p:cNvPicPr>
          <p:nvPr/>
        </p:nvPicPr>
        <p:blipFill>
          <a:blip r:embed="rId2"/>
          <a:stretch>
            <a:fillRect/>
          </a:stretch>
        </p:blipFill>
        <p:spPr>
          <a:xfrm>
            <a:off x="1536700" y="1126067"/>
            <a:ext cx="9105900" cy="4817533"/>
          </a:xfrm>
          <a:prstGeom prst="rect">
            <a:avLst/>
          </a:prstGeom>
        </p:spPr>
      </p:pic>
      <p:sp>
        <p:nvSpPr>
          <p:cNvPr id="6" name="Footer Placeholder 3">
            <a:extLst>
              <a:ext uri="{FF2B5EF4-FFF2-40B4-BE49-F238E27FC236}">
                <a16:creationId xmlns:a16="http://schemas.microsoft.com/office/drawing/2014/main" xmlns="" id="{921A2268-09F8-4FB4-B67B-61B3AAB70E0E}"/>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7914250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PLS-SEM Learning Checkpoint</a:t>
            </a:r>
          </a:p>
        </p:txBody>
      </p:sp>
      <p:sp>
        <p:nvSpPr>
          <p:cNvPr id="3" name="Content Placeholder 2"/>
          <p:cNvSpPr>
            <a:spLocks noGrp="1"/>
          </p:cNvSpPr>
          <p:nvPr>
            <p:ph idx="1"/>
          </p:nvPr>
        </p:nvSpPr>
        <p:spPr/>
        <p:txBody>
          <a:bodyPr/>
          <a:lstStyle/>
          <a:p>
            <a:pPr marL="514350" indent="-514350">
              <a:buFont typeface="+mj-lt"/>
              <a:buAutoNum type="arabicPeriod"/>
            </a:pPr>
            <a:r>
              <a:rPr lang="en-US" dirty="0"/>
              <a:t>When should PLS-SEM be used?</a:t>
            </a:r>
          </a:p>
          <a:p>
            <a:pPr marL="514350" indent="-514350">
              <a:buFont typeface="+mj-lt"/>
              <a:buAutoNum type="arabicPeriod"/>
            </a:pPr>
            <a:r>
              <a:rPr lang="en-US" dirty="0"/>
              <a:t>Why should PLS-SEM be used instead of CB-SEM?</a:t>
            </a:r>
          </a:p>
          <a:p>
            <a:pPr marL="514350" indent="-514350">
              <a:buFont typeface="+mj-lt"/>
              <a:buAutoNum type="arabicPeriod"/>
            </a:pPr>
            <a:r>
              <a:rPr lang="en-US" dirty="0"/>
              <a:t>What sample size is appropriate for PLS-SEM vs. CB-SEM?</a:t>
            </a:r>
          </a:p>
          <a:p>
            <a:pPr marL="514350" indent="-514350">
              <a:buFont typeface="+mj-lt"/>
              <a:buAutoNum type="arabicPeriod"/>
            </a:pPr>
            <a:r>
              <a:rPr lang="en-US" dirty="0"/>
              <a:t>What metrics are used to evaluate measurement model results?</a:t>
            </a:r>
          </a:p>
          <a:p>
            <a:pPr marL="514350" indent="-514350">
              <a:buFont typeface="+mj-lt"/>
              <a:buAutoNum type="arabicPeriod"/>
            </a:pPr>
            <a:r>
              <a:rPr lang="en-US" dirty="0"/>
              <a:t>How does Confirmatory Composite Analysis (CCA) compare to Confirmatory Factor Analysis (CFA)?</a:t>
            </a:r>
          </a:p>
          <a:p>
            <a:pPr marL="514350" indent="-514350">
              <a:buFont typeface="+mj-lt"/>
              <a:buAutoNum type="arabicPeriod"/>
            </a:pPr>
            <a:r>
              <a:rPr lang="en-US" dirty="0"/>
              <a:t>What metrics are used to evaluate PLS-SEM structural model results?  How do PLS-SEM structural model evaluation metrics compare to the model evaluation metrics of CB-SEM.</a:t>
            </a:r>
          </a:p>
          <a:p>
            <a:pPr marL="514350" indent="-514350">
              <a:buFont typeface="+mj-lt"/>
              <a:buAutoNum type="arabicPeriod"/>
            </a:pPr>
            <a:endParaRPr lang="en-US"/>
          </a:p>
          <a:p>
            <a:pPr marL="514350" indent="-514350">
              <a:buFont typeface="+mj-lt"/>
              <a:buAutoNum type="arabicPeriod"/>
            </a:pPr>
            <a:endParaRPr lang="en-US" dirty="0"/>
          </a:p>
        </p:txBody>
      </p:sp>
      <p:sp>
        <p:nvSpPr>
          <p:cNvPr id="6" name="Footer Placeholder 3">
            <a:extLst>
              <a:ext uri="{FF2B5EF4-FFF2-40B4-BE49-F238E27FC236}">
                <a16:creationId xmlns:a16="http://schemas.microsoft.com/office/drawing/2014/main" xmlns="" id="{F3BEF505-394E-4495-83D4-451A9E6639D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738158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latin typeface="Arial"/>
                <a:cs typeface="Arial"/>
              </a:rPr>
              <a:t>What is it?     </a:t>
            </a:r>
          </a:p>
          <a:p>
            <a:pPr lvl="1"/>
            <a:r>
              <a:rPr lang="en-US" dirty="0">
                <a:latin typeface="Arial"/>
                <a:cs typeface="Arial"/>
              </a:rPr>
              <a:t>PLS-SEM =  a method of structural equation modeling that executes two types of analysis simultaneously. The first type of analysis is Confirmatory Composite Analysis (CCA), which is similar to principal components analysis (PCA). The second type of analysis is structural model assessment and it is similar to multiple regression. In obtaining an optimum solution these two types of analysis assess the measurement model (CCA) and the structural model, based on the primary objective of prediction of the variance in the dependent variable(s). </a:t>
            </a:r>
          </a:p>
          <a:p>
            <a:r>
              <a:rPr lang="en-US" b="1" dirty="0">
                <a:latin typeface="Arial"/>
                <a:cs typeface="Arial"/>
              </a:rPr>
              <a:t>Why use it?</a:t>
            </a:r>
          </a:p>
          <a:p>
            <a:pPr lvl="1"/>
            <a:r>
              <a:rPr lang="en-US" dirty="0">
                <a:latin typeface="Arial"/>
                <a:cs typeface="Arial"/>
              </a:rPr>
              <a:t>Assess the measurement quality of multi-item concepts/constructs</a:t>
            </a:r>
          </a:p>
          <a:p>
            <a:pPr lvl="1"/>
            <a:r>
              <a:rPr lang="en-US" dirty="0">
                <a:latin typeface="Arial"/>
                <a:cs typeface="Arial"/>
              </a:rPr>
              <a:t>Predict one or more outcome variables/constructs  </a:t>
            </a:r>
          </a:p>
          <a:p>
            <a:pPr lvl="1"/>
            <a:r>
              <a:rPr lang="en-US" dirty="0">
                <a:latin typeface="Arial"/>
                <a:cs typeface="Arial"/>
              </a:rPr>
              <a:t>Hypothesis testing</a:t>
            </a:r>
          </a:p>
          <a:p>
            <a:endParaRPr lang="en-US" dirty="0">
              <a:latin typeface="Arial"/>
              <a:cs typeface="Arial"/>
            </a:endParaRPr>
          </a:p>
          <a:p>
            <a:endParaRPr lang="en-US" dirty="0">
              <a:latin typeface="Arial"/>
              <a:cs typeface="Arial"/>
            </a:endParaRPr>
          </a:p>
        </p:txBody>
      </p:sp>
      <p:sp>
        <p:nvSpPr>
          <p:cNvPr id="5" name="Title 1"/>
          <p:cNvSpPr>
            <a:spLocks noGrp="1"/>
          </p:cNvSpPr>
          <p:nvPr>
            <p:ph type="title"/>
          </p:nvPr>
        </p:nvSpPr>
        <p:spPr/>
        <p:txBody>
          <a:bodyPr/>
          <a:lstStyle/>
          <a:p>
            <a:r>
              <a:rPr lang="en-US" dirty="0"/>
              <a:t>What is PLS-SEM and Why Use It?</a:t>
            </a:r>
          </a:p>
        </p:txBody>
      </p:sp>
      <p:sp>
        <p:nvSpPr>
          <p:cNvPr id="6" name="Footer Placeholder 3">
            <a:extLst>
              <a:ext uri="{FF2B5EF4-FFF2-40B4-BE49-F238E27FC236}">
                <a16:creationId xmlns:a16="http://schemas.microsoft.com/office/drawing/2014/main" xmlns="" id="{BD5FEFCE-2D95-4222-8FF7-2919006BBE4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41208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Concepts of PLS-SEM</a:t>
            </a:r>
          </a:p>
        </p:txBody>
      </p:sp>
      <p:sp>
        <p:nvSpPr>
          <p:cNvPr id="3" name="Content Placeholder 2"/>
          <p:cNvSpPr>
            <a:spLocks noGrp="1"/>
          </p:cNvSpPr>
          <p:nvPr>
            <p:ph idx="1"/>
          </p:nvPr>
        </p:nvSpPr>
        <p:spPr/>
        <p:txBody>
          <a:bodyPr/>
          <a:lstStyle/>
          <a:p>
            <a:r>
              <a:rPr lang="en-US" b="1" dirty="0"/>
              <a:t>Measurement Model </a:t>
            </a:r>
            <a:r>
              <a:rPr lang="en-US" dirty="0"/>
              <a:t>(outer model) = how measured variables represent the variables/constructs. </a:t>
            </a:r>
          </a:p>
          <a:p>
            <a:endParaRPr lang="en-US" dirty="0"/>
          </a:p>
          <a:p>
            <a:r>
              <a:rPr lang="en-US" b="1" dirty="0"/>
              <a:t>Structural Model </a:t>
            </a:r>
            <a:r>
              <a:rPr lang="en-US" dirty="0"/>
              <a:t>(inner model) = how constructs are associated with each other.</a:t>
            </a:r>
          </a:p>
          <a:p>
            <a:r>
              <a:rPr lang="en-US" dirty="0"/>
              <a:t> </a:t>
            </a:r>
          </a:p>
          <a:p>
            <a:r>
              <a:rPr lang="en-US" b="1" dirty="0"/>
              <a:t>Path Model </a:t>
            </a:r>
            <a:r>
              <a:rPr lang="en-US" dirty="0"/>
              <a:t>(diagram) = a visual representation of your theory.</a:t>
            </a:r>
          </a:p>
          <a:p>
            <a:endParaRPr lang="en-US" dirty="0"/>
          </a:p>
          <a:p>
            <a:r>
              <a:rPr lang="en-US" b="1" dirty="0"/>
              <a:t>Theory</a:t>
            </a:r>
            <a:r>
              <a:rPr lang="en-US" dirty="0"/>
              <a:t> = a systematic set of relationships providing a consistent and comprehensive explanation of phenomena. </a:t>
            </a:r>
          </a:p>
          <a:p>
            <a:endParaRPr lang="en-US" dirty="0"/>
          </a:p>
          <a:p>
            <a:endParaRPr lang="en-US" dirty="0"/>
          </a:p>
        </p:txBody>
      </p:sp>
      <p:sp>
        <p:nvSpPr>
          <p:cNvPr id="5" name="Footer Placeholder 3">
            <a:extLst>
              <a:ext uri="{FF2B5EF4-FFF2-40B4-BE49-F238E27FC236}">
                <a16:creationId xmlns:a16="http://schemas.microsoft.com/office/drawing/2014/main" xmlns="" id="{461166BA-A313-462A-BFAF-C261E4DC1C6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896040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PLS-SEM/CB-SEM versus Other Multivariate Methods</a:t>
            </a:r>
          </a:p>
        </p:txBody>
      </p:sp>
      <p:graphicFrame>
        <p:nvGraphicFramePr>
          <p:cNvPr id="7" name="Table 6"/>
          <p:cNvGraphicFramePr>
            <a:graphicFrameLocks noGrp="1"/>
          </p:cNvGraphicFramePr>
          <p:nvPr>
            <p:extLst>
              <p:ext uri="{D42A27DB-BD31-4B8C-83A1-F6EECF244321}">
                <p14:modId xmlns:p14="http://schemas.microsoft.com/office/powerpoint/2010/main" val="2200793999"/>
              </p:ext>
            </p:extLst>
          </p:nvPr>
        </p:nvGraphicFramePr>
        <p:xfrm>
          <a:off x="1964266" y="1244600"/>
          <a:ext cx="8458200" cy="5091113"/>
        </p:xfrm>
        <a:graphic>
          <a:graphicData uri="http://schemas.openxmlformats.org/drawingml/2006/table">
            <a:tbl>
              <a:tblPr firstRow="1" bandRow="1">
                <a:tableStyleId>{F5AB1C69-6EDB-4FF4-983F-18BD219EF322}</a:tableStyleId>
              </a:tblPr>
              <a:tblGrid>
                <a:gridCol w="1981200">
                  <a:extLst>
                    <a:ext uri="{9D8B030D-6E8A-4147-A177-3AD203B41FA5}">
                      <a16:colId xmlns:a16="http://schemas.microsoft.com/office/drawing/2014/main" xmlns="" val="20000"/>
                    </a:ext>
                  </a:extLst>
                </a:gridCol>
                <a:gridCol w="3124200">
                  <a:extLst>
                    <a:ext uri="{9D8B030D-6E8A-4147-A177-3AD203B41FA5}">
                      <a16:colId xmlns:a16="http://schemas.microsoft.com/office/drawing/2014/main" xmlns="" val="20001"/>
                    </a:ext>
                  </a:extLst>
                </a:gridCol>
                <a:gridCol w="3352800">
                  <a:extLst>
                    <a:ext uri="{9D8B030D-6E8A-4147-A177-3AD203B41FA5}">
                      <a16:colId xmlns:a16="http://schemas.microsoft.com/office/drawing/2014/main" xmlns="" val="20002"/>
                    </a:ext>
                  </a:extLst>
                </a:gridCol>
              </a:tblGrid>
              <a:tr h="819340">
                <a:tc>
                  <a:txBody>
                    <a:bodyPr/>
                    <a:lstStyle/>
                    <a:p>
                      <a:pPr algn="l"/>
                      <a:endParaRPr lang="en-US" sz="2300" dirty="0">
                        <a:effectLst/>
                        <a:latin typeface="Arial"/>
                        <a:cs typeface="Arial"/>
                      </a:endParaRPr>
                    </a:p>
                  </a:txBody>
                  <a:tcPr marT="43875" marB="4387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FF"/>
                    </a:solidFill>
                  </a:tcPr>
                </a:tc>
                <a:tc>
                  <a:txBody>
                    <a:bodyPr/>
                    <a:lstStyle/>
                    <a:p>
                      <a:pPr algn="ctr"/>
                      <a:r>
                        <a:rPr lang="en-US" sz="2400" dirty="0">
                          <a:solidFill>
                            <a:srgbClr val="000090"/>
                          </a:solidFill>
                          <a:effectLst/>
                          <a:latin typeface="Arial"/>
                          <a:cs typeface="Arial"/>
                        </a:rPr>
                        <a:t>Primarily</a:t>
                      </a:r>
                      <a:r>
                        <a:rPr lang="en-US" sz="2400" baseline="0" dirty="0">
                          <a:solidFill>
                            <a:srgbClr val="000090"/>
                          </a:solidFill>
                          <a:effectLst/>
                          <a:latin typeface="Arial"/>
                          <a:cs typeface="Arial"/>
                        </a:rPr>
                        <a:t>  Exploratory</a:t>
                      </a:r>
                      <a:endParaRPr lang="en-US" sz="2400" dirty="0">
                        <a:solidFill>
                          <a:srgbClr val="000090"/>
                        </a:solidFill>
                        <a:effectLst/>
                        <a:latin typeface="Arial"/>
                        <a:cs typeface="Arial"/>
                      </a:endParaRPr>
                    </a:p>
                  </a:txBody>
                  <a:tcPr marT="43875" marB="4387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90"/>
                          </a:solidFill>
                          <a:effectLst/>
                          <a:latin typeface="Arial"/>
                          <a:cs typeface="Arial"/>
                        </a:rPr>
                        <a:t>Primarily</a:t>
                      </a:r>
                      <a:r>
                        <a:rPr lang="en-US" sz="2400" baseline="0" dirty="0">
                          <a:solidFill>
                            <a:srgbClr val="000090"/>
                          </a:solidFill>
                          <a:effectLst/>
                          <a:latin typeface="Arial"/>
                          <a:cs typeface="Arial"/>
                        </a:rPr>
                        <a:t> Confirmatory</a:t>
                      </a:r>
                      <a:endParaRPr lang="en-US" sz="2400" dirty="0">
                        <a:solidFill>
                          <a:srgbClr val="000090"/>
                        </a:solidFill>
                        <a:effectLst/>
                        <a:latin typeface="Arial"/>
                        <a:cs typeface="Arial"/>
                      </a:endParaRPr>
                    </a:p>
                  </a:txBody>
                  <a:tcPr marT="43875" marB="4387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779951">
                <a:tc>
                  <a:txBody>
                    <a:bodyPr/>
                    <a:lstStyle/>
                    <a:p>
                      <a:pPr algn="ctr"/>
                      <a:r>
                        <a:rPr lang="en-US" sz="2400" b="1" dirty="0">
                          <a:solidFill>
                            <a:schemeClr val="accent2"/>
                          </a:solidFill>
                          <a:effectLst/>
                          <a:latin typeface="Arial"/>
                          <a:cs typeface="Arial"/>
                        </a:rPr>
                        <a:t>First Generation Methods</a:t>
                      </a:r>
                    </a:p>
                  </a:txBody>
                  <a:tcPr marT="43875" marB="4387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FF"/>
                    </a:solidFill>
                  </a:tcPr>
                </a:tc>
                <a:tc>
                  <a:txBody>
                    <a:bodyPr/>
                    <a:lstStyle/>
                    <a:p>
                      <a:pPr marL="285750" indent="-285750" algn="l">
                        <a:buFont typeface="Arial"/>
                        <a:buChar char="•"/>
                      </a:pPr>
                      <a:r>
                        <a:rPr lang="en-US" sz="2400" dirty="0">
                          <a:solidFill>
                            <a:schemeClr val="accent2"/>
                          </a:solidFill>
                          <a:effectLst/>
                          <a:latin typeface="Arial"/>
                          <a:cs typeface="Arial"/>
                        </a:rPr>
                        <a:t>Cluster analysis</a:t>
                      </a:r>
                    </a:p>
                    <a:p>
                      <a:pPr marL="285750" indent="-285750" algn="l">
                        <a:buFont typeface="Arial"/>
                        <a:buChar char="•"/>
                      </a:pPr>
                      <a:r>
                        <a:rPr lang="en-US" sz="2400" dirty="0">
                          <a:solidFill>
                            <a:schemeClr val="accent2"/>
                          </a:solidFill>
                          <a:effectLst/>
                          <a:latin typeface="Arial"/>
                          <a:cs typeface="Arial"/>
                        </a:rPr>
                        <a:t>Exploratory Factor Analysis (EFA)</a:t>
                      </a:r>
                    </a:p>
                    <a:p>
                      <a:pPr marL="285750" indent="-285750" algn="l">
                        <a:buFont typeface="Arial"/>
                        <a:buChar char="•"/>
                      </a:pPr>
                      <a:r>
                        <a:rPr lang="en-US" sz="2400" dirty="0">
                          <a:solidFill>
                            <a:schemeClr val="accent2"/>
                          </a:solidFill>
                          <a:effectLst/>
                          <a:latin typeface="Arial"/>
                          <a:cs typeface="Arial"/>
                        </a:rPr>
                        <a:t>Multidimensional Scaling</a:t>
                      </a:r>
                    </a:p>
                  </a:txBody>
                  <a:tcPr marT="175514" marB="43875">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FF"/>
                    </a:solidFill>
                  </a:tcPr>
                </a:tc>
                <a:tc>
                  <a:txBody>
                    <a:bodyPr/>
                    <a:lstStyle/>
                    <a:p>
                      <a:pPr marL="285750" indent="-285750" algn="l">
                        <a:buFont typeface="Arial"/>
                        <a:buChar char="•"/>
                      </a:pPr>
                      <a:r>
                        <a:rPr lang="en-US" sz="2400" dirty="0">
                          <a:solidFill>
                            <a:schemeClr val="accent2"/>
                          </a:solidFill>
                          <a:effectLst/>
                          <a:latin typeface="Arial"/>
                          <a:cs typeface="Arial"/>
                        </a:rPr>
                        <a:t>Analysis of Variance (ANOVA)</a:t>
                      </a:r>
                    </a:p>
                    <a:p>
                      <a:pPr marL="285750" indent="-285750" algn="l">
                        <a:buFont typeface="Arial"/>
                        <a:buChar char="•"/>
                      </a:pPr>
                      <a:r>
                        <a:rPr lang="en-US" sz="2400" dirty="0">
                          <a:solidFill>
                            <a:schemeClr val="accent2"/>
                          </a:solidFill>
                          <a:effectLst/>
                          <a:latin typeface="Arial"/>
                          <a:cs typeface="Arial"/>
                        </a:rPr>
                        <a:t>MANOVA</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400" dirty="0">
                          <a:solidFill>
                            <a:schemeClr val="accent2"/>
                          </a:solidFill>
                          <a:effectLst/>
                          <a:latin typeface="Arial"/>
                          <a:cs typeface="Arial"/>
                        </a:rPr>
                        <a:t>Multiple Regression</a:t>
                      </a:r>
                    </a:p>
                    <a:p>
                      <a:pPr marL="285750" indent="-285750" algn="l">
                        <a:buFont typeface="Arial"/>
                        <a:buChar char="•"/>
                      </a:pPr>
                      <a:r>
                        <a:rPr lang="en-US" sz="2400" dirty="0">
                          <a:solidFill>
                            <a:schemeClr val="accent2"/>
                          </a:solidFill>
                          <a:effectLst/>
                          <a:latin typeface="Arial"/>
                          <a:cs typeface="Arial"/>
                        </a:rPr>
                        <a:t>Logistic Regression</a:t>
                      </a:r>
                    </a:p>
                    <a:p>
                      <a:pPr marL="285750" indent="-285750" algn="l">
                        <a:buFont typeface="Arial"/>
                        <a:buChar char="•"/>
                      </a:pPr>
                      <a:r>
                        <a:rPr lang="en-US" sz="2400" dirty="0">
                          <a:solidFill>
                            <a:schemeClr val="accent2"/>
                          </a:solidFill>
                          <a:effectLst/>
                          <a:latin typeface="Arial"/>
                          <a:cs typeface="Arial"/>
                        </a:rPr>
                        <a:t>Discriminant Analysis</a:t>
                      </a:r>
                    </a:p>
                  </a:txBody>
                  <a:tcPr marT="175514" marB="43875">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4918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2"/>
                          </a:solidFill>
                          <a:effectLst/>
                          <a:latin typeface="Arial"/>
                          <a:cs typeface="Arial"/>
                        </a:rPr>
                        <a:t>Second Generation Methods</a:t>
                      </a:r>
                    </a:p>
                  </a:txBody>
                  <a:tcPr marT="43875" marB="4387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FF"/>
                    </a:solidFill>
                  </a:tcPr>
                </a:tc>
                <a:tc>
                  <a:txBody>
                    <a:bodyPr/>
                    <a:lstStyle/>
                    <a:p>
                      <a:pPr marL="285750" indent="-285750" algn="l">
                        <a:buFont typeface="Arial"/>
                        <a:buChar char="•"/>
                      </a:pPr>
                      <a:r>
                        <a:rPr lang="en-US" sz="2400" b="1" dirty="0">
                          <a:solidFill>
                            <a:schemeClr val="accent2"/>
                          </a:solidFill>
                          <a:effectLst/>
                          <a:latin typeface="Arial"/>
                          <a:cs typeface="Arial"/>
                        </a:rPr>
                        <a:t>PLS-SEM</a:t>
                      </a:r>
                    </a:p>
                  </a:txBody>
                  <a:tcPr marT="43875" marB="4387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FF"/>
                    </a:solidFill>
                  </a:tcPr>
                </a:tc>
                <a:tc>
                  <a:txBody>
                    <a:bodyPr/>
                    <a:lstStyle/>
                    <a:p>
                      <a:pPr marL="285750" indent="-285750" algn="l">
                        <a:buFont typeface="Arial"/>
                        <a:buChar char="•"/>
                      </a:pPr>
                      <a:r>
                        <a:rPr lang="en-US" sz="2400" b="1" dirty="0">
                          <a:solidFill>
                            <a:schemeClr val="accent2"/>
                          </a:solidFill>
                          <a:effectLst/>
                          <a:latin typeface="Arial"/>
                          <a:cs typeface="Arial"/>
                        </a:rPr>
                        <a:t>CB-SEM</a:t>
                      </a:r>
                    </a:p>
                  </a:txBody>
                  <a:tcPr marT="43875" marB="4387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bl>
          </a:graphicData>
        </a:graphic>
      </p:graphicFrame>
      <p:sp>
        <p:nvSpPr>
          <p:cNvPr id="5" name="Footer Placeholder 3">
            <a:extLst>
              <a:ext uri="{FF2B5EF4-FFF2-40B4-BE49-F238E27FC236}">
                <a16:creationId xmlns:a16="http://schemas.microsoft.com/office/drawing/2014/main" xmlns="" id="{4E41D1C9-C479-4D0E-919C-BF10DD12073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054735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PLS-SEM versus CB-SEM</a:t>
            </a:r>
          </a:p>
        </p:txBody>
      </p:sp>
      <p:sp>
        <p:nvSpPr>
          <p:cNvPr id="3" name="Content Placeholder 2"/>
          <p:cNvSpPr>
            <a:spLocks noGrp="1"/>
          </p:cNvSpPr>
          <p:nvPr>
            <p:ph idx="1"/>
          </p:nvPr>
        </p:nvSpPr>
        <p:spPr/>
        <p:txBody>
          <a:bodyPr/>
          <a:lstStyle/>
          <a:p>
            <a:r>
              <a:rPr lang="en-US" dirty="0"/>
              <a:t>● </a:t>
            </a:r>
            <a:r>
              <a:rPr lang="en-US" b="1" dirty="0"/>
              <a:t>CB-SEM: </a:t>
            </a:r>
            <a:r>
              <a:rPr lang="en-US" dirty="0"/>
              <a:t>Prediction is possible with covariance-based structural modeling, the primary statistical objective of CB-SEM is confirming theory by estimating a new covariance matrix that is not significantly different from the original observed covariance matrix. CB-SEM uses a common-factor approach to developing proxies for constructs.</a:t>
            </a:r>
            <a:endParaRPr lang="en-US" sz="2400" dirty="0"/>
          </a:p>
          <a:p>
            <a:r>
              <a:rPr lang="en-US" dirty="0"/>
              <a:t> </a:t>
            </a:r>
            <a:r>
              <a:rPr lang="en-US" sz="2400" dirty="0"/>
              <a:t> </a:t>
            </a:r>
          </a:p>
          <a:p>
            <a:r>
              <a:rPr lang="en-US" dirty="0"/>
              <a:t>● </a:t>
            </a:r>
            <a:r>
              <a:rPr lang="en-US" b="1" dirty="0"/>
              <a:t>PLS-SEM: </a:t>
            </a:r>
            <a:r>
              <a:rPr lang="en-US" dirty="0"/>
              <a:t>The primary statistical objective of PLS-SEM is prediction that maximizes the explained variance in the dependent variable(s). PLS-SEM calculates composites for the latent variables. The composites are estimated as exact linear combinations of their indicators that maximize the variance extracted from the exogenous construct indicators that is useful for predicting the endogenous construct(s) indicators. </a:t>
            </a:r>
          </a:p>
          <a:p>
            <a:endParaRPr lang="en-US" dirty="0"/>
          </a:p>
          <a:p>
            <a:endParaRPr lang="en-US" dirty="0"/>
          </a:p>
          <a:p>
            <a:endParaRPr lang="en-US" dirty="0"/>
          </a:p>
        </p:txBody>
      </p:sp>
      <p:sp>
        <p:nvSpPr>
          <p:cNvPr id="5" name="Footer Placeholder 3">
            <a:extLst>
              <a:ext uri="{FF2B5EF4-FFF2-40B4-BE49-F238E27FC236}">
                <a16:creationId xmlns:a16="http://schemas.microsoft.com/office/drawing/2014/main" xmlns="" id="{482F2B9D-8D6A-42D5-83FF-98F1FDE1EDF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558059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Comparing PLS-SEM With CB-SEM</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145394674"/>
              </p:ext>
            </p:extLst>
          </p:nvPr>
        </p:nvGraphicFramePr>
        <p:xfrm>
          <a:off x="298450" y="851879"/>
          <a:ext cx="11368088" cy="5760720"/>
        </p:xfrm>
        <a:graphic>
          <a:graphicData uri="http://schemas.openxmlformats.org/drawingml/2006/table">
            <a:tbl>
              <a:tblPr firstRow="1" bandRow="1">
                <a:tableStyleId>{D03447BB-5D67-496B-8E87-E561075AD55C}</a:tableStyleId>
              </a:tblPr>
              <a:tblGrid>
                <a:gridCol w="5684044">
                  <a:extLst>
                    <a:ext uri="{9D8B030D-6E8A-4147-A177-3AD203B41FA5}">
                      <a16:colId xmlns:a16="http://schemas.microsoft.com/office/drawing/2014/main" xmlns="" val="4183194472"/>
                    </a:ext>
                  </a:extLst>
                </a:gridCol>
                <a:gridCol w="5684044">
                  <a:extLst>
                    <a:ext uri="{9D8B030D-6E8A-4147-A177-3AD203B41FA5}">
                      <a16:colId xmlns:a16="http://schemas.microsoft.com/office/drawing/2014/main" xmlns="" val="3323512882"/>
                    </a:ext>
                  </a:extLst>
                </a:gridCol>
              </a:tblGrid>
              <a:tr h="370840">
                <a:tc>
                  <a:txBody>
                    <a:bodyPr/>
                    <a:lstStyle/>
                    <a:p>
                      <a:pPr algn="ctr"/>
                      <a:r>
                        <a:rPr lang="en-US" sz="2400" dirty="0">
                          <a:latin typeface="Calibri" panose="020F0502020204030204" pitchFamily="34" charset="0"/>
                          <a:cs typeface="Calibri" panose="020F0502020204030204" pitchFamily="34" charset="0"/>
                        </a:rPr>
                        <a:t>PLS-SEM</a:t>
                      </a:r>
                    </a:p>
                  </a:txBody>
                  <a:tcPr/>
                </a:tc>
                <a:tc>
                  <a:txBody>
                    <a:bodyPr/>
                    <a:lstStyle/>
                    <a:p>
                      <a:pPr algn="ctr"/>
                      <a:r>
                        <a:rPr lang="en-US" sz="2400" dirty="0">
                          <a:latin typeface="Calibri" panose="020F0502020204030204" pitchFamily="34" charset="0"/>
                          <a:cs typeface="Calibri" panose="020F0502020204030204" pitchFamily="34" charset="0"/>
                        </a:rPr>
                        <a:t>CB-SEM</a:t>
                      </a:r>
                    </a:p>
                  </a:txBody>
                  <a:tcPr/>
                </a:tc>
                <a:extLst>
                  <a:ext uri="{0D108BD9-81ED-4DB2-BD59-A6C34878D82A}">
                    <a16:rowId xmlns:a16="http://schemas.microsoft.com/office/drawing/2014/main" xmlns="" val="1008716047"/>
                  </a:ext>
                </a:extLst>
              </a:tr>
              <a:tr h="370840">
                <a:tc>
                  <a:txBody>
                    <a:bodyPr/>
                    <a:lstStyle/>
                    <a:p>
                      <a:r>
                        <a:rPr lang="en-US" sz="2400" dirty="0">
                          <a:solidFill>
                            <a:srgbClr val="002060"/>
                          </a:solidFill>
                          <a:latin typeface="Calibri" panose="020F0502020204030204" pitchFamily="34" charset="0"/>
                          <a:cs typeface="Calibri" panose="020F0502020204030204" pitchFamily="34" charset="0"/>
                        </a:rPr>
                        <a:t>Estimates model parameters to maximize explained variance in endogenous constructs.</a:t>
                      </a:r>
                    </a:p>
                  </a:txBody>
                  <a:tcPr/>
                </a:tc>
                <a:tc>
                  <a:txBody>
                    <a:bodyPr/>
                    <a:lstStyle/>
                    <a:p>
                      <a:r>
                        <a:rPr lang="en-US" sz="2400" dirty="0">
                          <a:solidFill>
                            <a:srgbClr val="002060"/>
                          </a:solidFill>
                          <a:latin typeface="Calibri" panose="020F0502020204030204" pitchFamily="34" charset="0"/>
                          <a:cs typeface="Calibri" panose="020F0502020204030204" pitchFamily="34" charset="0"/>
                        </a:rPr>
                        <a:t>Estimates model parameters so the differences between the sample and estimated covariance matrices is minimized.</a:t>
                      </a:r>
                    </a:p>
                  </a:txBody>
                  <a:tcPr/>
                </a:tc>
                <a:extLst>
                  <a:ext uri="{0D108BD9-81ED-4DB2-BD59-A6C34878D82A}">
                    <a16:rowId xmlns:a16="http://schemas.microsoft.com/office/drawing/2014/main" xmlns="" val="1839772056"/>
                  </a:ext>
                </a:extLst>
              </a:tr>
              <a:tr h="370840">
                <a:tc>
                  <a:txBody>
                    <a:bodyPr/>
                    <a:lstStyle/>
                    <a:p>
                      <a:r>
                        <a:rPr lang="en-US" sz="2400" dirty="0">
                          <a:solidFill>
                            <a:srgbClr val="002060"/>
                          </a:solidFill>
                          <a:latin typeface="Calibri" panose="020F0502020204030204" pitchFamily="34" charset="0"/>
                          <a:cs typeface="Calibri" panose="020F0502020204030204" pitchFamily="34" charset="0"/>
                        </a:rPr>
                        <a:t>No distribution assumptions.</a:t>
                      </a:r>
                    </a:p>
                  </a:txBody>
                  <a:tcPr/>
                </a:tc>
                <a:tc>
                  <a:txBody>
                    <a:bodyPr/>
                    <a:lstStyle/>
                    <a:p>
                      <a:r>
                        <a:rPr lang="en-US" sz="2400" dirty="0">
                          <a:solidFill>
                            <a:srgbClr val="002060"/>
                          </a:solidFill>
                          <a:latin typeface="Calibri" panose="020F0502020204030204" pitchFamily="34" charset="0"/>
                          <a:cs typeface="Calibri" panose="020F0502020204030204" pitchFamily="34" charset="0"/>
                        </a:rPr>
                        <a:t>Assumes multivariate normality.</a:t>
                      </a:r>
                    </a:p>
                  </a:txBody>
                  <a:tcPr/>
                </a:tc>
                <a:extLst>
                  <a:ext uri="{0D108BD9-81ED-4DB2-BD59-A6C34878D82A}">
                    <a16:rowId xmlns:a16="http://schemas.microsoft.com/office/drawing/2014/main" xmlns="" val="3907454220"/>
                  </a:ext>
                </a:extLst>
              </a:tr>
              <a:tr h="370840">
                <a:tc>
                  <a:txBody>
                    <a:bodyPr/>
                    <a:lstStyle/>
                    <a:p>
                      <a:r>
                        <a:rPr lang="en-US" sz="2400" dirty="0">
                          <a:solidFill>
                            <a:srgbClr val="002060"/>
                          </a:solidFill>
                          <a:latin typeface="Calibri" panose="020F0502020204030204" pitchFamily="34" charset="0"/>
                          <a:cs typeface="Calibri" panose="020F0502020204030204" pitchFamily="34" charset="0"/>
                        </a:rPr>
                        <a:t>Works well with small sample sizes (&lt;100).</a:t>
                      </a:r>
                    </a:p>
                  </a:txBody>
                  <a:tcPr/>
                </a:tc>
                <a:tc>
                  <a:txBody>
                    <a:bodyPr/>
                    <a:lstStyle/>
                    <a:p>
                      <a:r>
                        <a:rPr lang="en-US" sz="2400" dirty="0">
                          <a:solidFill>
                            <a:srgbClr val="002060"/>
                          </a:solidFill>
                          <a:latin typeface="Calibri" panose="020F0502020204030204" pitchFamily="34" charset="0"/>
                          <a:cs typeface="Calibri" panose="020F0502020204030204" pitchFamily="34" charset="0"/>
                        </a:rPr>
                        <a:t>Requires large sample sizes (minimum 100; preferred 200+).</a:t>
                      </a:r>
                    </a:p>
                  </a:txBody>
                  <a:tcPr/>
                </a:tc>
                <a:extLst>
                  <a:ext uri="{0D108BD9-81ED-4DB2-BD59-A6C34878D82A}">
                    <a16:rowId xmlns:a16="http://schemas.microsoft.com/office/drawing/2014/main" xmlns="" val="3189618328"/>
                  </a:ext>
                </a:extLst>
              </a:tr>
              <a:tr h="370840">
                <a:tc>
                  <a:txBody>
                    <a:bodyPr/>
                    <a:lstStyle/>
                    <a:p>
                      <a:r>
                        <a:rPr lang="en-US" sz="2400" dirty="0">
                          <a:solidFill>
                            <a:srgbClr val="002060"/>
                          </a:solidFill>
                          <a:latin typeface="Calibri" panose="020F0502020204030204" pitchFamily="34" charset="0"/>
                          <a:cs typeface="Calibri" panose="020F0502020204030204" pitchFamily="34" charset="0"/>
                        </a:rPr>
                        <a:t>Defines convergence at the point at which no substantial improvement in prediction is possible.</a:t>
                      </a:r>
                    </a:p>
                  </a:txBody>
                  <a:tcPr/>
                </a:tc>
                <a:tc>
                  <a:txBody>
                    <a:bodyPr/>
                    <a:lstStyle/>
                    <a:p>
                      <a:r>
                        <a:rPr lang="en-US" sz="2400" dirty="0">
                          <a:solidFill>
                            <a:srgbClr val="002060"/>
                          </a:solidFill>
                          <a:latin typeface="Calibri" panose="020F0502020204030204" pitchFamily="34" charset="0"/>
                          <a:cs typeface="Calibri" panose="020F0502020204030204" pitchFamily="34" charset="0"/>
                        </a:rPr>
                        <a:t>Maximum-likelihood estimation of model parameters</a:t>
                      </a:r>
                    </a:p>
                  </a:txBody>
                  <a:tcPr/>
                </a:tc>
                <a:extLst>
                  <a:ext uri="{0D108BD9-81ED-4DB2-BD59-A6C34878D82A}">
                    <a16:rowId xmlns:a16="http://schemas.microsoft.com/office/drawing/2014/main" xmlns="" val="2565192123"/>
                  </a:ext>
                </a:extLst>
              </a:tr>
              <a:tr h="370840">
                <a:tc>
                  <a:txBody>
                    <a:bodyPr/>
                    <a:lstStyle/>
                    <a:p>
                      <a:r>
                        <a:rPr lang="en-US" sz="2400" dirty="0">
                          <a:solidFill>
                            <a:srgbClr val="002060"/>
                          </a:solidFill>
                          <a:latin typeface="Calibri" panose="020F0502020204030204" pitchFamily="34" charset="0"/>
                          <a:cs typeface="Calibri" panose="020F0502020204030204" pitchFamily="34" charset="0"/>
                        </a:rPr>
                        <a:t>No established goodness-of-fit statistics.</a:t>
                      </a:r>
                    </a:p>
                  </a:txBody>
                  <a:tcPr/>
                </a:tc>
                <a:tc>
                  <a:txBody>
                    <a:bodyPr/>
                    <a:lstStyle/>
                    <a:p>
                      <a:r>
                        <a:rPr lang="en-US" sz="2400" dirty="0">
                          <a:solidFill>
                            <a:srgbClr val="002060"/>
                          </a:solidFill>
                          <a:latin typeface="Calibri" panose="020F0502020204030204" pitchFamily="34" charset="0"/>
                          <a:cs typeface="Calibri" panose="020F0502020204030204" pitchFamily="34" charset="0"/>
                        </a:rPr>
                        <a:t>Has goodness-of-fit statistics (GOF)</a:t>
                      </a:r>
                    </a:p>
                  </a:txBody>
                  <a:tcPr/>
                </a:tc>
                <a:extLst>
                  <a:ext uri="{0D108BD9-81ED-4DB2-BD59-A6C34878D82A}">
                    <a16:rowId xmlns:a16="http://schemas.microsoft.com/office/drawing/2014/main" xmlns="" val="2751445645"/>
                  </a:ext>
                </a:extLst>
              </a:tr>
              <a:tr h="370840">
                <a:tc>
                  <a:txBody>
                    <a:bodyPr/>
                    <a:lstStyle/>
                    <a:p>
                      <a:r>
                        <a:rPr lang="en-US" sz="2400" dirty="0">
                          <a:solidFill>
                            <a:srgbClr val="002060"/>
                          </a:solidFill>
                          <a:latin typeface="Calibri" panose="020F0502020204030204" pitchFamily="34" charset="0"/>
                          <a:cs typeface="Calibri" panose="020F0502020204030204" pitchFamily="34" charset="0"/>
                        </a:rPr>
                        <a:t>Treats constructs as </a:t>
                      </a:r>
                      <a:r>
                        <a:rPr lang="en-US" sz="2400" dirty="0">
                          <a:solidFill>
                            <a:srgbClr val="C00000"/>
                          </a:solidFill>
                          <a:latin typeface="Calibri" panose="020F0502020204030204" pitchFamily="34" charset="0"/>
                          <a:cs typeface="Calibri" panose="020F0502020204030204" pitchFamily="34" charset="0"/>
                        </a:rPr>
                        <a:t>composites</a:t>
                      </a:r>
                      <a:r>
                        <a:rPr lang="en-US" sz="2400" dirty="0">
                          <a:solidFill>
                            <a:srgbClr val="002060"/>
                          </a:solidFill>
                          <a:latin typeface="Calibri" panose="020F0502020204030204" pitchFamily="34" charset="0"/>
                          <a:cs typeface="Calibri" panose="020F0502020204030204" pitchFamily="34" charset="0"/>
                        </a:rPr>
                        <a:t> – </a:t>
                      </a:r>
                      <a:r>
                        <a:rPr lang="en-US" sz="2400" dirty="0">
                          <a:solidFill>
                            <a:srgbClr val="C00000"/>
                          </a:solidFill>
                          <a:latin typeface="Calibri" panose="020F0502020204030204" pitchFamily="34" charset="0"/>
                          <a:cs typeface="Calibri" panose="020F0502020204030204" pitchFamily="34" charset="0"/>
                        </a:rPr>
                        <a:t>total variance </a:t>
                      </a:r>
                      <a:r>
                        <a:rPr lang="en-US" sz="2400" dirty="0">
                          <a:solidFill>
                            <a:srgbClr val="002060"/>
                          </a:solidFill>
                          <a:latin typeface="Calibri" panose="020F0502020204030204" pitchFamily="34" charset="0"/>
                          <a:cs typeface="Calibri" panose="020F0502020204030204" pitchFamily="34" charset="0"/>
                        </a:rPr>
                        <a:t>is used to estimate model parameters. </a:t>
                      </a:r>
                    </a:p>
                  </a:txBody>
                  <a:tcPr/>
                </a:tc>
                <a:tc>
                  <a:txBody>
                    <a:bodyPr/>
                    <a:lstStyle/>
                    <a:p>
                      <a:r>
                        <a:rPr lang="en-US" sz="2400" dirty="0">
                          <a:solidFill>
                            <a:srgbClr val="002060"/>
                          </a:solidFill>
                          <a:latin typeface="Calibri" panose="020F0502020204030204" pitchFamily="34" charset="0"/>
                          <a:cs typeface="Calibri" panose="020F0502020204030204" pitchFamily="34" charset="0"/>
                        </a:rPr>
                        <a:t>Treats constructs as </a:t>
                      </a:r>
                      <a:r>
                        <a:rPr lang="en-US" sz="2400" dirty="0">
                          <a:solidFill>
                            <a:srgbClr val="C00000"/>
                          </a:solidFill>
                          <a:latin typeface="Calibri" panose="020F0502020204030204" pitchFamily="34" charset="0"/>
                          <a:cs typeface="Calibri" panose="020F0502020204030204" pitchFamily="34" charset="0"/>
                        </a:rPr>
                        <a:t>common factors </a:t>
                      </a:r>
                      <a:r>
                        <a:rPr lang="en-US" sz="2400" dirty="0">
                          <a:solidFill>
                            <a:srgbClr val="002060"/>
                          </a:solidFill>
                          <a:latin typeface="Calibri" panose="020F0502020204030204" pitchFamily="34" charset="0"/>
                          <a:cs typeface="Calibri" panose="020F0502020204030204" pitchFamily="34" charset="0"/>
                        </a:rPr>
                        <a:t>– only </a:t>
                      </a:r>
                      <a:r>
                        <a:rPr lang="en-US" sz="2400" dirty="0">
                          <a:solidFill>
                            <a:srgbClr val="C00000"/>
                          </a:solidFill>
                          <a:latin typeface="Calibri" panose="020F0502020204030204" pitchFamily="34" charset="0"/>
                          <a:cs typeface="Calibri" panose="020F0502020204030204" pitchFamily="34" charset="0"/>
                        </a:rPr>
                        <a:t>common variance</a:t>
                      </a:r>
                      <a:r>
                        <a:rPr lang="en-US" sz="2400" dirty="0">
                          <a:solidFill>
                            <a:srgbClr val="002060"/>
                          </a:solidFill>
                          <a:latin typeface="Calibri" panose="020F0502020204030204" pitchFamily="34" charset="0"/>
                          <a:cs typeface="Calibri" panose="020F0502020204030204" pitchFamily="34" charset="0"/>
                        </a:rPr>
                        <a:t> is used to estimate model parameters</a:t>
                      </a:r>
                    </a:p>
                  </a:txBody>
                  <a:tcPr/>
                </a:tc>
                <a:extLst>
                  <a:ext uri="{0D108BD9-81ED-4DB2-BD59-A6C34878D82A}">
                    <a16:rowId xmlns:a16="http://schemas.microsoft.com/office/drawing/2014/main" xmlns="" val="1195386301"/>
                  </a:ext>
                </a:extLst>
              </a:tr>
            </a:tbl>
          </a:graphicData>
        </a:graphic>
      </p:graphicFrame>
      <p:sp>
        <p:nvSpPr>
          <p:cNvPr id="5" name="Footer Placeholder 3">
            <a:extLst>
              <a:ext uri="{FF2B5EF4-FFF2-40B4-BE49-F238E27FC236}">
                <a16:creationId xmlns:a16="http://schemas.microsoft.com/office/drawing/2014/main" xmlns="" id="{F7B15ED0-B0EE-44DB-9DA4-FF640630C36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04712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MKT7130_Spring_2017">
  <a:themeElements>
    <a:clrScheme name="IRM S08 Slide Template 8">
      <a:dk1>
        <a:srgbClr val="CC3300"/>
      </a:dk1>
      <a:lt1>
        <a:srgbClr val="FFFFFF"/>
      </a:lt1>
      <a:dk2>
        <a:srgbClr val="CC3300"/>
      </a:dk2>
      <a:lt2>
        <a:srgbClr val="808080"/>
      </a:lt2>
      <a:accent1>
        <a:srgbClr val="009900"/>
      </a:accent1>
      <a:accent2>
        <a:srgbClr val="3333CC"/>
      </a:accent2>
      <a:accent3>
        <a:srgbClr val="FFFFFF"/>
      </a:accent3>
      <a:accent4>
        <a:srgbClr val="AE2A00"/>
      </a:accent4>
      <a:accent5>
        <a:srgbClr val="AACAAA"/>
      </a:accent5>
      <a:accent6>
        <a:srgbClr val="2D2DB9"/>
      </a:accent6>
      <a:hlink>
        <a:srgbClr val="CCCCFF"/>
      </a:hlink>
      <a:folHlink>
        <a:srgbClr val="B2B2B2"/>
      </a:folHlink>
    </a:clrScheme>
    <a:fontScheme name="IRM S08 Slide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IRM S08 Slide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M S08 Slide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M S08 Slide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M S08 Slide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M S08 Slid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M S08 Slid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M S08 Slid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RM S08 Slide Template 8">
        <a:dk1>
          <a:srgbClr val="CC3300"/>
        </a:dk1>
        <a:lt1>
          <a:srgbClr val="FFFFFF"/>
        </a:lt1>
        <a:dk2>
          <a:srgbClr val="CC3300"/>
        </a:dk2>
        <a:lt2>
          <a:srgbClr val="808080"/>
        </a:lt2>
        <a:accent1>
          <a:srgbClr val="009900"/>
        </a:accent1>
        <a:accent2>
          <a:srgbClr val="3333CC"/>
        </a:accent2>
        <a:accent3>
          <a:srgbClr val="FFFFFF"/>
        </a:accent3>
        <a:accent4>
          <a:srgbClr val="AE2A00"/>
        </a:accent4>
        <a:accent5>
          <a:srgbClr val="AACAA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KT7130_Spring_2017" id="{ACA0ED82-B5EC-4D77-B8AE-FF657181E276}" vid="{B4933BFD-CDF2-43FA-930D-580857B857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MKT7130_Spring_2017</Template>
  <TotalTime>9556</TotalTime>
  <Words>2685</Words>
  <Application>Microsoft Office PowerPoint</Application>
  <PresentationFormat>寬螢幕</PresentationFormat>
  <Paragraphs>272</Paragraphs>
  <Slides>45</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45</vt:i4>
      </vt:variant>
    </vt:vector>
  </HeadingPairs>
  <TitlesOfParts>
    <vt:vector size="56" baseType="lpstr">
      <vt:lpstr>MS PGothic</vt:lpstr>
      <vt:lpstr>MS PGothic</vt:lpstr>
      <vt:lpstr>Arial</vt:lpstr>
      <vt:lpstr>Arial Narrow</vt:lpstr>
      <vt:lpstr>Arial Rounded MT Bold</vt:lpstr>
      <vt:lpstr>Calibri</vt:lpstr>
      <vt:lpstr>Tahoma</vt:lpstr>
      <vt:lpstr>Times New Roman</vt:lpstr>
      <vt:lpstr>Verdana</vt:lpstr>
      <vt:lpstr>Wingdings</vt:lpstr>
      <vt:lpstr>MKT7130_Spring_2017</vt:lpstr>
      <vt:lpstr>Chapter 13: Partial Least Squares Structural Equation Modeling (PLS-SEM)</vt:lpstr>
      <vt:lpstr>Learning Objectives</vt:lpstr>
      <vt:lpstr>Overview</vt:lpstr>
      <vt:lpstr>What is PLS-SEM?</vt:lpstr>
      <vt:lpstr>What is PLS-SEM and Why Use It?</vt:lpstr>
      <vt:lpstr>Basic Concepts of PLS-SEM</vt:lpstr>
      <vt:lpstr>PLS-SEM/CB-SEM versus Other Multivariate Methods</vt:lpstr>
      <vt:lpstr>PLS-SEM versus CB-SEM</vt:lpstr>
      <vt:lpstr>Comparing PLS-SEM With CB-SEM</vt:lpstr>
      <vt:lpstr>CB-SEM dominant 2nd generation approach, but  PLS-SEM applications have been increasing rapidly . . .</vt:lpstr>
      <vt:lpstr>PLS-SEM Decision Process</vt:lpstr>
      <vt:lpstr>Stage 1: Defining research objectives and selecting constructs </vt:lpstr>
      <vt:lpstr>Confirmatory Versus Exploratory Research</vt:lpstr>
      <vt:lpstr>Stage 2: Designing a study to produce empirical results.</vt:lpstr>
      <vt:lpstr>Issue in Research Design</vt:lpstr>
      <vt:lpstr>Model Complexity and Sample Size</vt:lpstr>
      <vt:lpstr>Sample Size: 10 Times Rule</vt:lpstr>
      <vt:lpstr>PLS-SEM Sample Size Based on Statistical Power (80%)</vt:lpstr>
      <vt:lpstr>Stage 3: Specifying the Measurement and Structural Models</vt:lpstr>
      <vt:lpstr>PLS-SEM Path Model</vt:lpstr>
      <vt:lpstr>Reflective vs. Formative Measurement Models</vt:lpstr>
      <vt:lpstr>Example:  Reflective  vs. Formative World View</vt:lpstr>
      <vt:lpstr>Example:  Reflective  vs. Formative World View</vt:lpstr>
      <vt:lpstr>Stage 4: Assessing Measurement Model Validity</vt:lpstr>
      <vt:lpstr>Assessing Reflective Measurement Models</vt:lpstr>
      <vt:lpstr>Assessing Formative Measurement Models</vt:lpstr>
      <vt:lpstr>Formative Measurement Models: Absolute Contribution of Indicators </vt:lpstr>
      <vt:lpstr> PLS-SEM Measurement Model Interpretation Metrics</vt:lpstr>
      <vt:lpstr>Stage 5: Assessing the Structural Model</vt:lpstr>
      <vt:lpstr>Structural Model Assessment</vt:lpstr>
      <vt:lpstr> PLS-SEM Structural Model Interpretation Metrics</vt:lpstr>
      <vt:lpstr>Stage 6: Advanced Analyses Using Pls-Sem</vt:lpstr>
      <vt:lpstr>Advanced Analyses in PLS-SEM</vt:lpstr>
      <vt:lpstr>PLS-SEM Illustration</vt:lpstr>
      <vt:lpstr>Theoretical Employee Retention Path Model</vt:lpstr>
      <vt:lpstr>Structural Model Paths and Hypotheses</vt:lpstr>
      <vt:lpstr>HBAT Results for PLS-SEM – Indicator Loadings</vt:lpstr>
      <vt:lpstr>PLS-SEM an CB-SEM Results Comparison</vt:lpstr>
      <vt:lpstr>HBAT Discriminant Validity – Fornell-Larcker Results</vt:lpstr>
      <vt:lpstr>HBAT Discriminant Validity – HTMT Results</vt:lpstr>
      <vt:lpstr>Bias Corrected HBAT Confidence Intervals</vt:lpstr>
      <vt:lpstr>HBAT Construct Latent Variable Scores Correlations</vt:lpstr>
      <vt:lpstr>HBAT Structural Model Results</vt:lpstr>
      <vt:lpstr>HBAT Path Coefficients and f 2 Effect Sizes</vt:lpstr>
      <vt:lpstr>PLS-SEM Learning Checkpoint</vt:lpstr>
    </vt:vector>
  </TitlesOfParts>
  <Company>LSU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Partial Least Squares Structural Equation Modeling</dc:title>
  <dc:creator>MDA authors</dc:creator>
  <cp:lastModifiedBy>李本鈞</cp:lastModifiedBy>
  <cp:revision>90</cp:revision>
  <dcterms:created xsi:type="dcterms:W3CDTF">2018-04-17T13:56:04Z</dcterms:created>
  <dcterms:modified xsi:type="dcterms:W3CDTF">2019-03-27T02:19:43Z</dcterms:modified>
</cp:coreProperties>
</file>