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6" r:id="rId11"/>
  </p:sldIdLst>
  <p:sldSz cx="9144000" cy="6858000" type="screen4x3"/>
  <p:notesSz cx="6781800" cy="9926638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FF"/>
    <a:srgbClr val="00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95" autoAdjust="0"/>
    <p:restoredTop sz="94565" autoAdjust="0"/>
  </p:normalViewPr>
  <p:slideViewPr>
    <p:cSldViewPr>
      <p:cViewPr varScale="1">
        <p:scale>
          <a:sx n="109" d="100"/>
          <a:sy n="109" d="100"/>
        </p:scale>
        <p:origin x="79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5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73844A0F-022F-4783-8D75-059050C7910F}" type="datetimeFigureOut">
              <a:rPr lang="zh-TW" altLang="en-US"/>
              <a:pPr>
                <a:defRPr/>
              </a:pPr>
              <a:t>2023/6/16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27BDA5E-BC2A-4F5B-8789-B907AE612C2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3992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9638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4875"/>
            <a:ext cx="54260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169B39C-8725-4F72-8EB1-1C312CD25F0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292088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36941F17-1679-4857-8357-64CEE2879B33}" type="slidenum">
              <a:rPr lang="en-US" altLang="zh-TW"/>
              <a:pPr>
                <a:spcBef>
                  <a:spcPct val="0"/>
                </a:spcBef>
              </a:pPr>
              <a:t>1</a:t>
            </a:fld>
            <a:endParaRPr lang="en-US" altLang="zh-TW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7960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5CC4D869-F2FD-4D59-B627-90AEFFC0E5A8}" type="slidenum">
              <a:rPr lang="en-US" altLang="zh-TW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zh-TW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421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E1FE28DC-DB67-415A-9A96-C60E9A45EC85}" type="slidenum">
              <a:rPr lang="en-US" altLang="zh-TW"/>
              <a:pPr>
                <a:spcBef>
                  <a:spcPct val="0"/>
                </a:spcBef>
              </a:pPr>
              <a:t>2</a:t>
            </a:fld>
            <a:endParaRPr lang="en-US" altLang="zh-TW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15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E1FE28DC-DB67-415A-9A96-C60E9A45EC85}" type="slidenum">
              <a:rPr lang="en-US" altLang="zh-TW"/>
              <a:pPr>
                <a:spcBef>
                  <a:spcPct val="0"/>
                </a:spcBef>
              </a:pPr>
              <a:t>3</a:t>
            </a:fld>
            <a:endParaRPr lang="en-US" altLang="zh-TW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653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E1FE28DC-DB67-415A-9A96-C60E9A45EC85}" type="slidenum">
              <a:rPr lang="en-US" altLang="zh-TW"/>
              <a:pPr>
                <a:spcBef>
                  <a:spcPct val="0"/>
                </a:spcBef>
              </a:pPr>
              <a:t>4</a:t>
            </a:fld>
            <a:endParaRPr lang="en-US" altLang="zh-TW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1506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E1FE28DC-DB67-415A-9A96-C60E9A45EC85}" type="slidenum">
              <a:rPr lang="en-US" altLang="zh-TW"/>
              <a:pPr>
                <a:spcBef>
                  <a:spcPct val="0"/>
                </a:spcBef>
              </a:pPr>
              <a:t>5</a:t>
            </a:fld>
            <a:endParaRPr lang="en-US" altLang="zh-TW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1394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E1FE28DC-DB67-415A-9A96-C60E9A45EC85}" type="slidenum">
              <a:rPr lang="en-US" altLang="zh-TW"/>
              <a:pPr>
                <a:spcBef>
                  <a:spcPct val="0"/>
                </a:spcBef>
              </a:pPr>
              <a:t>6</a:t>
            </a:fld>
            <a:endParaRPr lang="en-US" altLang="zh-TW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2632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E1FE28DC-DB67-415A-9A96-C60E9A45EC85}" type="slidenum">
              <a:rPr lang="en-US" altLang="zh-TW"/>
              <a:pPr>
                <a:spcBef>
                  <a:spcPct val="0"/>
                </a:spcBef>
              </a:pPr>
              <a:t>7</a:t>
            </a:fld>
            <a:endParaRPr lang="en-US" altLang="zh-TW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655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E1FE28DC-DB67-415A-9A96-C60E9A45EC85}" type="slidenum">
              <a:rPr lang="en-US" altLang="zh-TW"/>
              <a:pPr>
                <a:spcBef>
                  <a:spcPct val="0"/>
                </a:spcBef>
              </a:pPr>
              <a:t>8</a:t>
            </a:fld>
            <a:endParaRPr lang="en-US" altLang="zh-TW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7232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E1FE28DC-DB67-415A-9A96-C60E9A45EC85}" type="slidenum">
              <a:rPr lang="en-US" altLang="zh-TW"/>
              <a:pPr>
                <a:spcBef>
                  <a:spcPct val="0"/>
                </a:spcBef>
              </a:pPr>
              <a:t>9</a:t>
            </a:fld>
            <a:endParaRPr lang="en-US" altLang="zh-TW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082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2147483646 h 1912"/>
              <a:gd name="T4" fmla="*/ 0 w 1588"/>
              <a:gd name="T5" fmla="*/ 2147483646 h 1912"/>
              <a:gd name="T6" fmla="*/ 0 w 1588"/>
              <a:gd name="T7" fmla="*/ 2147483646 h 1912"/>
              <a:gd name="T8" fmla="*/ 0 w 1588"/>
              <a:gd name="T9" fmla="*/ 2147483646 h 1912"/>
              <a:gd name="T10" fmla="*/ 0 w 1588"/>
              <a:gd name="T11" fmla="*/ 2147483646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06375" y="63817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Copyright (c) E.Y.Li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951288" y="6381750"/>
            <a:ext cx="2133600" cy="476250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957EF6D7-8BCA-4A30-9E27-3146854492A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>
          <a:xfrm>
            <a:off x="6759575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8FF37-ECF9-4116-8EEF-E316031D62AD}" type="datetime1">
              <a:rPr lang="zh-TW" altLang="en-US"/>
              <a:pPr>
                <a:defRPr/>
              </a:pPr>
              <a:t>2023/6/16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41835217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BB0E8-452A-4921-BB2F-E098B9B4EDAA}" type="datetime1">
              <a:rPr lang="zh-TW" altLang="en-US"/>
              <a:pPr>
                <a:defRPr/>
              </a:pPr>
              <a:t>2023/6/16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Copyright (c) E.Y.Li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DD99F-40EE-4CD0-B38E-3B586799C0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22469140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6F1B4-8BD5-422D-9CFC-A89E6F710202}" type="datetime1">
              <a:rPr lang="zh-TW" altLang="en-US"/>
              <a:pPr>
                <a:defRPr/>
              </a:pPr>
              <a:t>2023/6/16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Copyright (c) E.Y.Li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BC6D2-7718-4272-B84A-CEB1F812DBC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56509593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3C5C3-9932-4E0F-BC9A-F48977F9E423}" type="datetime1">
              <a:rPr lang="zh-TW" altLang="en-US"/>
              <a:pPr>
                <a:defRPr/>
              </a:pPr>
              <a:t>2023/6/16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Copyright (c) E.Y.Li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AF6E7-4192-44F1-8C27-069B1D68013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07155394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9B5FB-B11B-4760-9692-A669AE41C362}" type="datetime1">
              <a:rPr lang="zh-TW" altLang="en-US"/>
              <a:pPr>
                <a:defRPr/>
              </a:pPr>
              <a:t>2023/6/16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Copyright (c) E.Y.Li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B80EF-70EF-4A9B-BBA0-912F421DE89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48183120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3A051-D73E-4BC2-BDAD-A31D521408AF}" type="datetime1">
              <a:rPr lang="zh-TW" altLang="en-US"/>
              <a:pPr>
                <a:defRPr/>
              </a:pPr>
              <a:t>2023/6/16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Copyright (c) E.Y.Li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DA7FB-7C59-4472-BE48-38FC964BB7A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08547296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D2620-3CCD-49E2-A5A3-8C61644AD9DA}" type="datetime1">
              <a:rPr lang="zh-TW" altLang="en-US"/>
              <a:pPr>
                <a:defRPr/>
              </a:pPr>
              <a:t>2023/6/16</a:t>
            </a:fld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Copyright (c) E.Y.Li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7FAC6-2EB1-4241-B1E6-A50B08EB4F3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04262237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C6E05-D85E-49D7-B951-3464679BE9D3}" type="datetime1">
              <a:rPr lang="zh-TW" altLang="en-US"/>
              <a:pPr>
                <a:defRPr/>
              </a:pPr>
              <a:t>2023/6/16</a:t>
            </a:fld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Copyright (c) E.Y.Li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9FE88-0771-447F-8A65-088C0BB79BA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24398289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D9669-A39B-4FF7-956E-66ED5421649A}" type="datetime1">
              <a:rPr lang="zh-TW" altLang="en-US"/>
              <a:pPr>
                <a:defRPr/>
              </a:pPr>
              <a:t>2023/6/16</a:t>
            </a:fld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Copyright (c) E.Y.Li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07998-3E68-4118-BACD-95AEA8D91A2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17866580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5026D-7A81-4534-BED9-C625E69B1257}" type="datetime1">
              <a:rPr lang="zh-TW" altLang="en-US"/>
              <a:pPr>
                <a:defRPr/>
              </a:pPr>
              <a:t>2023/6/16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Copyright (c) E.Y.Li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EF0B1-1DC1-45ED-B435-109FBE2FFC5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08747859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9EF66-FEF4-425E-870C-E581DC33D9F9}" type="datetime1">
              <a:rPr lang="zh-TW" altLang="en-US"/>
              <a:pPr>
                <a:defRPr/>
              </a:pPr>
              <a:t>2023/6/16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Copyright (c) E.Y.Li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99471-3B4E-4DC1-A0BB-55EDE9ED589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63374560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0BBA4FB5-3C14-4873-A57F-D4B0C81074B3}" type="datetime1">
              <a:rPr lang="zh-TW" altLang="en-US"/>
              <a:pPr>
                <a:defRPr/>
              </a:pPr>
              <a:t>2023/6/16</a:t>
            </a:fld>
            <a:endParaRPr lang="en-US" altLang="zh-TW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Copyright (c) E.Y.Li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333329E-2272-4ECE-9BA7-4155578DE4A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58" r:id="rId1"/>
    <p:sldLayoutId id="2147484248" r:id="rId2"/>
    <p:sldLayoutId id="2147484249" r:id="rId3"/>
    <p:sldLayoutId id="2147484250" r:id="rId4"/>
    <p:sldLayoutId id="2147484251" r:id="rId5"/>
    <p:sldLayoutId id="2147484252" r:id="rId6"/>
    <p:sldLayoutId id="2147484253" r:id="rId7"/>
    <p:sldLayoutId id="2147484254" r:id="rId8"/>
    <p:sldLayoutId id="2147484255" r:id="rId9"/>
    <p:sldLayoutId id="2147484256" r:id="rId10"/>
    <p:sldLayoutId id="2147484257" r:id="rId11"/>
  </p:sldLayoutIdLst>
  <p:transition spd="slow">
    <p:randomBar dir="vert"/>
  </p:transition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li.johogo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stc.gov.tw/nstc/attachments/618bcb94-630b-4bac-9b19-27547de4ea08?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nstc.gov.tw/nstc/attachments/ce2afc9a-706d-47e4-84a9-f28b06718501?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Copyright (c) E.Y.Li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43B90D53-DB1F-4D42-BD29-83F898BFFCEE}" type="slidenum">
              <a:rPr kumimoji="0" lang="en-US" altLang="zh-TW" smtClean="0">
                <a:latin typeface="Arial" panose="020B0604020202020204" pitchFamily="34" charset="0"/>
              </a:rPr>
              <a:pPr eaLnBrk="1" hangingPunct="1">
                <a:defRPr/>
              </a:pPr>
              <a:t>1</a:t>
            </a:fld>
            <a:endParaRPr kumimoji="0" lang="en-US" altLang="zh-TW">
              <a:latin typeface="Arial" panose="020B0604020202020204" pitchFamily="34" charset="0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3C0D0EF7-75E3-45DD-AA2E-12909053CCEF}" type="datetime1">
              <a:rPr lang="zh-TW" altLang="en-US" smtClean="0"/>
              <a:pPr>
                <a:defRPr/>
              </a:pPr>
              <a:t>2023/6/16</a:t>
            </a:fld>
            <a:endParaRPr lang="en-US" altLang="zh-TW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68413"/>
            <a:ext cx="7772400" cy="1439862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000" dirty="0"/>
              <a:t>資管博士養成之分享</a:t>
            </a:r>
            <a:endParaRPr lang="en-US" altLang="zh-TW" sz="4000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371600" y="3357563"/>
            <a:ext cx="6400800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anose="020B0604030504040204" pitchFamily="34" charset="0"/>
              <a:buChar char="–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anose="020B0604030504040204" pitchFamily="34" charset="0"/>
              <a:buChar char="–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kern="0" dirty="0"/>
              <a:t>李有仁講座教授</a:t>
            </a:r>
            <a:endParaRPr lang="en-US" altLang="zh-TW" sz="2400" kern="0" dirty="0"/>
          </a:p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kern="0" dirty="0"/>
              <a:t>國立中正大學資訊管理學系</a:t>
            </a:r>
            <a:endParaRPr lang="en-US" altLang="zh-TW" sz="2400" kern="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TW" sz="2400" kern="0" dirty="0">
                <a:hlinkClick r:id="rId3"/>
              </a:rPr>
              <a:t>https://eli.johogo.com</a:t>
            </a:r>
            <a:endParaRPr lang="en-US" altLang="zh-TW" sz="2400" kern="0" dirty="0"/>
          </a:p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kern="0" dirty="0"/>
              <a:t>國立</a:t>
            </a:r>
            <a:r>
              <a:rPr lang="zh-TW" altLang="en-US" sz="2400" kern="0" dirty="0">
                <a:latin typeface="+mj-ea"/>
                <a:ea typeface="+mj-ea"/>
              </a:rPr>
              <a:t>中山大學 </a:t>
            </a:r>
            <a:r>
              <a:rPr lang="en-US" altLang="zh-TW" sz="2400" kern="0" dirty="0">
                <a:latin typeface="+mj-ea"/>
                <a:ea typeface="+mj-ea"/>
              </a:rPr>
              <a:t>ICIM 2023 </a:t>
            </a:r>
            <a:r>
              <a:rPr lang="zh-TW" altLang="en-US" sz="2400" kern="0" dirty="0">
                <a:latin typeface="+mj-ea"/>
                <a:ea typeface="+mj-ea"/>
              </a:rPr>
              <a:t>研討會</a:t>
            </a:r>
            <a:endParaRPr lang="en-US" altLang="zh-TW" sz="2400" kern="0" dirty="0">
              <a:latin typeface="+mj-ea"/>
              <a:ea typeface="+mj-ea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TW" sz="2400" kern="0" dirty="0">
                <a:latin typeface="+mj-ea"/>
                <a:ea typeface="+mj-ea"/>
              </a:rPr>
              <a:t>2023/06/17</a:t>
            </a:r>
          </a:p>
        </p:txBody>
      </p:sp>
      <p:pic>
        <p:nvPicPr>
          <p:cNvPr id="10" name="Picture 2" descr="E:\Eldon_Li\Files - JPG\ELi_photo_half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29140" y="2708920"/>
            <a:ext cx="2214860" cy="188837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Copyright (c) E.Y.Li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2A0BD9-F11E-4B5A-B499-AAF5D87E86D8}" type="slidenum">
              <a:rPr lang="en-US" altLang="zh-TW"/>
              <a:pPr>
                <a:defRPr/>
              </a:pPr>
              <a:t>10</a:t>
            </a:fld>
            <a:endParaRPr lang="en-US" altLang="zh-TW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2FB97BAB-FA01-460A-81EA-EB873B9F82C2}" type="datetime1">
              <a:rPr lang="zh-TW" altLang="en-US"/>
              <a:pPr>
                <a:defRPr/>
              </a:pPr>
              <a:t>2023/6/16</a:t>
            </a:fld>
            <a:endParaRPr lang="en-US" altLang="zh-TW"/>
          </a:p>
        </p:txBody>
      </p:sp>
      <p:sp>
        <p:nvSpPr>
          <p:cNvPr id="74757" name="WordArt 2"/>
          <p:cNvSpPr>
            <a:spLocks noChangeArrowheads="1" noChangeShapeType="1" noTextEdit="1"/>
          </p:cNvSpPr>
          <p:nvPr/>
        </p:nvSpPr>
        <p:spPr bwMode="auto">
          <a:xfrm>
            <a:off x="2930941" y="4149080"/>
            <a:ext cx="3162650" cy="155513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altLang="zh-TW" sz="36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Q &amp; A</a:t>
            </a:r>
            <a:endParaRPr lang="zh-TW" altLang="en-US" sz="3600" kern="10" dirty="0">
              <a:ln w="12700">
                <a:solidFill>
                  <a:srgbClr val="B2B2B2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/>
                </a:outerShdw>
              </a:effectLst>
              <a:latin typeface="Arial Black"/>
            </a:endParaRPr>
          </a:p>
        </p:txBody>
      </p:sp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>
            <a:off x="1475656" y="1340768"/>
            <a:ext cx="5616624" cy="155513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altLang="zh-TW" sz="36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Thank You for Listening</a:t>
            </a:r>
            <a:endParaRPr lang="zh-TW" altLang="en-US" sz="3600" kern="10" dirty="0">
              <a:ln w="12700">
                <a:solidFill>
                  <a:srgbClr val="B2B2B2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/>
                </a:outerShdw>
              </a:effectLst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3085184634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Copyright (c) E.Y.Li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87778485-5A71-4B11-9DA0-8E81E2F1C2F1}" type="slidenum">
              <a:rPr kumimoji="0" lang="en-US" altLang="zh-TW" smtClean="0">
                <a:latin typeface="Arial" panose="020B0604020202020204" pitchFamily="34" charset="0"/>
              </a:rPr>
              <a:pPr eaLnBrk="1" hangingPunct="1">
                <a:defRPr/>
              </a:pPr>
              <a:t>2</a:t>
            </a:fld>
            <a:endParaRPr kumimoji="0" lang="en-US" altLang="zh-TW">
              <a:latin typeface="Arial" panose="020B0604020202020204" pitchFamily="34" charset="0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EAAB405F-6561-41D7-9EFF-BB8AB5FA8165}" type="datetime1">
              <a:rPr lang="zh-TW" altLang="en-US" smtClean="0"/>
              <a:pPr>
                <a:defRPr/>
              </a:pPr>
              <a:t>2023/6/16</a:t>
            </a:fld>
            <a:endParaRPr lang="en-US" altLang="zh-TW" dirty="0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0"/>
            <a:ext cx="7560766" cy="1431925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dirty="0"/>
              <a:t>大綱</a:t>
            </a:r>
            <a:endParaRPr lang="en-US" altLang="zh-TW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35695" y="1700213"/>
            <a:ext cx="5400601" cy="4249737"/>
          </a:xfrm>
        </p:spPr>
        <p:txBody>
          <a:bodyPr/>
          <a:lstStyle/>
          <a:p>
            <a:pPr marL="274638" indent="-274638" algn="l" eaLnBrk="1" hangingPunct="1">
              <a:buFontTx/>
              <a:buChar char="•"/>
              <a:defRPr/>
            </a:pPr>
            <a:r>
              <a:rPr lang="zh-TW" altLang="en-US" dirty="0"/>
              <a:t>博士養成目標與衡量</a:t>
            </a:r>
            <a:endParaRPr lang="en-US" altLang="zh-TW" dirty="0"/>
          </a:p>
          <a:p>
            <a:pPr marL="274638" indent="-274638" algn="l" eaLnBrk="1" hangingPunct="1">
              <a:buFontTx/>
              <a:buChar char="•"/>
              <a:defRPr/>
            </a:pPr>
            <a:r>
              <a:rPr lang="zh-TW" altLang="en-US" dirty="0"/>
              <a:t>雙理論之養成模式</a:t>
            </a:r>
            <a:endParaRPr lang="en-US" altLang="zh-TW" dirty="0"/>
          </a:p>
          <a:p>
            <a:pPr marL="1017588" lvl="1" indent="-274638" eaLnBrk="1" hangingPunct="1">
              <a:buFontTx/>
              <a:buChar char="•"/>
              <a:defRPr/>
            </a:pPr>
            <a:r>
              <a:rPr lang="en-US" altLang="zh-TW" dirty="0"/>
              <a:t>Job Performance Theory</a:t>
            </a:r>
            <a:r>
              <a:rPr lang="pl-PL" altLang="zh-TW" dirty="0"/>
              <a:t>: </a:t>
            </a:r>
            <a:br>
              <a:rPr lang="en-US" altLang="zh-TW" dirty="0"/>
            </a:br>
            <a:r>
              <a:rPr lang="pl-PL" altLang="zh-TW" i="1" dirty="0"/>
              <a:t>JP = </a:t>
            </a:r>
            <a:r>
              <a:rPr lang="pl-PL" altLang="zh-TW" i="1" dirty="0">
                <a:latin typeface="Book Antiqua" panose="02040602050305030304" pitchFamily="18" charset="0"/>
              </a:rPr>
              <a:t>f </a:t>
            </a:r>
            <a:r>
              <a:rPr lang="pl-PL" altLang="zh-TW" i="1" dirty="0"/>
              <a:t>(O</a:t>
            </a:r>
            <a:r>
              <a:rPr lang="en-US" altLang="zh-TW" i="1" dirty="0"/>
              <a:t>, </a:t>
            </a:r>
            <a:r>
              <a:rPr lang="pl-PL" altLang="zh-TW" i="1" dirty="0"/>
              <a:t>C</a:t>
            </a:r>
            <a:r>
              <a:rPr lang="en-US" altLang="zh-TW" i="1" dirty="0"/>
              <a:t>,</a:t>
            </a:r>
            <a:r>
              <a:rPr lang="pl-PL" altLang="zh-TW" i="1" dirty="0"/>
              <a:t> W) </a:t>
            </a:r>
            <a:endParaRPr lang="en-US" altLang="zh-TW" i="1" dirty="0"/>
          </a:p>
          <a:p>
            <a:pPr marL="1017588" lvl="1" indent="-274638" eaLnBrk="1" hangingPunct="1">
              <a:buFontTx/>
              <a:buChar char="•"/>
              <a:defRPr/>
            </a:pPr>
            <a:r>
              <a:rPr lang="en-US" altLang="zh-TW" dirty="0"/>
              <a:t>Field Theory: </a:t>
            </a:r>
            <a:r>
              <a:rPr lang="en-US" altLang="zh-TW" i="1" dirty="0"/>
              <a:t>B = </a:t>
            </a:r>
            <a:r>
              <a:rPr lang="en-US" altLang="zh-TW" i="1" dirty="0">
                <a:latin typeface="Book Antiqua" panose="02040602050305030304" pitchFamily="18" charset="0"/>
              </a:rPr>
              <a:t>f </a:t>
            </a:r>
            <a:r>
              <a:rPr lang="en-US" altLang="zh-TW" i="1" dirty="0"/>
              <a:t>(P, E)</a:t>
            </a:r>
          </a:p>
          <a:p>
            <a:pPr marL="274638" indent="-274638" algn="l" eaLnBrk="1" hangingPunct="1">
              <a:buFontTx/>
              <a:buChar char="•"/>
              <a:defRPr/>
            </a:pPr>
            <a:r>
              <a:rPr lang="zh-TW" altLang="en-US" dirty="0"/>
              <a:t>養成過程</a:t>
            </a:r>
            <a:endParaRPr lang="en-US" altLang="zh-TW" dirty="0"/>
          </a:p>
          <a:p>
            <a:pPr marL="274638" indent="-274638" algn="l" eaLnBrk="1" hangingPunct="1">
              <a:buFontTx/>
              <a:buChar char="•"/>
              <a:defRPr/>
            </a:pPr>
            <a:r>
              <a:rPr lang="zh-TW" altLang="en-US" dirty="0"/>
              <a:t>畢業與就業</a:t>
            </a:r>
            <a:endParaRPr lang="en-US" altLang="zh-TW" dirty="0"/>
          </a:p>
          <a:p>
            <a:pPr marL="274638" indent="-274638" algn="l" eaLnBrk="1" hangingPunct="1">
              <a:buFontTx/>
              <a:buChar char="•"/>
              <a:defRPr/>
            </a:pPr>
            <a:r>
              <a:rPr lang="zh-TW" altLang="en-US" dirty="0"/>
              <a:t>結論與建議</a:t>
            </a:r>
            <a:endParaRPr lang="en-US" altLang="zh-TW" dirty="0"/>
          </a:p>
          <a:p>
            <a:pPr marL="274638" indent="-274638" eaLnBrk="1" hangingPunct="1">
              <a:defRPr/>
            </a:pPr>
            <a:endParaRPr lang="en-US" altLang="zh-TW" i="1" dirty="0"/>
          </a:p>
          <a:p>
            <a:pPr marL="274638" indent="-274638" eaLnBrk="1" hangingPunct="1">
              <a:defRPr/>
            </a:pPr>
            <a:endParaRPr lang="en-US" altLang="zh-TW" dirty="0"/>
          </a:p>
        </p:txBody>
      </p:sp>
    </p:spTree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Copyright (c) E.Y.Li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87778485-5A71-4B11-9DA0-8E81E2F1C2F1}" type="slidenum">
              <a:rPr kumimoji="0" lang="en-US" altLang="zh-TW" smtClean="0">
                <a:latin typeface="Arial" panose="020B0604020202020204" pitchFamily="34" charset="0"/>
              </a:rPr>
              <a:pPr eaLnBrk="1" hangingPunct="1">
                <a:defRPr/>
              </a:pPr>
              <a:t>3</a:t>
            </a:fld>
            <a:endParaRPr kumimoji="0" lang="en-US" altLang="zh-TW">
              <a:latin typeface="Arial" panose="020B0604020202020204" pitchFamily="34" charset="0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EAAB405F-6561-41D7-9EFF-BB8AB5FA8165}" type="datetime1">
              <a:rPr lang="zh-TW" altLang="en-US" smtClean="0"/>
              <a:pPr>
                <a:defRPr/>
              </a:pPr>
              <a:t>2023/6/16</a:t>
            </a:fld>
            <a:endParaRPr lang="en-US" altLang="zh-TW" dirty="0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0"/>
            <a:ext cx="7560766" cy="1431925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dirty="0"/>
              <a:t>目標與衡量</a:t>
            </a:r>
            <a:endParaRPr lang="en-US" altLang="zh-TW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1680" y="1700213"/>
            <a:ext cx="5904657" cy="4249737"/>
          </a:xfrm>
        </p:spPr>
        <p:txBody>
          <a:bodyPr/>
          <a:lstStyle/>
          <a:p>
            <a:pPr marL="274638" indent="-274638" algn="l" eaLnBrk="1" hangingPunct="1">
              <a:buFontTx/>
              <a:buChar char="•"/>
              <a:defRPr/>
            </a:pPr>
            <a:r>
              <a:rPr lang="zh-TW" altLang="en-US" dirty="0"/>
              <a:t>目標</a:t>
            </a:r>
            <a:endParaRPr lang="en-US" altLang="zh-TW" dirty="0"/>
          </a:p>
          <a:p>
            <a:pPr marL="1017588" lvl="1" indent="-274638" eaLnBrk="1" hangingPunct="1">
              <a:buFontTx/>
              <a:buChar char="•"/>
              <a:defRPr/>
            </a:pPr>
            <a:r>
              <a:rPr lang="en-US" altLang="zh-TW" sz="2400" dirty="0"/>
              <a:t>Academia PhD vs. Industry DBA</a:t>
            </a:r>
          </a:p>
          <a:p>
            <a:pPr marL="1017588" lvl="1" indent="-274638" eaLnBrk="1" hangingPunct="1">
              <a:buFontTx/>
              <a:buChar char="•"/>
              <a:defRPr/>
            </a:pPr>
            <a:r>
              <a:rPr lang="en-US" altLang="zh-TW" sz="2400" dirty="0"/>
              <a:t>Teaching vs. Research</a:t>
            </a:r>
          </a:p>
          <a:p>
            <a:pPr marL="1017588" lvl="1" indent="-274638" eaLnBrk="1" hangingPunct="1">
              <a:buFontTx/>
              <a:buChar char="•"/>
              <a:defRPr/>
            </a:pPr>
            <a:r>
              <a:rPr lang="en-US" altLang="zh-TW" sz="2400" dirty="0"/>
              <a:t>Coursework vs. Publication</a:t>
            </a:r>
          </a:p>
          <a:p>
            <a:pPr marL="1017588" lvl="1" indent="-274638" eaLnBrk="1" hangingPunct="1">
              <a:buFontTx/>
              <a:buChar char="•"/>
              <a:defRPr/>
            </a:pPr>
            <a:r>
              <a:rPr lang="en-US" altLang="zh-TW" sz="2400" dirty="0"/>
              <a:t>Technical vs. Organizational</a:t>
            </a:r>
          </a:p>
          <a:p>
            <a:pPr marL="274638" indent="-274638" algn="l" eaLnBrk="1" hangingPunct="1">
              <a:buFontTx/>
              <a:buChar char="•"/>
              <a:defRPr/>
            </a:pPr>
            <a:r>
              <a:rPr lang="zh-TW" altLang="en-US" dirty="0"/>
              <a:t>衡量</a:t>
            </a:r>
            <a:endParaRPr lang="en-US" altLang="zh-TW" dirty="0"/>
          </a:p>
          <a:p>
            <a:pPr marL="1017588" lvl="1" indent="-274638" eaLnBrk="1" hangingPunct="1">
              <a:buFontTx/>
              <a:buChar char="•"/>
              <a:defRPr/>
            </a:pPr>
            <a:r>
              <a:rPr lang="en-US" altLang="zh-TW" sz="2400" dirty="0"/>
              <a:t>Quality vs. Quantity</a:t>
            </a:r>
          </a:p>
          <a:p>
            <a:pPr marL="1017588" lvl="1" indent="-274638" eaLnBrk="1" hangingPunct="1">
              <a:buFontTx/>
              <a:buChar char="•"/>
              <a:defRPr/>
            </a:pPr>
            <a:r>
              <a:rPr lang="en-US" altLang="zh-TW" sz="2400" dirty="0"/>
              <a:t>Qualifying exam vs. Journal paper</a:t>
            </a:r>
          </a:p>
          <a:p>
            <a:pPr marL="1017588" lvl="1" indent="-274638" eaLnBrk="1" hangingPunct="1">
              <a:buFontTx/>
              <a:buChar char="•"/>
              <a:defRPr/>
            </a:pPr>
            <a:r>
              <a:rPr lang="en-US" altLang="zh-TW" sz="2400" dirty="0"/>
              <a:t>Professional activities</a:t>
            </a:r>
          </a:p>
          <a:p>
            <a:pPr marL="1017588" lvl="1" indent="-274638" eaLnBrk="1" hangingPunct="1">
              <a:buFontTx/>
              <a:buChar char="•"/>
              <a:defRPr/>
            </a:pPr>
            <a:r>
              <a:rPr lang="en-US" altLang="zh-TW" sz="2400" dirty="0"/>
              <a:t>Teaching experience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58871667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Copyright (c) E.Y.Li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87778485-5A71-4B11-9DA0-8E81E2F1C2F1}" type="slidenum">
              <a:rPr kumimoji="0" lang="en-US" altLang="zh-TW" smtClean="0">
                <a:latin typeface="Arial" panose="020B0604020202020204" pitchFamily="34" charset="0"/>
              </a:rPr>
              <a:pPr eaLnBrk="1" hangingPunct="1">
                <a:defRPr/>
              </a:pPr>
              <a:t>4</a:t>
            </a:fld>
            <a:endParaRPr kumimoji="0" lang="en-US" altLang="zh-TW">
              <a:latin typeface="Arial" panose="020B0604020202020204" pitchFamily="34" charset="0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EAAB405F-6561-41D7-9EFF-BB8AB5FA8165}" type="datetime1">
              <a:rPr lang="zh-TW" altLang="en-US" smtClean="0"/>
              <a:pPr>
                <a:defRPr/>
              </a:pPr>
              <a:t>2023/6/16</a:t>
            </a:fld>
            <a:endParaRPr lang="en-US" altLang="zh-TW" dirty="0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0"/>
            <a:ext cx="7560766" cy="1431925"/>
          </a:xfrm>
        </p:spPr>
        <p:txBody>
          <a:bodyPr/>
          <a:lstStyle/>
          <a:p>
            <a:pPr algn="l" eaLnBrk="1" hangingPunct="1">
              <a:defRPr/>
            </a:pPr>
            <a:r>
              <a:rPr lang="zh-TW" altLang="en-US" dirty="0"/>
              <a:t>雙理論之養成模式</a:t>
            </a:r>
            <a:endParaRPr lang="en-US" altLang="zh-TW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35695" y="1700213"/>
            <a:ext cx="5400601" cy="4249737"/>
          </a:xfrm>
        </p:spPr>
        <p:txBody>
          <a:bodyPr/>
          <a:lstStyle/>
          <a:p>
            <a:pPr marL="274638" indent="-274638" algn="l" eaLnBrk="1" hangingPunct="1">
              <a:buFontTx/>
              <a:buChar char="•"/>
              <a:defRPr/>
            </a:pPr>
            <a:r>
              <a:rPr lang="en-US" altLang="zh-TW" dirty="0"/>
              <a:t>Job Performance Theory</a:t>
            </a:r>
            <a:r>
              <a:rPr lang="pl-PL" altLang="zh-TW" dirty="0"/>
              <a:t>: </a:t>
            </a:r>
            <a:br>
              <a:rPr lang="en-US" altLang="zh-TW" dirty="0"/>
            </a:br>
            <a:r>
              <a:rPr lang="pl-PL" altLang="zh-TW" dirty="0"/>
              <a:t>JP = </a:t>
            </a:r>
            <a:r>
              <a:rPr lang="pl-PL" altLang="zh-TW" i="1" dirty="0">
                <a:latin typeface="Book Antiqua" panose="02040602050305030304" pitchFamily="18" charset="0"/>
              </a:rPr>
              <a:t>f </a:t>
            </a:r>
            <a:r>
              <a:rPr lang="pl-PL" altLang="zh-TW" dirty="0"/>
              <a:t>(O</a:t>
            </a:r>
            <a:r>
              <a:rPr lang="en-US" altLang="zh-TW" dirty="0"/>
              <a:t>, </a:t>
            </a:r>
            <a:r>
              <a:rPr lang="pl-PL" altLang="zh-TW" dirty="0"/>
              <a:t>C</a:t>
            </a:r>
            <a:r>
              <a:rPr lang="en-US" altLang="zh-TW" dirty="0"/>
              <a:t>,</a:t>
            </a:r>
            <a:r>
              <a:rPr lang="pl-PL" altLang="zh-TW" dirty="0"/>
              <a:t> W) </a:t>
            </a:r>
            <a:br>
              <a:rPr lang="en-US" altLang="zh-TW" dirty="0"/>
            </a:br>
            <a:endParaRPr lang="en-US" altLang="zh-TW" i="1" dirty="0"/>
          </a:p>
          <a:p>
            <a:pPr marL="274638" indent="-274638" eaLnBrk="1" hangingPunct="1">
              <a:defRPr/>
            </a:pPr>
            <a:endParaRPr lang="en-US" altLang="zh-TW" dirty="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92DC862-D98F-4FBA-95DA-777A8206A4F4}"/>
              </a:ext>
            </a:extLst>
          </p:cNvPr>
          <p:cNvGrpSpPr/>
          <p:nvPr/>
        </p:nvGrpSpPr>
        <p:grpSpPr>
          <a:xfrm>
            <a:off x="2141258" y="3068960"/>
            <a:ext cx="4861484" cy="2249063"/>
            <a:chOff x="2195736" y="3573016"/>
            <a:chExt cx="4861484" cy="2249063"/>
          </a:xfrm>
        </p:grpSpPr>
        <p:sp>
          <p:nvSpPr>
            <p:cNvPr id="2" name="Rectangle: Rounded Corners 1">
              <a:extLst>
                <a:ext uri="{FF2B5EF4-FFF2-40B4-BE49-F238E27FC236}">
                  <a16:creationId xmlns:a16="http://schemas.microsoft.com/office/drawing/2014/main" id="{425D7F0D-E380-4E02-B20C-8EE02037EA54}"/>
                </a:ext>
              </a:extLst>
            </p:cNvPr>
            <p:cNvSpPr/>
            <p:nvPr/>
          </p:nvSpPr>
          <p:spPr>
            <a:xfrm>
              <a:off x="2195736" y="3573016"/>
              <a:ext cx="1656184" cy="648072"/>
            </a:xfrm>
            <a:prstGeom prst="roundRect">
              <a:avLst/>
            </a:prstGeom>
            <a:noFill/>
            <a:ln>
              <a:solidFill>
                <a:schemeClr val="tx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Opportunity</a:t>
              </a:r>
              <a:endParaRPr lang="zh-TW" altLang="en-US" dirty="0"/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5D8B744E-6090-4B23-A435-1B8AF3EB8918}"/>
                </a:ext>
              </a:extLst>
            </p:cNvPr>
            <p:cNvSpPr/>
            <p:nvPr/>
          </p:nvSpPr>
          <p:spPr>
            <a:xfrm>
              <a:off x="2212704" y="4368430"/>
              <a:ext cx="1656184" cy="648072"/>
            </a:xfrm>
            <a:prstGeom prst="roundRect">
              <a:avLst/>
            </a:prstGeom>
            <a:noFill/>
            <a:ln>
              <a:solidFill>
                <a:schemeClr val="tx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Capability</a:t>
              </a:r>
              <a:endParaRPr lang="zh-TW" altLang="en-US" dirty="0"/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F3A2BCF5-5428-47CE-B075-73A62618ACA7}"/>
                </a:ext>
              </a:extLst>
            </p:cNvPr>
            <p:cNvSpPr/>
            <p:nvPr/>
          </p:nvSpPr>
          <p:spPr>
            <a:xfrm>
              <a:off x="2231014" y="5174007"/>
              <a:ext cx="1656184" cy="648072"/>
            </a:xfrm>
            <a:prstGeom prst="roundRect">
              <a:avLst/>
            </a:prstGeom>
            <a:noFill/>
            <a:ln>
              <a:solidFill>
                <a:schemeClr val="tx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Willingness</a:t>
              </a:r>
              <a:endParaRPr lang="zh-TW" altLang="en-US" dirty="0"/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AB9BEF06-0B01-448A-8529-AAB8371BC301}"/>
                </a:ext>
              </a:extLst>
            </p:cNvPr>
            <p:cNvSpPr/>
            <p:nvPr/>
          </p:nvSpPr>
          <p:spPr>
            <a:xfrm>
              <a:off x="5401036" y="4368430"/>
              <a:ext cx="1656184" cy="648072"/>
            </a:xfrm>
            <a:prstGeom prst="roundRect">
              <a:avLst/>
            </a:prstGeom>
            <a:noFill/>
            <a:ln>
              <a:solidFill>
                <a:schemeClr val="tx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Job performance</a:t>
              </a:r>
              <a:endParaRPr lang="zh-TW" altLang="en-US" dirty="0"/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A2CE99C4-204A-4C85-BC74-54F7BA29082E}"/>
                </a:ext>
              </a:extLst>
            </p:cNvPr>
            <p:cNvCxnSpPr>
              <a:cxnSpLocks/>
              <a:stCxn id="9" idx="3"/>
              <a:endCxn id="11" idx="1"/>
            </p:cNvCxnSpPr>
            <p:nvPr/>
          </p:nvCxnSpPr>
          <p:spPr>
            <a:xfrm>
              <a:off x="3868888" y="4692466"/>
              <a:ext cx="1532148" cy="0"/>
            </a:xfrm>
            <a:prstGeom prst="straightConnector1">
              <a:avLst/>
            </a:prstGeom>
            <a:ln w="22225">
              <a:solidFill>
                <a:schemeClr val="tx1">
                  <a:lumMod val="8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E6824224-EB01-485E-BDF9-8756BF7C110B}"/>
                </a:ext>
              </a:extLst>
            </p:cNvPr>
            <p:cNvCxnSpPr>
              <a:cxnSpLocks/>
              <a:stCxn id="2" idx="3"/>
              <a:endCxn id="11" idx="1"/>
            </p:cNvCxnSpPr>
            <p:nvPr/>
          </p:nvCxnSpPr>
          <p:spPr>
            <a:xfrm>
              <a:off x="3851920" y="3897052"/>
              <a:ext cx="1549116" cy="795414"/>
            </a:xfrm>
            <a:prstGeom prst="straightConnector1">
              <a:avLst/>
            </a:prstGeom>
            <a:ln w="22225">
              <a:solidFill>
                <a:schemeClr val="tx1">
                  <a:lumMod val="8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478F2D1B-8D3C-435C-A550-4E361A006139}"/>
                </a:ext>
              </a:extLst>
            </p:cNvPr>
            <p:cNvCxnSpPr>
              <a:cxnSpLocks/>
              <a:stCxn id="10" idx="3"/>
              <a:endCxn id="11" idx="1"/>
            </p:cNvCxnSpPr>
            <p:nvPr/>
          </p:nvCxnSpPr>
          <p:spPr>
            <a:xfrm flipV="1">
              <a:off x="3887198" y="4692466"/>
              <a:ext cx="1513838" cy="805577"/>
            </a:xfrm>
            <a:prstGeom prst="straightConnector1">
              <a:avLst/>
            </a:prstGeom>
            <a:ln w="22225">
              <a:solidFill>
                <a:schemeClr val="tx1">
                  <a:lumMod val="8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32377643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Copyright (c) E.Y.Li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87778485-5A71-4B11-9DA0-8E81E2F1C2F1}" type="slidenum">
              <a:rPr kumimoji="0" lang="en-US" altLang="zh-TW" smtClean="0">
                <a:latin typeface="Arial" panose="020B0604020202020204" pitchFamily="34" charset="0"/>
              </a:rPr>
              <a:pPr eaLnBrk="1" hangingPunct="1">
                <a:defRPr/>
              </a:pPr>
              <a:t>5</a:t>
            </a:fld>
            <a:endParaRPr kumimoji="0" lang="en-US" altLang="zh-TW">
              <a:latin typeface="Arial" panose="020B0604020202020204" pitchFamily="34" charset="0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EAAB405F-6561-41D7-9EFF-BB8AB5FA8165}" type="datetime1">
              <a:rPr lang="zh-TW" altLang="en-US" smtClean="0"/>
              <a:pPr>
                <a:defRPr/>
              </a:pPr>
              <a:t>2023/6/16</a:t>
            </a:fld>
            <a:endParaRPr lang="en-US" altLang="zh-TW" dirty="0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0"/>
            <a:ext cx="7560766" cy="1431925"/>
          </a:xfrm>
        </p:spPr>
        <p:txBody>
          <a:bodyPr/>
          <a:lstStyle/>
          <a:p>
            <a:pPr algn="l" eaLnBrk="1" hangingPunct="1">
              <a:defRPr/>
            </a:pPr>
            <a:r>
              <a:rPr lang="zh-TW" altLang="en-US" dirty="0"/>
              <a:t>雙理論之養成模式</a:t>
            </a:r>
            <a:endParaRPr lang="en-US" altLang="zh-TW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35695" y="1700213"/>
            <a:ext cx="5400601" cy="4249737"/>
          </a:xfrm>
        </p:spPr>
        <p:txBody>
          <a:bodyPr/>
          <a:lstStyle/>
          <a:p>
            <a:pPr marL="274638" indent="-274638" algn="l" eaLnBrk="1" hangingPunct="1">
              <a:buFontTx/>
              <a:buChar char="•"/>
              <a:defRPr/>
            </a:pPr>
            <a:r>
              <a:rPr lang="en-US" altLang="zh-TW" dirty="0"/>
              <a:t>Field Theory: B = </a:t>
            </a:r>
            <a:r>
              <a:rPr lang="en-US" altLang="zh-TW" i="1" dirty="0">
                <a:latin typeface="Book Antiqua" panose="02040602050305030304" pitchFamily="18" charset="0"/>
              </a:rPr>
              <a:t>f </a:t>
            </a:r>
            <a:r>
              <a:rPr lang="en-US" altLang="zh-TW" dirty="0"/>
              <a:t>(P, E)</a:t>
            </a:r>
          </a:p>
          <a:p>
            <a:pPr marL="274638" indent="-274638" eaLnBrk="1" hangingPunct="1">
              <a:defRPr/>
            </a:pPr>
            <a:endParaRPr lang="en-US" altLang="zh-TW" i="1" dirty="0"/>
          </a:p>
          <a:p>
            <a:pPr marL="274638" indent="-274638" eaLnBrk="1" hangingPunct="1">
              <a:defRPr/>
            </a:pPr>
            <a:endParaRPr lang="en-US" altLang="zh-TW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548BD2F-59B6-4452-A0A3-08CFFC4163E0}"/>
              </a:ext>
            </a:extLst>
          </p:cNvPr>
          <p:cNvGrpSpPr/>
          <p:nvPr/>
        </p:nvGrpSpPr>
        <p:grpSpPr>
          <a:xfrm>
            <a:off x="2176536" y="3287482"/>
            <a:ext cx="4826206" cy="1817288"/>
            <a:chOff x="2231014" y="3791538"/>
            <a:chExt cx="4826206" cy="1817288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5BB91A6E-B3EB-4C98-91D4-B205D3F8A1EC}"/>
                </a:ext>
              </a:extLst>
            </p:cNvPr>
            <p:cNvSpPr/>
            <p:nvPr/>
          </p:nvSpPr>
          <p:spPr>
            <a:xfrm>
              <a:off x="2231014" y="3791538"/>
              <a:ext cx="1656184" cy="648072"/>
            </a:xfrm>
            <a:prstGeom prst="roundRect">
              <a:avLst/>
            </a:prstGeom>
            <a:noFill/>
            <a:ln>
              <a:solidFill>
                <a:schemeClr val="tx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Environment</a:t>
              </a:r>
              <a:endParaRPr lang="zh-TW" altLang="en-US" dirty="0"/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7C8A60E2-5A15-4F6A-8BAA-7D9A9B92CDD9}"/>
                </a:ext>
              </a:extLst>
            </p:cNvPr>
            <p:cNvSpPr/>
            <p:nvPr/>
          </p:nvSpPr>
          <p:spPr>
            <a:xfrm>
              <a:off x="2231014" y="4960754"/>
              <a:ext cx="1656184" cy="648072"/>
            </a:xfrm>
            <a:prstGeom prst="roundRect">
              <a:avLst/>
            </a:prstGeom>
            <a:noFill/>
            <a:ln>
              <a:solidFill>
                <a:schemeClr val="tx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Person</a:t>
              </a:r>
              <a:endParaRPr lang="zh-TW" altLang="en-US" dirty="0"/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5CF1B9CD-DA8A-4EF0-ADA1-F3EDD0394A83}"/>
                </a:ext>
              </a:extLst>
            </p:cNvPr>
            <p:cNvSpPr/>
            <p:nvPr/>
          </p:nvSpPr>
          <p:spPr>
            <a:xfrm>
              <a:off x="5401036" y="4368430"/>
              <a:ext cx="1656184" cy="648072"/>
            </a:xfrm>
            <a:prstGeom prst="roundRect">
              <a:avLst/>
            </a:prstGeom>
            <a:noFill/>
            <a:ln>
              <a:solidFill>
                <a:schemeClr val="tx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Behavior</a:t>
              </a:r>
              <a:endParaRPr lang="zh-TW" altLang="en-US" dirty="0"/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09AABB0B-90C6-47E1-9C5E-78FE999B611E}"/>
                </a:ext>
              </a:extLst>
            </p:cNvPr>
            <p:cNvCxnSpPr>
              <a:cxnSpLocks/>
              <a:stCxn id="8" idx="3"/>
              <a:endCxn id="11" idx="1"/>
            </p:cNvCxnSpPr>
            <p:nvPr/>
          </p:nvCxnSpPr>
          <p:spPr>
            <a:xfrm>
              <a:off x="3887198" y="4115574"/>
              <a:ext cx="1513838" cy="576892"/>
            </a:xfrm>
            <a:prstGeom prst="straightConnector1">
              <a:avLst/>
            </a:prstGeom>
            <a:ln w="22225">
              <a:solidFill>
                <a:schemeClr val="tx1">
                  <a:lumMod val="8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2B08E6A9-8085-4DE5-A7B4-79B3764684AF}"/>
                </a:ext>
              </a:extLst>
            </p:cNvPr>
            <p:cNvCxnSpPr>
              <a:cxnSpLocks/>
              <a:stCxn id="10" idx="3"/>
              <a:endCxn id="11" idx="1"/>
            </p:cNvCxnSpPr>
            <p:nvPr/>
          </p:nvCxnSpPr>
          <p:spPr>
            <a:xfrm flipV="1">
              <a:off x="3887198" y="4692466"/>
              <a:ext cx="1513838" cy="592324"/>
            </a:xfrm>
            <a:prstGeom prst="straightConnector1">
              <a:avLst/>
            </a:prstGeom>
            <a:ln w="22225">
              <a:solidFill>
                <a:schemeClr val="tx1">
                  <a:lumMod val="8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80606823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Copyright (c) E.Y.Li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87778485-5A71-4B11-9DA0-8E81E2F1C2F1}" type="slidenum">
              <a:rPr kumimoji="0" lang="en-US" altLang="zh-TW" smtClean="0">
                <a:latin typeface="Arial" panose="020B0604020202020204" pitchFamily="34" charset="0"/>
              </a:rPr>
              <a:pPr eaLnBrk="1" hangingPunct="1">
                <a:defRPr/>
              </a:pPr>
              <a:t>6</a:t>
            </a:fld>
            <a:endParaRPr kumimoji="0" lang="en-US" altLang="zh-TW">
              <a:latin typeface="Arial" panose="020B0604020202020204" pitchFamily="34" charset="0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EAAB405F-6561-41D7-9EFF-BB8AB5FA8165}" type="datetime1">
              <a:rPr lang="zh-TW" altLang="en-US" smtClean="0"/>
              <a:pPr>
                <a:defRPr/>
              </a:pPr>
              <a:t>2023/6/16</a:t>
            </a:fld>
            <a:endParaRPr lang="en-US" altLang="zh-TW" dirty="0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0"/>
            <a:ext cx="7560766" cy="1431925"/>
          </a:xfrm>
        </p:spPr>
        <p:txBody>
          <a:bodyPr/>
          <a:lstStyle/>
          <a:p>
            <a:pPr algn="l" eaLnBrk="1" hangingPunct="1">
              <a:defRPr/>
            </a:pPr>
            <a:r>
              <a:rPr lang="zh-TW" altLang="en-US" dirty="0"/>
              <a:t>養成過程</a:t>
            </a:r>
            <a:endParaRPr lang="en-US" altLang="zh-TW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9632" y="1700213"/>
            <a:ext cx="6840760" cy="4249737"/>
          </a:xfrm>
        </p:spPr>
        <p:txBody>
          <a:bodyPr/>
          <a:lstStyle/>
          <a:p>
            <a:pPr marL="274638" indent="-274638" algn="l" eaLnBrk="1" hangingPunct="1">
              <a:buFontTx/>
              <a:buChar char="•"/>
              <a:defRPr/>
            </a:pPr>
            <a:r>
              <a:rPr lang="en-US" altLang="zh-TW" dirty="0"/>
              <a:t>Academia PhD vs. Industry DBA</a:t>
            </a:r>
          </a:p>
          <a:p>
            <a:pPr marL="274638" indent="-274638" algn="l" eaLnBrk="1" hangingPunct="1">
              <a:buFontTx/>
              <a:buChar char="•"/>
              <a:defRPr/>
            </a:pPr>
            <a:r>
              <a:rPr lang="en-US" altLang="zh-TW" dirty="0"/>
              <a:t>Teaching vs. Research</a:t>
            </a:r>
          </a:p>
          <a:p>
            <a:pPr marL="274638" indent="-274638" algn="l" eaLnBrk="1" hangingPunct="1">
              <a:buFontTx/>
              <a:buChar char="•"/>
              <a:defRPr/>
            </a:pPr>
            <a:r>
              <a:rPr lang="en-US" altLang="zh-TW" dirty="0"/>
              <a:t>Coursework vs. Publication</a:t>
            </a:r>
          </a:p>
          <a:p>
            <a:pPr marL="274638" indent="-274638" algn="l" eaLnBrk="1" hangingPunct="1">
              <a:buFontTx/>
              <a:buChar char="•"/>
              <a:defRPr/>
            </a:pPr>
            <a:r>
              <a:rPr lang="en-US" altLang="zh-TW" dirty="0"/>
              <a:t>Technical vs. Organizational</a:t>
            </a:r>
          </a:p>
          <a:p>
            <a:pPr marL="274638" indent="-274638" algn="l" eaLnBrk="1" hangingPunct="1">
              <a:buFontTx/>
              <a:buChar char="•"/>
              <a:defRPr/>
            </a:pPr>
            <a:r>
              <a:rPr lang="en-US" altLang="zh-TW" dirty="0"/>
              <a:t>Quality vs. Quantity</a:t>
            </a:r>
          </a:p>
          <a:p>
            <a:pPr marL="274638" indent="-274638" algn="l" eaLnBrk="1" hangingPunct="1">
              <a:buFontTx/>
              <a:buChar char="•"/>
              <a:defRPr/>
            </a:pPr>
            <a:r>
              <a:rPr lang="en-US" altLang="zh-TW" dirty="0"/>
              <a:t>Qualifying exam vs. Journal paper</a:t>
            </a:r>
          </a:p>
          <a:p>
            <a:pPr marL="274638" indent="-274638" algn="l" eaLnBrk="1" hangingPunct="1">
              <a:buFontTx/>
              <a:buChar char="•"/>
              <a:defRPr/>
            </a:pPr>
            <a:r>
              <a:rPr lang="en-US" altLang="zh-TW" dirty="0"/>
              <a:t>Professional activities</a:t>
            </a:r>
          </a:p>
          <a:p>
            <a:pPr marL="274638" indent="-274638" algn="l" eaLnBrk="1" hangingPunct="1">
              <a:buFontTx/>
              <a:buChar char="•"/>
              <a:defRPr/>
            </a:pPr>
            <a:r>
              <a:rPr lang="en-US" altLang="zh-TW" dirty="0"/>
              <a:t>Teaching experience</a:t>
            </a:r>
          </a:p>
          <a:p>
            <a:pPr marL="274638" indent="-274638" algn="l" eaLnBrk="1" hangingPunct="1">
              <a:buFontTx/>
              <a:buChar char="•"/>
              <a:defRPr/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831611787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Copyright (c) E.Y.Li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87778485-5A71-4B11-9DA0-8E81E2F1C2F1}" type="slidenum">
              <a:rPr kumimoji="0" lang="en-US" altLang="zh-TW" smtClean="0">
                <a:latin typeface="Arial" panose="020B0604020202020204" pitchFamily="34" charset="0"/>
              </a:rPr>
              <a:pPr eaLnBrk="1" hangingPunct="1">
                <a:defRPr/>
              </a:pPr>
              <a:t>7</a:t>
            </a:fld>
            <a:endParaRPr kumimoji="0" lang="en-US" altLang="zh-TW">
              <a:latin typeface="Arial" panose="020B0604020202020204" pitchFamily="34" charset="0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EAAB405F-6561-41D7-9EFF-BB8AB5FA8165}" type="datetime1">
              <a:rPr lang="zh-TW" altLang="en-US" smtClean="0"/>
              <a:pPr>
                <a:defRPr/>
              </a:pPr>
              <a:t>2023/6/16</a:t>
            </a:fld>
            <a:endParaRPr lang="en-US" altLang="zh-TW" dirty="0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0"/>
            <a:ext cx="7560766" cy="1431925"/>
          </a:xfrm>
        </p:spPr>
        <p:txBody>
          <a:bodyPr/>
          <a:lstStyle/>
          <a:p>
            <a:pPr algn="l" eaLnBrk="1" hangingPunct="1">
              <a:defRPr/>
            </a:pPr>
            <a:r>
              <a:rPr lang="zh-TW" altLang="en-US" dirty="0"/>
              <a:t>養成過程</a:t>
            </a:r>
            <a:endParaRPr lang="en-US" altLang="zh-TW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9632" y="1700213"/>
            <a:ext cx="6840760" cy="4249737"/>
          </a:xfrm>
        </p:spPr>
        <p:txBody>
          <a:bodyPr/>
          <a:lstStyle/>
          <a:p>
            <a:pPr marL="274638" indent="-274638" algn="l" eaLnBrk="1" hangingPunct="1">
              <a:buFontTx/>
              <a:buChar char="•"/>
              <a:defRPr/>
            </a:pPr>
            <a:r>
              <a:rPr lang="en-US" altLang="zh-TW" dirty="0">
                <a:effectLst/>
              </a:rPr>
              <a:t>Li, E.Y. (2023.3). </a:t>
            </a:r>
            <a:r>
              <a:rPr lang="en-US" altLang="zh-TW" dirty="0">
                <a:effectLst/>
                <a:hlinkClick r:id="rId3"/>
              </a:rPr>
              <a:t>How to Master the Quality and Quantity of Academic Publishing</a:t>
            </a:r>
            <a:r>
              <a:rPr lang="en-US" altLang="zh-TW" dirty="0">
                <a:effectLst/>
              </a:rPr>
              <a:t> </a:t>
            </a:r>
            <a:r>
              <a:rPr lang="zh-TW" altLang="en-US" dirty="0"/>
              <a:t>如何掌握學術發表之質與量</a:t>
            </a:r>
            <a:r>
              <a:rPr lang="en-US" altLang="zh-TW" dirty="0">
                <a:effectLst/>
              </a:rPr>
              <a:t>. </a:t>
            </a:r>
            <a:r>
              <a:rPr lang="en-US" altLang="zh-TW" i="1" dirty="0">
                <a:effectLst/>
              </a:rPr>
              <a:t>Humanities and Social Sciences Newsletter Quarterly </a:t>
            </a:r>
            <a:r>
              <a:rPr lang="zh-TW" altLang="en-US" i="1" dirty="0">
                <a:effectLst/>
              </a:rPr>
              <a:t>人文與社會科學簡訊 </a:t>
            </a:r>
            <a:r>
              <a:rPr lang="en-US" altLang="zh-TW" i="1" dirty="0">
                <a:effectLst/>
              </a:rPr>
              <a:t>(in Chinese)</a:t>
            </a:r>
            <a:r>
              <a:rPr lang="en-US" altLang="zh-TW" dirty="0">
                <a:effectLst/>
              </a:rPr>
              <a:t> (NSTC, Taiwan), 24 (2), 65-68. (</a:t>
            </a:r>
            <a:r>
              <a:rPr lang="en-US" altLang="zh-TW" dirty="0">
                <a:effectLst/>
                <a:hlinkClick r:id="rId4"/>
              </a:rPr>
              <a:t>Table of Contents</a:t>
            </a:r>
            <a:r>
              <a:rPr lang="en-US" altLang="zh-TW" dirty="0">
                <a:effectLst/>
              </a:rPr>
              <a:t>)</a:t>
            </a:r>
          </a:p>
          <a:p>
            <a:pPr marL="274638" indent="-274638" algn="l" eaLnBrk="1" hangingPunct="1">
              <a:buFontTx/>
              <a:buChar char="•"/>
              <a:defRPr/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247216615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Copyright (c) E.Y.Li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87778485-5A71-4B11-9DA0-8E81E2F1C2F1}" type="slidenum">
              <a:rPr kumimoji="0" lang="en-US" altLang="zh-TW" smtClean="0">
                <a:latin typeface="Arial" panose="020B0604020202020204" pitchFamily="34" charset="0"/>
              </a:rPr>
              <a:pPr eaLnBrk="1" hangingPunct="1">
                <a:defRPr/>
              </a:pPr>
              <a:t>8</a:t>
            </a:fld>
            <a:endParaRPr kumimoji="0" lang="en-US" altLang="zh-TW">
              <a:latin typeface="Arial" panose="020B0604020202020204" pitchFamily="34" charset="0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EAAB405F-6561-41D7-9EFF-BB8AB5FA8165}" type="datetime1">
              <a:rPr lang="zh-TW" altLang="en-US" smtClean="0"/>
              <a:pPr>
                <a:defRPr/>
              </a:pPr>
              <a:t>2023/6/16</a:t>
            </a:fld>
            <a:endParaRPr lang="en-US" altLang="zh-TW" dirty="0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0"/>
            <a:ext cx="7560766" cy="1431925"/>
          </a:xfrm>
        </p:spPr>
        <p:txBody>
          <a:bodyPr/>
          <a:lstStyle/>
          <a:p>
            <a:pPr algn="l" eaLnBrk="1" hangingPunct="1">
              <a:defRPr/>
            </a:pPr>
            <a:r>
              <a:rPr lang="zh-TW" altLang="en-US" dirty="0"/>
              <a:t>畢業與就業</a:t>
            </a:r>
            <a:endParaRPr lang="en-US" altLang="zh-TW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1680" y="1700213"/>
            <a:ext cx="6336704" cy="4681537"/>
          </a:xfrm>
        </p:spPr>
        <p:txBody>
          <a:bodyPr/>
          <a:lstStyle/>
          <a:p>
            <a:pPr marL="274638" indent="-274638" algn="l" eaLnBrk="1" hangingPunct="1">
              <a:buFontTx/>
              <a:buChar char="•"/>
              <a:defRPr/>
            </a:pPr>
            <a:r>
              <a:rPr lang="zh-TW" altLang="en-US" dirty="0"/>
              <a:t>畢業</a:t>
            </a:r>
            <a:endParaRPr lang="en-US" altLang="zh-TW" dirty="0"/>
          </a:p>
          <a:p>
            <a:pPr marL="1017588" lvl="1" indent="-274638" eaLnBrk="1" hangingPunct="1">
              <a:buFontTx/>
              <a:buChar char="•"/>
              <a:defRPr/>
            </a:pPr>
            <a:r>
              <a:rPr lang="en-US" altLang="zh-TW" sz="2000" dirty="0"/>
              <a:t>Discipline knowledge?</a:t>
            </a:r>
          </a:p>
          <a:p>
            <a:pPr marL="1017588" lvl="1" indent="-274638" eaLnBrk="1" hangingPunct="1">
              <a:buFontTx/>
              <a:buChar char="•"/>
              <a:defRPr/>
            </a:pPr>
            <a:r>
              <a:rPr lang="en-US" altLang="zh-TW" sz="2000" dirty="0"/>
              <a:t>Sufficient achievement?</a:t>
            </a:r>
          </a:p>
          <a:p>
            <a:pPr marL="1017588" lvl="1" indent="-274638" eaLnBrk="1" hangingPunct="1">
              <a:buFontTx/>
              <a:buChar char="•"/>
              <a:defRPr/>
            </a:pPr>
            <a:r>
              <a:rPr lang="en-US" altLang="zh-TW" sz="2000" dirty="0"/>
              <a:t>Teaching experience?</a:t>
            </a:r>
          </a:p>
          <a:p>
            <a:pPr marL="1017588" lvl="1" indent="-274638" eaLnBrk="1" hangingPunct="1">
              <a:buFontTx/>
              <a:buChar char="•"/>
              <a:defRPr/>
            </a:pPr>
            <a:r>
              <a:rPr lang="en-US" altLang="zh-TW" sz="2000" dirty="0"/>
              <a:t>English proficiency?</a:t>
            </a:r>
          </a:p>
          <a:p>
            <a:pPr marL="274638" indent="-274638" algn="l" eaLnBrk="1" hangingPunct="1">
              <a:buFontTx/>
              <a:buChar char="•"/>
              <a:defRPr/>
            </a:pPr>
            <a:r>
              <a:rPr lang="zh-TW" altLang="en-US" dirty="0"/>
              <a:t>就業</a:t>
            </a:r>
            <a:endParaRPr lang="en-US" altLang="zh-TW" dirty="0"/>
          </a:p>
          <a:p>
            <a:pPr marL="1017588" lvl="1" indent="-274638" eaLnBrk="1" hangingPunct="1">
              <a:buFontTx/>
              <a:buChar char="•"/>
              <a:defRPr/>
            </a:pPr>
            <a:r>
              <a:rPr lang="en-US" altLang="zh-TW" sz="2000" dirty="0"/>
              <a:t>Teaching or research institution?</a:t>
            </a:r>
          </a:p>
          <a:p>
            <a:pPr marL="1017588" lvl="1" indent="-274638" eaLnBrk="1" hangingPunct="1">
              <a:buFontTx/>
              <a:buChar char="•"/>
              <a:defRPr/>
            </a:pPr>
            <a:r>
              <a:rPr lang="en-US" altLang="zh-TW" sz="2000" dirty="0"/>
              <a:t>English teaching required?</a:t>
            </a:r>
          </a:p>
          <a:p>
            <a:pPr marL="1017588" lvl="1" indent="-274638" eaLnBrk="1" hangingPunct="1">
              <a:buFontTx/>
              <a:buChar char="•"/>
              <a:defRPr/>
            </a:pPr>
            <a:r>
              <a:rPr lang="en-US" altLang="zh-TW" sz="2000" dirty="0"/>
              <a:t>Publication required?</a:t>
            </a:r>
          </a:p>
          <a:p>
            <a:pPr marL="1017588" lvl="1" indent="-274638" eaLnBrk="1" hangingPunct="1">
              <a:buFontTx/>
              <a:buChar char="•"/>
              <a:defRPr/>
            </a:pPr>
            <a:r>
              <a:rPr lang="en-US" altLang="zh-TW" sz="2000" dirty="0"/>
              <a:t>Discipline matched?</a:t>
            </a:r>
          </a:p>
          <a:p>
            <a:pPr marL="1017588" lvl="1" indent="-274638" eaLnBrk="1" hangingPunct="1">
              <a:buFontTx/>
              <a:buChar char="•"/>
              <a:defRPr/>
            </a:pPr>
            <a:r>
              <a:rPr lang="en-US" altLang="zh-TW" sz="2000" dirty="0"/>
              <a:t>Attractive curriculum vita?</a:t>
            </a:r>
          </a:p>
          <a:p>
            <a:pPr marL="1017588" lvl="1" indent="-274638" eaLnBrk="1" hangingPunct="1">
              <a:buFontTx/>
              <a:buChar char="•"/>
              <a:defRPr/>
            </a:pPr>
            <a:r>
              <a:rPr lang="en-US" altLang="zh-TW" sz="2000" dirty="0"/>
              <a:t>Worldwide placement?</a:t>
            </a:r>
          </a:p>
          <a:p>
            <a:pPr marL="1017588" lvl="1" indent="-274638" eaLnBrk="1" hangingPunct="1">
              <a:buFontTx/>
              <a:buChar char="•"/>
              <a:defRPr/>
            </a:pPr>
            <a:endParaRPr lang="en-US" altLang="zh-TW" sz="2400" dirty="0">
              <a:solidFill>
                <a:srgbClr val="FF0000"/>
              </a:solidFill>
            </a:endParaRPr>
          </a:p>
          <a:p>
            <a:pPr marL="1017588" lvl="1" indent="-274638" eaLnBrk="1" hangingPunct="1">
              <a:buFontTx/>
              <a:buChar char="•"/>
              <a:defRPr/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34995169"/>
      </p:ext>
    </p:extLst>
  </p:cSld>
  <p:clrMapOvr>
    <a:masterClrMapping/>
  </p:clrMapOvr>
  <p:transition spd="slow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Copyright (c) E.Y.Li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87778485-5A71-4B11-9DA0-8E81E2F1C2F1}" type="slidenum">
              <a:rPr kumimoji="0" lang="en-US" altLang="zh-TW" smtClean="0">
                <a:latin typeface="Arial" panose="020B0604020202020204" pitchFamily="34" charset="0"/>
              </a:rPr>
              <a:pPr eaLnBrk="1" hangingPunct="1">
                <a:defRPr/>
              </a:pPr>
              <a:t>9</a:t>
            </a:fld>
            <a:endParaRPr kumimoji="0" lang="en-US" altLang="zh-TW">
              <a:latin typeface="Arial" panose="020B0604020202020204" pitchFamily="34" charset="0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EAAB405F-6561-41D7-9EFF-BB8AB5FA8165}" type="datetime1">
              <a:rPr lang="zh-TW" altLang="en-US" smtClean="0"/>
              <a:pPr>
                <a:defRPr/>
              </a:pPr>
              <a:t>2023/6/16</a:t>
            </a:fld>
            <a:endParaRPr lang="en-US" altLang="zh-TW" dirty="0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0"/>
            <a:ext cx="7560766" cy="1431925"/>
          </a:xfrm>
        </p:spPr>
        <p:txBody>
          <a:bodyPr/>
          <a:lstStyle/>
          <a:p>
            <a:pPr algn="l" eaLnBrk="1" hangingPunct="1">
              <a:defRPr/>
            </a:pPr>
            <a:r>
              <a:rPr lang="zh-TW" altLang="en-US" dirty="0"/>
              <a:t>結論與建議</a:t>
            </a:r>
            <a:endParaRPr lang="en-US" altLang="zh-TW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1680" y="1700213"/>
            <a:ext cx="5904657" cy="4249737"/>
          </a:xfrm>
        </p:spPr>
        <p:txBody>
          <a:bodyPr/>
          <a:lstStyle/>
          <a:p>
            <a:pPr marL="274638" indent="-274638" algn="l" eaLnBrk="1" hangingPunct="1">
              <a:buFontTx/>
              <a:buChar char="•"/>
              <a:defRPr/>
            </a:pPr>
            <a:r>
              <a:rPr lang="en-US" altLang="zh-TW" dirty="0"/>
              <a:t>Where there is a will, there is a way.</a:t>
            </a:r>
          </a:p>
          <a:p>
            <a:pPr marL="274638" indent="-274638" algn="l" eaLnBrk="1" hangingPunct="1">
              <a:buFontTx/>
              <a:buChar char="•"/>
              <a:defRPr/>
            </a:pPr>
            <a:r>
              <a:rPr lang="en-US" altLang="zh-TW" dirty="0"/>
              <a:t>Be serious but </a:t>
            </a:r>
            <a:r>
              <a:rPr lang="en-US" altLang="zh-TW" dirty="0">
                <a:solidFill>
                  <a:srgbClr val="FF0000"/>
                </a:solidFill>
              </a:rPr>
              <a:t>stay loose</a:t>
            </a:r>
          </a:p>
          <a:p>
            <a:pPr marL="274638" indent="-274638" algn="l" eaLnBrk="1" hangingPunct="1">
              <a:buFontTx/>
              <a:buChar char="•"/>
              <a:defRPr/>
            </a:pPr>
            <a:r>
              <a:rPr lang="en-US" altLang="zh-TW" dirty="0"/>
              <a:t>Be confident but </a:t>
            </a:r>
            <a:r>
              <a:rPr lang="en-US" altLang="zh-TW" dirty="0">
                <a:solidFill>
                  <a:srgbClr val="FF0000"/>
                </a:solidFill>
              </a:rPr>
              <a:t>know your limit</a:t>
            </a:r>
          </a:p>
          <a:p>
            <a:pPr marL="274638" indent="-274638" algn="l" eaLnBrk="1" hangingPunct="1">
              <a:buFontTx/>
              <a:buChar char="•"/>
              <a:defRPr/>
            </a:pPr>
            <a:r>
              <a:rPr lang="en-US" altLang="zh-TW" dirty="0"/>
              <a:t>Be independent but </a:t>
            </a:r>
            <a:r>
              <a:rPr lang="en-US" altLang="zh-TW" dirty="0">
                <a:solidFill>
                  <a:srgbClr val="FF0000"/>
                </a:solidFill>
              </a:rPr>
              <a:t>find your people</a:t>
            </a:r>
          </a:p>
          <a:p>
            <a:pPr marL="274638" indent="-274638" algn="l" eaLnBrk="1" hangingPunct="1">
              <a:buFontTx/>
              <a:buChar char="•"/>
              <a:defRPr/>
            </a:pPr>
            <a:endParaRPr lang="en-US" altLang="zh-TW" dirty="0"/>
          </a:p>
          <a:p>
            <a:pPr marL="274638" indent="-274638" algn="l" eaLnBrk="1" hangingPunct="1">
              <a:buFontTx/>
              <a:buChar char="•"/>
              <a:defRPr/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961512164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新細明體"/>
        <a:cs typeface=""/>
      </a:majorFont>
      <a:minorFont>
        <a:latin typeface="Tahom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7561</TotalTime>
  <Words>450</Words>
  <Application>Microsoft Office PowerPoint</Application>
  <PresentationFormat>On-screen Show (4:3)</PresentationFormat>
  <Paragraphs>107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新細明體</vt:lpstr>
      <vt:lpstr>Arial</vt:lpstr>
      <vt:lpstr>Arial Black</vt:lpstr>
      <vt:lpstr>Book Antiqua</vt:lpstr>
      <vt:lpstr>Tahoma</vt:lpstr>
      <vt:lpstr>Wingdings</vt:lpstr>
      <vt:lpstr>Ocean</vt:lpstr>
      <vt:lpstr>資管博士養成之分享</vt:lpstr>
      <vt:lpstr>大綱</vt:lpstr>
      <vt:lpstr>目標與衡量</vt:lpstr>
      <vt:lpstr>雙理論之養成模式</vt:lpstr>
      <vt:lpstr>雙理論之養成模式</vt:lpstr>
      <vt:lpstr>養成過程</vt:lpstr>
      <vt:lpstr>養成過程</vt:lpstr>
      <vt:lpstr>畢業與就業</vt:lpstr>
      <vt:lpstr>結論與建議</vt:lpstr>
      <vt:lpstr>PowerPoint Presentation</vt:lpstr>
    </vt:vector>
  </TitlesOfParts>
  <Company>元智大學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Publish in Journals</dc:title>
  <dc:creator>yzu</dc:creator>
  <cp:lastModifiedBy>ASUS</cp:lastModifiedBy>
  <cp:revision>238</cp:revision>
  <dcterms:created xsi:type="dcterms:W3CDTF">2004-04-16T07:16:49Z</dcterms:created>
  <dcterms:modified xsi:type="dcterms:W3CDTF">2023-06-16T12:47:24Z</dcterms:modified>
</cp:coreProperties>
</file>