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1" r:id="rId3"/>
    <p:sldId id="406" r:id="rId4"/>
    <p:sldId id="407" r:id="rId5"/>
    <p:sldId id="408" r:id="rId6"/>
    <p:sldId id="409" r:id="rId7"/>
    <p:sldId id="261" r:id="rId8"/>
    <p:sldId id="262" r:id="rId9"/>
    <p:sldId id="277" r:id="rId10"/>
    <p:sldId id="285" r:id="rId11"/>
    <p:sldId id="263" r:id="rId12"/>
    <p:sldId id="264" r:id="rId13"/>
    <p:sldId id="265" r:id="rId14"/>
    <p:sldId id="411" r:id="rId15"/>
    <p:sldId id="419" r:id="rId16"/>
    <p:sldId id="420" r:id="rId17"/>
    <p:sldId id="429" r:id="rId18"/>
    <p:sldId id="267" r:id="rId19"/>
    <p:sldId id="430" r:id="rId20"/>
    <p:sldId id="413" r:id="rId21"/>
    <p:sldId id="421" r:id="rId22"/>
    <p:sldId id="422" r:id="rId23"/>
    <p:sldId id="423" r:id="rId24"/>
    <p:sldId id="412" r:id="rId25"/>
    <p:sldId id="427" r:id="rId26"/>
    <p:sldId id="424" r:id="rId27"/>
    <p:sldId id="425" r:id="rId28"/>
    <p:sldId id="426" r:id="rId29"/>
    <p:sldId id="414" r:id="rId30"/>
    <p:sldId id="428" r:id="rId31"/>
    <p:sldId id="400" r:id="rId32"/>
  </p:sldIdLst>
  <p:sldSz cx="9144000" cy="6858000" type="screen4x3"/>
  <p:notesSz cx="6781800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65" autoAdjust="0"/>
  </p:normalViewPr>
  <p:slideViewPr>
    <p:cSldViewPr>
      <p:cViewPr varScale="1">
        <p:scale>
          <a:sx n="103" d="100"/>
          <a:sy n="103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6C9237-745B-4F76-9D44-E45BC6F4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80698-2DDD-4BFA-8D73-1B08B4CBA0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9A345A60-B3B4-4630-AEC1-64484EB01702}" type="datetimeFigureOut">
              <a:rPr lang="zh-TW" altLang="en-US"/>
              <a:pPr>
                <a:defRPr/>
              </a:pPr>
              <a:t>2021/10/26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BFED8-AB9B-4207-B982-1288BB96AD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9FDCA-C903-43DC-9D3D-CB9CDF1FB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0E7DBF-E55B-4401-81CE-EC8958DD0A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6CB0E23-CF76-4658-9727-CC46E588F0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3AEB068-1901-4EBF-95FD-ADF6F3C7F4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9889870-4075-492D-B332-E1AD3CFE3F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2A51642B-AFDD-45EA-B1D5-DE520D473F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C32D955D-1975-4FB8-908D-361E408B59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2FA64D9A-0107-4356-A466-EB8578B79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E77FF-8F54-4A3F-9124-B3E10FF005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8CDCBAD-6B46-4E98-85AC-A5CC32ED2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2510E06-FDE2-46F9-806F-8CE138B29E0B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A807544-E602-427E-97F1-FB4CBCAD5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9537EAB-7AA6-48C6-8891-FF2F769D7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3A2FABF-99BE-4AC5-B457-0B57F2E32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5F2BBAD-2D2A-4A1D-B91B-E62FFF279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EE83978-784C-4D28-B344-4AD1D207A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8DD7DBA0-B2C4-459B-B64E-AF1EC20CE101}" type="slidenum">
              <a:rPr lang="en-US" altLang="zh-TW" smtClean="0">
                <a:latin typeface="Arial" panose="020B0604020202020204" pitchFamily="34" charset="0"/>
              </a:rPr>
              <a:pPr/>
              <a:t>17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4872DC5-B344-4998-BEA1-FAE85DCF5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9425F9F-9A99-4C4B-8AD6-C796CB12D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1E6ED7F-DD55-4EC0-B589-D5EE07606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9F64BC2A-6041-48C3-811E-54275F1EB456}" type="slidenum">
              <a:rPr lang="en-US" altLang="zh-TW" smtClean="0">
                <a:latin typeface="Arial" panose="020B0604020202020204" pitchFamily="34" charset="0"/>
              </a:rPr>
              <a:pPr/>
              <a:t>18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FF41A52-3EA5-4AAD-AC33-B288EF7AB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454793F-A2F0-48EE-B332-4E64A5FEF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BAFACEF-F71F-460C-A1E4-C53C8B63D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C2BA9715-1130-4E2E-9C71-8018D1C1C99C}" type="slidenum">
              <a:rPr lang="en-US" altLang="zh-TW" smtClean="0">
                <a:latin typeface="Arial" panose="020B0604020202020204" pitchFamily="34" charset="0"/>
              </a:rPr>
              <a:pPr/>
              <a:t>19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4394D99-C8AD-4ABD-A427-7ACC46747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7442B2-0F49-4812-ACB6-328031C6A8BF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EC12DB8-66CD-42BE-8D93-5C452BD48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DC3D62A-C847-48A5-8ADB-FCD48F4A1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5A036F8-9375-43D7-B05A-1357793DD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5DDBAF-8552-400D-A638-FFA4E25C4650}" type="slidenum">
              <a:rPr lang="en-US" altLang="zh-TW" smtClean="0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008C0EB-260D-417F-8140-9E37A0E43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79CFE50-3716-4396-BC33-7A32B7CEB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4502FDA-94D5-4E16-8E64-82FF5D324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E21FF4-FF64-449E-A335-BE6762046C89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016A4F7-3B08-4BDB-A2A8-4BE1A8F4F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7E6D629-088E-4A2A-97AD-141A3E876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08F471B-D665-4B18-8061-C3714A6FE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AF4BDF0-2AFB-4566-9634-9DBA49372B14}" type="slidenum">
              <a:rPr lang="en-US" altLang="zh-TW" smtClean="0"/>
              <a:pPr>
                <a:spcBef>
                  <a:spcPct val="0"/>
                </a:spcBef>
              </a:pPr>
              <a:t>23</a:t>
            </a:fld>
            <a:endParaRPr lang="en-US" altLang="zh-TW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B16988B-400F-4521-AE56-A166C81F1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AFDDF93-A27A-431D-B9A5-40980AC0B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7F0B287-E658-42F0-A4E7-8183406D1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2DC1D22-34F6-40A5-B0A4-EE30117269C8}" type="slidenum">
              <a:rPr lang="en-US" altLang="zh-TW" smtClean="0"/>
              <a:pPr>
                <a:spcBef>
                  <a:spcPct val="0"/>
                </a:spcBef>
              </a:pPr>
              <a:t>24</a:t>
            </a:fld>
            <a:endParaRPr lang="en-US" altLang="zh-TW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CEA0B7F-3333-47E7-AB1D-1E3259003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2EF2267-459F-40C4-8E93-85F025406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5361891-8669-44E2-84A9-B14B70F16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6E8583-249E-47CF-9DF3-1F38FFC3BB7E}" type="slidenum">
              <a:rPr lang="en-US" altLang="zh-TW" smtClean="0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10E9A61-B151-4FC3-9ECF-EC32B7EA5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D8DA144-2DA4-4A40-ACFD-74B4C315F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A714DCF-7CA6-4BF0-AF8B-F06DEE927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1BEC755-BA70-4C4E-A5CF-ECFBE5933091}" type="slidenum">
              <a:rPr lang="en-US" altLang="zh-TW" smtClean="0"/>
              <a:pPr>
                <a:spcBef>
                  <a:spcPct val="0"/>
                </a:spcBef>
              </a:pPr>
              <a:t>30</a:t>
            </a:fld>
            <a:endParaRPr lang="en-US" altLang="zh-TW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1848AA1-E8F3-4DE7-9619-CD5202A8B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DE8EECE-FF80-4257-9D43-A609819E9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3949CA1-5D27-4924-B89A-3774850F1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D13FAA-3309-46F4-85D3-E6F5DCED4EF0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921DCED-C4F2-4589-9B7C-2E520E2F9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233384A-B76D-4F44-9740-D38CCE01A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0929BCF-1D56-4F27-B4F3-795E34311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FC9F9CC-830E-4F91-95DF-395503425DF1}" type="slidenum">
              <a:rPr lang="en-US" altLang="zh-TW" smtClean="0"/>
              <a:pPr>
                <a:spcBef>
                  <a:spcPct val="0"/>
                </a:spcBef>
              </a:pPr>
              <a:t>31</a:t>
            </a:fld>
            <a:endParaRPr lang="en-US" altLang="zh-TW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3E4C573-3A04-478B-98B2-298A5EDDA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B7D2F94-556B-46FE-A43C-83870D1C0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21AE530-5AA6-4FA0-9150-A042DC6DF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29271A-CAF9-4018-9C97-95406C5009B3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5011099-E75B-490C-9015-03AAF390F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59AFEE0-03EA-4385-A128-EC57DB5B9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1459DF1-5489-48F9-84A7-56753BD5D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AF1BB75-0626-40F5-8238-BFE4A58679F4}" type="slidenum">
              <a:rPr lang="en-US" altLang="zh-TW" smtClean="0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61FCD0E-392D-4E0A-9D2A-C12B2E231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7059F42-3207-4414-93BE-09DAD9009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DC9EF7B-73FC-4E04-8FE7-967E96188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39A238-0C13-44EC-8FFA-B7099D20406D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F36D74E-79FB-4F00-8C0C-2F850A20F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17EA39A-9EC7-499B-B72E-27C796939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80E60EB-21AD-4DB0-B279-FAA2239C6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78EAEE8-4BCF-41C2-99DB-554A79B1992D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A7DBE5-F6D9-4197-BC39-88F6D03BC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20CF8EE-B82A-4C26-A31E-5E55C6DCD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BFC20F9-486A-42A0-BE1A-435F63E1C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1A34A25-5DAB-484F-AF1F-E93A451DF330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D847E07-3F5A-4727-AD29-24C83CEDA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75E0D95-EC2F-454D-96A8-0889F90E4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2678AF4-5072-4194-A35F-7EB80AAD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533C54-B085-4932-B10A-050CF99917FB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E629B2-BB0E-4BA9-83C5-E0BA023D8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9AAA5E0-AA31-4E8C-8CA1-E8080AAB1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7266112-B506-4D53-B408-BB451198E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7143ED-FCF5-49A9-A50C-9F324964BFF4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921BAD-CDBE-436B-AC4B-C32A47FFA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F460939-7B57-4CC3-9EFE-EC8A95485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7B6A4A9-E920-42B6-84D7-B4C536D0642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A7E17B-5AB9-4D87-8237-4E775CF449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063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69123-FF8A-4F53-B157-732EE6943A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1288" y="6381750"/>
            <a:ext cx="2133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D0C785-FAC9-4E35-8B67-1CA27A64DC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A9502C-EE72-4E96-B95B-AC48B5AFC73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xfrm>
            <a:off x="675957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39EB-2D95-4C3C-AB40-C6C99632BBC4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869910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E93C2-C138-493E-942D-2852A0241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F45E4-ECF1-496B-BFB3-763F144F57D1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620347-2448-4610-9048-0AF077907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380D5-A5DB-409D-87BA-F25232405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AC58-B47B-46E0-9A83-FEE01257EE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52479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50698B-15AF-490D-B8ED-61DE325D8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1D0D-E62B-4CBD-AE82-05369A68F98E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0C54AE-DFE7-47B2-85BF-CECAE75BB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29BEC-0C6C-4295-8316-32E113479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85B8-6EA7-4338-A221-DB89676C85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97871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E32B34-7098-47C1-AD92-47E005D8C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7286-0716-47A2-9DD5-6FD9F706C71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A416A-5E8A-4855-AE44-B56124BC8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CE4E2-4B0C-4029-9001-C933957F5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10E7-8625-4D37-AD15-5283EB78DF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683247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1389C-DF1E-4B69-B110-E24855A61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2252-2FDB-4BEC-8385-ED0D63DCC221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AEE9B-3CBD-4181-B4FF-30CDB6EA2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DB823-30E3-4FEE-860C-AB5716BA7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13A5-6650-4E69-B055-624E3B47C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69278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A26BE-E9AE-4C4F-849A-75DF43A4D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43C1-B3AF-44AD-A60D-0F972A78143B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6DA6F-3737-45BD-995E-EF472D0D6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F53AD-2A30-4E96-8A25-242D1B233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9337-5C33-4C85-965B-D4E74C730D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02419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6117D7-5E3B-4C0F-9D9D-A10D2436D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8B4C-A89B-43C5-B368-597E2DD9D05B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74DDFD-2287-4293-A732-D8CC9A06E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9789B7-4F8E-4E13-8BB4-671089B34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7379-5B13-4217-B63B-A915F3599E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87011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1C69DE-4A0A-4927-9183-B4A6643E2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BA86-8731-4883-BEE8-B5DB6F52EFCA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B41AC9-3F37-4570-85AF-50E9E3532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38D8BE-234F-42AE-9695-77480CD95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FEC4-C2AB-47C4-8A1C-3D6422861C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55980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40D91A-693A-4626-A66B-552498CF8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2484-424F-4F3E-ACAB-1D540AD1ECFE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3A140-D266-4EF8-99B9-7978F2076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C746A9-77E5-4E6C-9E46-1D0329AEA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9B70-3328-40C6-BD8A-D9D981B32F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3788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B1D12-2950-48A8-84F7-9C3E68DCB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8EDB-0397-4369-ABEF-1EEFD6881670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45013-6597-4881-ABDA-8E99E3D1E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76E26-330A-4E16-995B-1AF632D75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BD25-7DA6-4612-BE8F-AADB41756B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799476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B5EDB-C5EE-49F5-9AF9-104DA0731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8554-DF9D-449E-9716-8C12EE276E2E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637AA-DA62-44C1-A1FF-1538ED6D6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EA88A-3F77-4D7E-8FBA-0618A35D8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DFF0-F007-4DB9-BA1D-46BC3D09E1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88143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CE4420E-A743-4E47-B284-E721C277D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DE73C4D-531A-4462-A20D-83A1AB980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6AE859C0-83E5-4235-BEB6-D01CBBC5B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D7ADE6-961E-4D79-B34C-CA78BF011E67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78CB1566-F6EC-4010-9CF3-8A4146E48F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EA16F595-D8D2-469E-BE04-5E2BE49B18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DC694-43F0-479D-9F97-B5093B49CB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ransition spd="slow">
    <p:randomBar dir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i.johog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9E47E95-F6C5-4B46-931D-C94840E13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Copyright © E.Y. 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9B7759-4B58-47DF-B0F1-C5498C4FD4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E6A94BD4-5FE1-42AD-9BC4-C6F6C4C300B3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1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47C9EBF-E6FC-4898-843C-534096B661E2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C0D0EF7-75E3-45DD-AA2E-12909053CCEF}" type="datetime1">
              <a:rPr lang="zh-TW" altLang="en-US"/>
              <a:pPr>
                <a:defRPr/>
              </a:pPr>
              <a:t>2021/10/26</a:t>
            </a:fld>
            <a:endParaRPr lang="en-US" altLang="zh-TW" dirty="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F7B42FC-5F43-407B-9DC5-B06D080861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97075"/>
            <a:ext cx="7772400" cy="71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Do organizational citizenship behaviors lead to information system success?</a:t>
            </a:r>
            <a:endParaRPr lang="en-US" altLang="zh-TW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5F3F4A5-9C2D-4B61-9499-3A3092A832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Eldon Y. 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Chair Professor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Department of IM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/>
              <a:t>National Chung Cheng University, Taiwan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hlinkClick r:id="rId3"/>
              </a:rPr>
              <a:t>http://</a:t>
            </a:r>
            <a:r>
              <a:rPr lang="en-US" altLang="zh-TW" sz="2400" dirty="0" err="1">
                <a:hlinkClick r:id="rId3"/>
              </a:rPr>
              <a:t>eli.johogo.com</a:t>
            </a:r>
            <a:endParaRPr lang="en-US" altLang="zh-TW" sz="2400" dirty="0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1626FE21-7598-4AFD-9815-E0C079F4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770563"/>
            <a:ext cx="84439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TW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*** All right reserved. Video or audio recording is permitted under CC BY-NC 4.0 License.  This lecture is based on “Yen, H.J.R.*, Li, E.Y., and </a:t>
            </a:r>
            <a:r>
              <a:rPr lang="en-US" altLang="zh-TW" sz="12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Niehoff</a:t>
            </a:r>
            <a:r>
              <a:rPr lang="en-US" altLang="zh-TW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, B. (2008.9). Do Organizational Citizenship Behaviors Lead to Information System Success? Testing the Mediation Effects of Integration Climate and Project Management. </a:t>
            </a:r>
            <a:r>
              <a:rPr lang="en-US" altLang="zh-TW" sz="1200" i="1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Information &amp; Management </a:t>
            </a:r>
            <a:r>
              <a:rPr lang="en-US" altLang="zh-TW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(Elsevier), 45 (6), 394-402. (</a:t>
            </a:r>
            <a:r>
              <a:rPr lang="en-US" altLang="zh-TW" sz="1200" i="1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SSCI</a:t>
            </a:r>
            <a:r>
              <a:rPr lang="en-US" altLang="zh-TW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rPr>
              <a:t>).</a:t>
            </a:r>
            <a:endParaRPr lang="zh-TW" altLang="en-US" sz="1200" dirty="0">
              <a:ea typeface="新細明體" charset="-120"/>
            </a:endParaRPr>
          </a:p>
        </p:txBody>
      </p:sp>
      <p:pic>
        <p:nvPicPr>
          <p:cNvPr id="5128" name="Picture 1" descr="C:\Users\eldon\Desktop\pic-li (2).jpg">
            <a:extLst>
              <a:ext uri="{FF2B5EF4-FFF2-40B4-BE49-F238E27FC236}">
                <a16:creationId xmlns:a16="http://schemas.microsoft.com/office/drawing/2014/main" id="{31C54EEA-7032-49D1-9127-ADD26D68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2349500"/>
            <a:ext cx="17605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6028C2-AA83-4781-9CBA-443BB4263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We use </a:t>
            </a:r>
            <a:r>
              <a:rPr lang="en-US" altLang="zh-TW" i="1" dirty="0"/>
              <a:t>integration climate</a:t>
            </a:r>
            <a:r>
              <a:rPr lang="en-US" altLang="zh-TW" dirty="0"/>
              <a:t> as the indicator of </a:t>
            </a:r>
            <a:r>
              <a:rPr lang="en-US" altLang="zh-TW" i="1" dirty="0"/>
              <a:t>socio-emotional support</a:t>
            </a:r>
            <a:r>
              <a:rPr lang="en-US" altLang="zh-TW" dirty="0"/>
              <a:t> and </a:t>
            </a:r>
            <a:r>
              <a:rPr lang="en-US" altLang="zh-TW" i="1" dirty="0"/>
              <a:t>effective</a:t>
            </a:r>
            <a:r>
              <a:rPr lang="en-US" altLang="zh-TW" dirty="0"/>
              <a:t> </a:t>
            </a:r>
            <a:r>
              <a:rPr lang="en-US" altLang="zh-TW" i="1" dirty="0"/>
              <a:t>project management </a:t>
            </a:r>
            <a:r>
              <a:rPr lang="en-US" altLang="zh-TW" dirty="0"/>
              <a:t>as the surrogate of </a:t>
            </a:r>
            <a:r>
              <a:rPr lang="en-US" altLang="zh-TW" i="1" dirty="0"/>
              <a:t>work facilitation</a:t>
            </a:r>
            <a:endParaRPr lang="en-US" altLang="zh-TW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BC481A-E04C-4D70-8700-1F290E6A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5" name="Group 13">
            <a:extLst>
              <a:ext uri="{FF2B5EF4-FFF2-40B4-BE49-F238E27FC236}">
                <a16:creationId xmlns:a16="http://schemas.microsoft.com/office/drawing/2014/main" id="{EC12A754-E585-4FAC-A783-1F8687E6F075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3738563"/>
            <a:ext cx="2895600" cy="2433637"/>
            <a:chOff x="1965" y="2355"/>
            <a:chExt cx="1824" cy="1533"/>
          </a:xfrm>
        </p:grpSpPr>
        <p:grpSp>
          <p:nvGrpSpPr>
            <p:cNvPr id="21520" name="Group 14">
              <a:extLst>
                <a:ext uri="{FF2B5EF4-FFF2-40B4-BE49-F238E27FC236}">
                  <a16:creationId xmlns:a16="http://schemas.microsoft.com/office/drawing/2014/main" id="{0B06387F-B74C-4804-B94F-F22B16350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5" y="2688"/>
              <a:ext cx="1824" cy="1200"/>
              <a:chOff x="1965" y="2688"/>
              <a:chExt cx="1824" cy="1200"/>
            </a:xfrm>
          </p:grpSpPr>
          <p:sp>
            <p:nvSpPr>
              <p:cNvPr id="21522" name="Oval 15">
                <a:extLst>
                  <a:ext uri="{FF2B5EF4-FFF2-40B4-BE49-F238E27FC236}">
                    <a16:creationId xmlns:a16="http://schemas.microsoft.com/office/drawing/2014/main" id="{BEDE0818-CC00-44A6-9626-44C1142A8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688"/>
                <a:ext cx="1824" cy="1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" name="Text Box 16">
                <a:extLst>
                  <a:ext uri="{FF2B5EF4-FFF2-40B4-BE49-F238E27FC236}">
                    <a16:creationId xmlns:a16="http://schemas.microsoft.com/office/drawing/2014/main" id="{0BC2D3BC-7DCF-4810-9745-DB7126077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928"/>
                <a:ext cx="1392" cy="7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TW" sz="2400">
                    <a:solidFill>
                      <a:schemeClr val="bg1"/>
                    </a:solidFill>
                  </a:rPr>
                  <a:t>Effective</a:t>
                </a:r>
                <a:r>
                  <a:rPr lang="en-US" altLang="zh-TW" sz="2400"/>
                  <a:t> </a:t>
                </a:r>
                <a:r>
                  <a:rPr lang="en-US" altLang="zh-TW" sz="2400">
                    <a:solidFill>
                      <a:schemeClr val="bg1"/>
                    </a:solidFill>
                  </a:rPr>
                  <a:t>Project Management</a:t>
                </a:r>
              </a:p>
            </p:txBody>
          </p:sp>
        </p:grpSp>
        <p:sp>
          <p:nvSpPr>
            <p:cNvPr id="21521" name="Line 17">
              <a:extLst>
                <a:ext uri="{FF2B5EF4-FFF2-40B4-BE49-F238E27FC236}">
                  <a16:creationId xmlns:a16="http://schemas.microsoft.com/office/drawing/2014/main" id="{791CB823-09DB-4DF9-BE69-3C6CD0DCE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1" y="2355"/>
              <a:ext cx="3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1EC6B4CF-5182-426E-A996-B562A831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D4EC8F82-C35D-46CB-8935-539CF4BF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1940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D5B8A15C-5D9B-4386-997C-B51F349F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/>
              <a:t>Work Facilitation</a:t>
            </a:r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4FBC06CA-2B6B-44F8-BCA4-98075BA6E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3352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>
            <a:extLst>
              <a:ext uri="{FF2B5EF4-FFF2-40B4-BE49-F238E27FC236}">
                <a16:creationId xmlns:a16="http://schemas.microsoft.com/office/drawing/2014/main" id="{30F900BD-F41A-4599-A723-BFDFB19BA5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349625"/>
            <a:ext cx="533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2" name="Group 26">
            <a:extLst>
              <a:ext uri="{FF2B5EF4-FFF2-40B4-BE49-F238E27FC236}">
                <a16:creationId xmlns:a16="http://schemas.microsoft.com/office/drawing/2014/main" id="{758F96CB-A9DB-4009-A4F7-1AF624A861A1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2133600"/>
            <a:ext cx="2303463" cy="2286000"/>
            <a:chOff x="828229" y="2133600"/>
            <a:chExt cx="2303611" cy="2286000"/>
          </a:xfrm>
        </p:grpSpPr>
        <p:sp>
          <p:nvSpPr>
            <p:cNvPr id="21517" name="Rectangle 3">
              <a:extLst>
                <a:ext uri="{FF2B5EF4-FFF2-40B4-BE49-F238E27FC236}">
                  <a16:creationId xmlns:a16="http://schemas.microsoft.com/office/drawing/2014/main" id="{F991532D-EDFC-4197-8C44-25B532B14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1518" name="Text Box 6">
              <a:extLst>
                <a:ext uri="{FF2B5EF4-FFF2-40B4-BE49-F238E27FC236}">
                  <a16:creationId xmlns:a16="http://schemas.microsoft.com/office/drawing/2014/main" id="{9182DFE4-D76F-4D02-BB6D-6F60F36E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 dirty="0"/>
                <a:t>Implementation Team’s OCB</a:t>
              </a:r>
            </a:p>
          </p:txBody>
        </p:sp>
        <p:sp>
          <p:nvSpPr>
            <p:cNvPr id="21519" name="Text Box 7">
              <a:extLst>
                <a:ext uri="{FF2B5EF4-FFF2-40B4-BE49-F238E27FC236}">
                  <a16:creationId xmlns:a16="http://schemas.microsoft.com/office/drawing/2014/main" id="{E8A1C49A-015E-41DC-9954-FC4B60965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21513" name="Group 30">
            <a:extLst>
              <a:ext uri="{FF2B5EF4-FFF2-40B4-BE49-F238E27FC236}">
                <a16:creationId xmlns:a16="http://schemas.microsoft.com/office/drawing/2014/main" id="{77FE0760-3254-4767-B931-AB242F142289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2133600"/>
            <a:ext cx="2428875" cy="2286000"/>
            <a:chOff x="828229" y="2133600"/>
            <a:chExt cx="2429220" cy="2286000"/>
          </a:xfrm>
        </p:grpSpPr>
        <p:sp>
          <p:nvSpPr>
            <p:cNvPr id="21514" name="Rectangle 3">
              <a:extLst>
                <a:ext uri="{FF2B5EF4-FFF2-40B4-BE49-F238E27FC236}">
                  <a16:creationId xmlns:a16="http://schemas.microsoft.com/office/drawing/2014/main" id="{BAD1FE92-3C63-490A-A36D-A68E1474B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1515" name="Text Box 6">
              <a:extLst>
                <a:ext uri="{FF2B5EF4-FFF2-40B4-BE49-F238E27FC236}">
                  <a16:creationId xmlns:a16="http://schemas.microsoft.com/office/drawing/2014/main" id="{2308AF7D-B87B-4816-8312-FFEBA6183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 dirty="0"/>
                <a:t>Information System Success</a:t>
              </a:r>
            </a:p>
          </p:txBody>
        </p:sp>
        <p:sp>
          <p:nvSpPr>
            <p:cNvPr id="21516" name="Text Box 7">
              <a:extLst>
                <a:ext uri="{FF2B5EF4-FFF2-40B4-BE49-F238E27FC236}">
                  <a16:creationId xmlns:a16="http://schemas.microsoft.com/office/drawing/2014/main" id="{584DF475-6934-4F4E-8DE6-4A2482762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CD7C09F4-4B66-4B04-A561-938E7FBB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1940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60D11993-7571-4E70-9C07-0F4B9995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dirty="0"/>
              <a:t>Social-Emotional Support</a:t>
            </a:r>
          </a:p>
        </p:txBody>
      </p:sp>
      <p:sp>
        <p:nvSpPr>
          <p:cNvPr id="22532" name="Line 7">
            <a:extLst>
              <a:ext uri="{FF2B5EF4-FFF2-40B4-BE49-F238E27FC236}">
                <a16:creationId xmlns:a16="http://schemas.microsoft.com/office/drawing/2014/main" id="{AEF1C8E8-760E-4EB5-87F7-F81827A0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3352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8">
            <a:extLst>
              <a:ext uri="{FF2B5EF4-FFF2-40B4-BE49-F238E27FC236}">
                <a16:creationId xmlns:a16="http://schemas.microsoft.com/office/drawing/2014/main" id="{82E75376-5E4D-444F-B2A4-48B2EC3CB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349625"/>
            <a:ext cx="533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5" name="Group 9">
            <a:extLst>
              <a:ext uri="{FF2B5EF4-FFF2-40B4-BE49-F238E27FC236}">
                <a16:creationId xmlns:a16="http://schemas.microsoft.com/office/drawing/2014/main" id="{61680FCA-BEB1-4508-938B-7A92161DA21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005263"/>
            <a:ext cx="2895600" cy="2395537"/>
            <a:chOff x="1920" y="2331"/>
            <a:chExt cx="1824" cy="1509"/>
          </a:xfrm>
        </p:grpSpPr>
        <p:grpSp>
          <p:nvGrpSpPr>
            <p:cNvPr id="22544" name="Group 10">
              <a:extLst>
                <a:ext uri="{FF2B5EF4-FFF2-40B4-BE49-F238E27FC236}">
                  <a16:creationId xmlns:a16="http://schemas.microsoft.com/office/drawing/2014/main" id="{813F6892-2B66-4634-A413-C9DCC139D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640"/>
              <a:ext cx="1824" cy="1200"/>
              <a:chOff x="2016" y="1488"/>
              <a:chExt cx="1824" cy="1200"/>
            </a:xfrm>
          </p:grpSpPr>
          <p:sp>
            <p:nvSpPr>
              <p:cNvPr id="22546" name="Oval 11">
                <a:extLst>
                  <a:ext uri="{FF2B5EF4-FFF2-40B4-BE49-F238E27FC236}">
                    <a16:creationId xmlns:a16="http://schemas.microsoft.com/office/drawing/2014/main" id="{DBAE1D75-58FF-4181-9E3C-989CAA4D9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1824" cy="1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22547" name="Text Box 12">
                <a:extLst>
                  <a:ext uri="{FF2B5EF4-FFF2-40B4-BE49-F238E27FC236}">
                    <a16:creationId xmlns:a16="http://schemas.microsoft.com/office/drawing/2014/main" id="{41EE5E64-E29A-4E32-84F5-1E95CEE6F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824"/>
                <a:ext cx="1536" cy="5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TW" sz="2400" dirty="0">
                    <a:solidFill>
                      <a:schemeClr val="bg1"/>
                    </a:solidFill>
                  </a:rPr>
                  <a:t>Integration</a:t>
                </a:r>
                <a:r>
                  <a:rPr lang="en-US" altLang="zh-TW" sz="2400" dirty="0"/>
                  <a:t> </a:t>
                </a:r>
                <a:r>
                  <a:rPr lang="en-US" altLang="zh-TW" sz="2400" dirty="0">
                    <a:solidFill>
                      <a:schemeClr val="bg1"/>
                    </a:solidFill>
                  </a:rPr>
                  <a:t>Climate</a:t>
                </a:r>
              </a:p>
            </p:txBody>
          </p:sp>
        </p:grpSp>
        <p:sp>
          <p:nvSpPr>
            <p:cNvPr id="22545" name="Line 13">
              <a:extLst>
                <a:ext uri="{FF2B5EF4-FFF2-40B4-BE49-F238E27FC236}">
                  <a16:creationId xmlns:a16="http://schemas.microsoft.com/office/drawing/2014/main" id="{B695781D-4E31-45C8-B44F-E032E663D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7" y="2331"/>
              <a:ext cx="3" cy="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535" name="Group 17">
            <a:extLst>
              <a:ext uri="{FF2B5EF4-FFF2-40B4-BE49-F238E27FC236}">
                <a16:creationId xmlns:a16="http://schemas.microsoft.com/office/drawing/2014/main" id="{DB253B1C-BBEA-4AA8-A4AC-D36D1D24A02F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2133600"/>
            <a:ext cx="2303463" cy="2286000"/>
            <a:chOff x="828229" y="2133600"/>
            <a:chExt cx="2303611" cy="2286000"/>
          </a:xfrm>
        </p:grpSpPr>
        <p:sp>
          <p:nvSpPr>
            <p:cNvPr id="22541" name="Rectangle 3">
              <a:extLst>
                <a:ext uri="{FF2B5EF4-FFF2-40B4-BE49-F238E27FC236}">
                  <a16:creationId xmlns:a16="http://schemas.microsoft.com/office/drawing/2014/main" id="{F67F9DF8-D2FB-4271-A42D-821410614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2542" name="Text Box 6">
              <a:extLst>
                <a:ext uri="{FF2B5EF4-FFF2-40B4-BE49-F238E27FC236}">
                  <a16:creationId xmlns:a16="http://schemas.microsoft.com/office/drawing/2014/main" id="{244260FA-2493-487F-A8EC-0C57AC2FC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22543" name="Text Box 7">
              <a:extLst>
                <a:ext uri="{FF2B5EF4-FFF2-40B4-BE49-F238E27FC236}">
                  <a16:creationId xmlns:a16="http://schemas.microsoft.com/office/drawing/2014/main" id="{5F589599-E68B-44AA-ABC8-A865F8D05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22536" name="Group 21">
            <a:extLst>
              <a:ext uri="{FF2B5EF4-FFF2-40B4-BE49-F238E27FC236}">
                <a16:creationId xmlns:a16="http://schemas.microsoft.com/office/drawing/2014/main" id="{42B598E8-0F82-4A54-8942-F734C0BAAA1A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2133600"/>
            <a:ext cx="2428875" cy="2286000"/>
            <a:chOff x="828229" y="2133600"/>
            <a:chExt cx="2429220" cy="2286000"/>
          </a:xfrm>
        </p:grpSpPr>
        <p:sp>
          <p:nvSpPr>
            <p:cNvPr id="22538" name="Rectangle 3">
              <a:extLst>
                <a:ext uri="{FF2B5EF4-FFF2-40B4-BE49-F238E27FC236}">
                  <a16:creationId xmlns:a16="http://schemas.microsoft.com/office/drawing/2014/main" id="{DC44C4D0-B31E-4D01-8A4D-F96743CF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2539" name="Text Box 6">
              <a:extLst>
                <a:ext uri="{FF2B5EF4-FFF2-40B4-BE49-F238E27FC236}">
                  <a16:creationId xmlns:a16="http://schemas.microsoft.com/office/drawing/2014/main" id="{CF68AB6E-2E1F-47A8-BE0F-C74890578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22540" name="Text Box 7">
              <a:extLst>
                <a:ext uri="{FF2B5EF4-FFF2-40B4-BE49-F238E27FC236}">
                  <a16:creationId xmlns:a16="http://schemas.microsoft.com/office/drawing/2014/main" id="{C23CE325-4DA9-482E-A1CC-7350836EA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3909FE77-267E-43A8-9618-5A4DFCA0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>
            <a:extLst>
              <a:ext uri="{FF2B5EF4-FFF2-40B4-BE49-F238E27FC236}">
                <a16:creationId xmlns:a16="http://schemas.microsoft.com/office/drawing/2014/main" id="{35D80C38-8A34-4E17-9473-C1B88C8BD74A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1628775"/>
            <a:ext cx="2895600" cy="1905000"/>
            <a:chOff x="2016" y="1488"/>
            <a:chExt cx="1824" cy="1200"/>
          </a:xfrm>
        </p:grpSpPr>
        <p:sp>
          <p:nvSpPr>
            <p:cNvPr id="23571" name="Oval 7">
              <a:extLst>
                <a:ext uri="{FF2B5EF4-FFF2-40B4-BE49-F238E27FC236}">
                  <a16:creationId xmlns:a16="http://schemas.microsoft.com/office/drawing/2014/main" id="{46C63BA2-8F6D-4D65-BBD2-F9D3BDB5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2" name="Text Box 8">
              <a:extLst>
                <a:ext uri="{FF2B5EF4-FFF2-40B4-BE49-F238E27FC236}">
                  <a16:creationId xmlns:a16="http://schemas.microsoft.com/office/drawing/2014/main" id="{268F9C3B-CDBC-4DD4-A134-5DE629FFD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" y="1824"/>
              <a:ext cx="1440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Integration Climate</a:t>
              </a:r>
            </a:p>
          </p:txBody>
        </p:sp>
      </p:grpSp>
      <p:grpSp>
        <p:nvGrpSpPr>
          <p:cNvPr id="23555" name="Group 9">
            <a:extLst>
              <a:ext uri="{FF2B5EF4-FFF2-40B4-BE49-F238E27FC236}">
                <a16:creationId xmlns:a16="http://schemas.microsoft.com/office/drawing/2014/main" id="{4E818AE7-5E08-4710-A1AF-ACA4BF585E2B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4724400"/>
            <a:ext cx="2895600" cy="1905000"/>
            <a:chOff x="2016" y="816"/>
            <a:chExt cx="1824" cy="1200"/>
          </a:xfrm>
        </p:grpSpPr>
        <p:sp>
          <p:nvSpPr>
            <p:cNvPr id="23569" name="Oval 10">
              <a:extLst>
                <a:ext uri="{FF2B5EF4-FFF2-40B4-BE49-F238E27FC236}">
                  <a16:creationId xmlns:a16="http://schemas.microsoft.com/office/drawing/2014/main" id="{C861E8AC-E96A-4614-975B-D4625F581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16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0" name="Text Box 11">
              <a:extLst>
                <a:ext uri="{FF2B5EF4-FFF2-40B4-BE49-F238E27FC236}">
                  <a16:creationId xmlns:a16="http://schemas.microsoft.com/office/drawing/2014/main" id="{363640D9-E948-4F45-83B3-4E2B5643D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008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Effective Project Management </a:t>
              </a:r>
            </a:p>
          </p:txBody>
        </p:sp>
      </p:grpSp>
      <p:sp>
        <p:nvSpPr>
          <p:cNvPr id="71692" name="Line 12">
            <a:extLst>
              <a:ext uri="{FF2B5EF4-FFF2-40B4-BE49-F238E27FC236}">
                <a16:creationId xmlns:a16="http://schemas.microsoft.com/office/drawing/2014/main" id="{41C813E9-7FB4-4730-B368-63B0175D98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8" y="3287713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9DFBD7CB-1C77-4E2C-B8A2-4D722B6314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913" y="4300538"/>
            <a:ext cx="7207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D7170399-A50B-4AA6-9B94-6608D30D6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4454525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3559" name="Group 19">
            <a:extLst>
              <a:ext uri="{FF2B5EF4-FFF2-40B4-BE49-F238E27FC236}">
                <a16:creationId xmlns:a16="http://schemas.microsoft.com/office/drawing/2014/main" id="{5E7A648E-DA18-4915-B1A7-241B65E730D9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2852738"/>
            <a:ext cx="2303462" cy="2286000"/>
            <a:chOff x="828229" y="2133600"/>
            <a:chExt cx="2303611" cy="2286000"/>
          </a:xfrm>
        </p:grpSpPr>
        <p:sp>
          <p:nvSpPr>
            <p:cNvPr id="23566" name="Rectangle 3">
              <a:extLst>
                <a:ext uri="{FF2B5EF4-FFF2-40B4-BE49-F238E27FC236}">
                  <a16:creationId xmlns:a16="http://schemas.microsoft.com/office/drawing/2014/main" id="{3D9715F2-F118-4CCE-BE03-92B8E1D1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3567" name="Text Box 6">
              <a:extLst>
                <a:ext uri="{FF2B5EF4-FFF2-40B4-BE49-F238E27FC236}">
                  <a16:creationId xmlns:a16="http://schemas.microsoft.com/office/drawing/2014/main" id="{6E4FA1EE-22C2-40E9-9B71-0E2E29DFD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23568" name="Text Box 7">
              <a:extLst>
                <a:ext uri="{FF2B5EF4-FFF2-40B4-BE49-F238E27FC236}">
                  <a16:creationId xmlns:a16="http://schemas.microsoft.com/office/drawing/2014/main" id="{C6C27B83-B360-4711-A313-6DB03394F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23560" name="Group 23">
            <a:extLst>
              <a:ext uri="{FF2B5EF4-FFF2-40B4-BE49-F238E27FC236}">
                <a16:creationId xmlns:a16="http://schemas.microsoft.com/office/drawing/2014/main" id="{082E2758-7E64-4D2C-AB5B-02DDE2A553D7}"/>
              </a:ext>
            </a:extLst>
          </p:cNvPr>
          <p:cNvGrpSpPr>
            <a:grpSpLocks/>
          </p:cNvGrpSpPr>
          <p:nvPr/>
        </p:nvGrpSpPr>
        <p:grpSpPr bwMode="auto">
          <a:xfrm>
            <a:off x="6535738" y="2852738"/>
            <a:ext cx="2428875" cy="2286000"/>
            <a:chOff x="828229" y="2133600"/>
            <a:chExt cx="2429220" cy="2286000"/>
          </a:xfrm>
        </p:grpSpPr>
        <p:sp>
          <p:nvSpPr>
            <p:cNvPr id="23563" name="Rectangle 3">
              <a:extLst>
                <a:ext uri="{FF2B5EF4-FFF2-40B4-BE49-F238E27FC236}">
                  <a16:creationId xmlns:a16="http://schemas.microsoft.com/office/drawing/2014/main" id="{CD279D4F-42FE-4219-9118-22D30EF1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3564" name="Text Box 6">
              <a:extLst>
                <a:ext uri="{FF2B5EF4-FFF2-40B4-BE49-F238E27FC236}">
                  <a16:creationId xmlns:a16="http://schemas.microsoft.com/office/drawing/2014/main" id="{FF0155F6-7D29-41F0-95F9-52FFFE2C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23565" name="Text Box 7">
              <a:extLst>
                <a:ext uri="{FF2B5EF4-FFF2-40B4-BE49-F238E27FC236}">
                  <a16:creationId xmlns:a16="http://schemas.microsoft.com/office/drawing/2014/main" id="{C0E5B231-C5C4-4FE0-B6FA-94E2ED87E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8" name="Line 14">
            <a:extLst>
              <a:ext uri="{FF2B5EF4-FFF2-40B4-BE49-F238E27FC236}">
                <a16:creationId xmlns:a16="http://schemas.microsoft.com/office/drawing/2014/main" id="{EBF493C9-DC25-4E18-B04F-61B657CA8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3336925"/>
            <a:ext cx="709612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CD4C27A-96CF-4FA6-B543-6C7245BC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4600DDFF-C95B-411A-9537-9D9C41B7FDCA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14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Literature Review</a:t>
            </a:r>
          </a:p>
        </p:txBody>
      </p:sp>
      <p:pic>
        <p:nvPicPr>
          <p:cNvPr id="24582" name="Picture 7">
            <a:extLst>
              <a:ext uri="{FF2B5EF4-FFF2-40B4-BE49-F238E27FC236}">
                <a16:creationId xmlns:a16="http://schemas.microsoft.com/office/drawing/2014/main" id="{E3511C8F-8348-49DE-8B46-0F8081A9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63725"/>
            <a:ext cx="9144001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74DDDC33-681E-4DD7-A3BC-ACA0B92A1B2B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15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Literature Review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71711EC0-FF9C-4FDE-A571-A1D480D7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8E1B6AAD-5C59-4048-877E-C19CEA9272EE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16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Research Model</a:t>
            </a: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D31C2693-0874-4283-A403-E332AE39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8"/>
            <a:ext cx="9144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9B7D89E-961F-4325-AAFF-183123D73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47050" cy="1384300"/>
          </a:xfrm>
        </p:spPr>
        <p:txBody>
          <a:bodyPr/>
          <a:lstStyle/>
          <a:p>
            <a:pPr algn="ctr">
              <a:defRPr/>
            </a:pPr>
            <a:r>
              <a:rPr lang="en-US" altLang="zh-TW" dirty="0"/>
              <a:t>Method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501D969-C676-434F-A266-C31798F9A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Subjects: 330 end users of qualified ERP implementations. </a:t>
            </a:r>
          </a:p>
          <a:p>
            <a:pPr>
              <a:defRPr/>
            </a:pPr>
            <a:r>
              <a:rPr lang="en-US" sz="2800" dirty="0"/>
              <a:t>Sample: 262 received, 254 usable.</a:t>
            </a:r>
          </a:p>
          <a:p>
            <a:pPr>
              <a:defRPr/>
            </a:pPr>
            <a:r>
              <a:rPr lang="en-US" sz="2800" dirty="0"/>
              <a:t>Process: 156 first wave, 106 second wave.</a:t>
            </a:r>
          </a:p>
          <a:p>
            <a:pPr>
              <a:defRPr/>
            </a:pPr>
            <a:r>
              <a:rPr lang="en-US" sz="2800" dirty="0"/>
              <a:t>Profile: 80% front-line personnel; 58.3% service firms; 79% female; 67% aged at 31 to 50; 93.6% high school or undergraduates; 75% interacted with implementation team; 74% used the systems for more than 6 months.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altLang="zh-TW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87" name="Group 59">
            <a:extLst>
              <a:ext uri="{FF2B5EF4-FFF2-40B4-BE49-F238E27FC236}">
                <a16:creationId xmlns:a16="http://schemas.microsoft.com/office/drawing/2014/main" id="{9F56A5AB-52FB-419E-AF17-8A4540BBAC7E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457200" y="1600200"/>
          <a:ext cx="8291513" cy="4894329"/>
        </p:xfrm>
        <a:graphic>
          <a:graphicData uri="http://schemas.openxmlformats.org/drawingml/2006/table">
            <a:tbl>
              <a:tblPr/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4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Construct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Operational Definition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Reference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3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Organizational citizenship behavior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Voluntary and extra-role behavior demonstrated with helping, civic virtue, and sportsmanship.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Farh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et al. (1997)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Organ (1988)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Podsakoff et al. (1994)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Podsakoff et al. (2000)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0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Integrated Climate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The extent to which employees perceived trust and cooperation with the IS team.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Schneider (1990, 2000)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Li, Jiang &amp; Klein (2003)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Patterson et al. (2005)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Effective Project Management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Whether IS team : </a:t>
                      </a:r>
                      <a:b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1) utilizes technology and resources to complete the project; 2) possesses expertise on work process; 3) shows good time management of the project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Aladwani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(2002)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Kumar et al. (2003)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Information system success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Whether the system is of quality and highly used by its users and whether the system produces positive organizational performance.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DeLone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&amp; McLean (1992, 2003)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Saarinen (1996)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Li (1997)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CEB7A070-1F2B-4889-BC31-98B24D4CA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47050" cy="1384300"/>
          </a:xfrm>
        </p:spPr>
        <p:txBody>
          <a:bodyPr/>
          <a:lstStyle/>
          <a:p>
            <a:pPr algn="ctr">
              <a:defRPr/>
            </a:pPr>
            <a:r>
              <a:rPr lang="en-US" altLang="zh-TW" dirty="0"/>
              <a:t>Measures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64D038F-7439-4030-BBFE-55B9F727F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47050" cy="1384300"/>
          </a:xfrm>
        </p:spPr>
        <p:txBody>
          <a:bodyPr/>
          <a:lstStyle/>
          <a:p>
            <a:pPr algn="ctr">
              <a:defRPr/>
            </a:pPr>
            <a:r>
              <a:rPr lang="en-US" altLang="zh-TW" dirty="0"/>
              <a:t>Data Representativeness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0277D5E-8535-4BDA-828E-57FBA3ACF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For non-response bias, we compared responses between the first and second waves of questionnaires received (153 versus 101 responses) for all questionnaire items using </a:t>
            </a:r>
            <a:br>
              <a:rPr lang="en-US" sz="2800" dirty="0"/>
            </a:br>
            <a:r>
              <a:rPr lang="en-US" sz="2800" dirty="0"/>
              <a:t>chi-square or student’s t.</a:t>
            </a:r>
          </a:p>
          <a:p>
            <a:pPr>
              <a:defRPr/>
            </a:pPr>
            <a:r>
              <a:rPr lang="en-US" sz="2800" dirty="0"/>
              <a:t>For response bias, all items were compared among demographic groups using chi-square, student’s t, or ANOVA.</a:t>
            </a:r>
          </a:p>
          <a:p>
            <a:pPr marL="0" indent="0">
              <a:buFontTx/>
              <a:buNone/>
              <a:defRPr/>
            </a:pPr>
            <a:endParaRPr lang="en-US" altLang="zh-TW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E9545421-7CCA-494F-BBB3-9667240C1646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6327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Agenda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136CD3-A194-467F-8B21-77417CF5E3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1916113"/>
            <a:ext cx="6727825" cy="4249737"/>
          </a:xfrm>
        </p:spPr>
        <p:txBody>
          <a:bodyPr/>
          <a:lstStyle/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Introduction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Research issues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Background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Literature review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Research Model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Method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Measures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Data representativeness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Scale assessment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Validation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Comparative models</a:t>
            </a:r>
          </a:p>
          <a:p>
            <a:pPr marL="274638" indent="-274638" algn="l" eaLnBrk="1" hangingPunct="1">
              <a:buFontTx/>
              <a:buChar char="•"/>
              <a:defRPr/>
            </a:pPr>
            <a:r>
              <a:rPr lang="en-US" altLang="zh-TW" sz="2000" dirty="0"/>
              <a:t>Conclusions</a:t>
            </a:r>
          </a:p>
          <a:p>
            <a:pPr marL="274638" indent="-274638" algn="l" eaLnBrk="1" hangingPunct="1">
              <a:buFontTx/>
              <a:buChar char="•"/>
              <a:defRPr/>
            </a:pPr>
            <a:endParaRPr lang="en-US" altLang="zh-TW" sz="2000" dirty="0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9FE60D95-6E45-4B9A-ADA5-5A810AA99271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20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Scale Assessment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39F630-005E-4270-8149-B76F739FA24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71" name="Picture 8">
            <a:extLst>
              <a:ext uri="{FF2B5EF4-FFF2-40B4-BE49-F238E27FC236}">
                <a16:creationId xmlns:a16="http://schemas.microsoft.com/office/drawing/2014/main" id="{518D06EA-A8B3-4859-8966-C7C8D6BE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38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CAAA2313-BC0D-4F02-8A78-064B653BC7B8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21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Scale Assessment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39F630-005E-4270-8149-B76F739FA24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9" name="Picture 1">
            <a:extLst>
              <a:ext uri="{FF2B5EF4-FFF2-40B4-BE49-F238E27FC236}">
                <a16:creationId xmlns:a16="http://schemas.microsoft.com/office/drawing/2014/main" id="{7B99876D-10D6-41F1-BE09-92596CF2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900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8E7D8CA9-C170-454D-A47D-8B0A64BB293B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22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Validation</a:t>
            </a:r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id="{F66FBCA1-6303-4435-8F9D-39DE6BDB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9144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7C10D5F3-2A17-4508-8452-1185361F82DE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23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Validation</a:t>
            </a:r>
          </a:p>
        </p:txBody>
      </p:sp>
      <p:pic>
        <p:nvPicPr>
          <p:cNvPr id="43014" name="Picture 1">
            <a:extLst>
              <a:ext uri="{FF2B5EF4-FFF2-40B4-BE49-F238E27FC236}">
                <a16:creationId xmlns:a16="http://schemas.microsoft.com/office/drawing/2014/main" id="{35D73BD8-B104-4719-AFC1-6BB6BF99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692275"/>
            <a:ext cx="65547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E1CCA4EC-8301-478B-9F8D-69992BF086B8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24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Comparative Models</a:t>
            </a:r>
          </a:p>
        </p:txBody>
      </p:sp>
      <p:pic>
        <p:nvPicPr>
          <p:cNvPr id="45062" name="Picture 7">
            <a:extLst>
              <a:ext uri="{FF2B5EF4-FFF2-40B4-BE49-F238E27FC236}">
                <a16:creationId xmlns:a16="http://schemas.microsoft.com/office/drawing/2014/main" id="{3628E930-1A7E-4A83-9CFF-007FAED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9">
            <a:extLst>
              <a:ext uri="{FF2B5EF4-FFF2-40B4-BE49-F238E27FC236}">
                <a16:creationId xmlns:a16="http://schemas.microsoft.com/office/drawing/2014/main" id="{06D80FBB-462C-4D2D-9E4E-6789DBA76D19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128838"/>
            <a:ext cx="2303462" cy="2286000"/>
            <a:chOff x="828229" y="2133600"/>
            <a:chExt cx="2303611" cy="2286000"/>
          </a:xfrm>
        </p:grpSpPr>
        <p:sp>
          <p:nvSpPr>
            <p:cNvPr id="47122" name="Rectangle 3">
              <a:extLst>
                <a:ext uri="{FF2B5EF4-FFF2-40B4-BE49-F238E27FC236}">
                  <a16:creationId xmlns:a16="http://schemas.microsoft.com/office/drawing/2014/main" id="{40948F66-1B9B-4F63-9952-EBE9127B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7123" name="Text Box 6">
              <a:extLst>
                <a:ext uri="{FF2B5EF4-FFF2-40B4-BE49-F238E27FC236}">
                  <a16:creationId xmlns:a16="http://schemas.microsoft.com/office/drawing/2014/main" id="{5E6550AD-CA72-4742-AEBB-A9253F3B2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47124" name="Text Box 7">
              <a:extLst>
                <a:ext uri="{FF2B5EF4-FFF2-40B4-BE49-F238E27FC236}">
                  <a16:creationId xmlns:a16="http://schemas.microsoft.com/office/drawing/2014/main" id="{AF940CE2-618F-40F8-987B-57D0F5EF2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47107" name="Group 23">
            <a:extLst>
              <a:ext uri="{FF2B5EF4-FFF2-40B4-BE49-F238E27FC236}">
                <a16:creationId xmlns:a16="http://schemas.microsoft.com/office/drawing/2014/main" id="{0EAD9472-9584-4051-9EC4-580420990888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2128838"/>
            <a:ext cx="2428875" cy="2286000"/>
            <a:chOff x="828229" y="2133600"/>
            <a:chExt cx="2429220" cy="2286000"/>
          </a:xfrm>
        </p:grpSpPr>
        <p:sp>
          <p:nvSpPr>
            <p:cNvPr id="47119" name="Rectangle 3">
              <a:extLst>
                <a:ext uri="{FF2B5EF4-FFF2-40B4-BE49-F238E27FC236}">
                  <a16:creationId xmlns:a16="http://schemas.microsoft.com/office/drawing/2014/main" id="{5C123701-A262-4EDB-99ED-CC337F320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7120" name="Text Box 6">
              <a:extLst>
                <a:ext uri="{FF2B5EF4-FFF2-40B4-BE49-F238E27FC236}">
                  <a16:creationId xmlns:a16="http://schemas.microsoft.com/office/drawing/2014/main" id="{79B60B36-7A27-4372-8A38-2EBC7C064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47121" name="Text Box 7">
              <a:extLst>
                <a:ext uri="{FF2B5EF4-FFF2-40B4-BE49-F238E27FC236}">
                  <a16:creationId xmlns:a16="http://schemas.microsoft.com/office/drawing/2014/main" id="{DC377819-54EA-4DA2-BE41-A339CF48B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9CD4C27A-96CF-4FA6-B543-6C7245BC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 dirty="0">
                <a:solidFill>
                  <a:schemeClr val="tx1"/>
                </a:solidFill>
              </a:rPr>
              <a:t>Model 1: Initial Model</a:t>
            </a:r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20402813-4F0F-4130-A6FA-54702D5F0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3352800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0" name="TextBox 1">
            <a:extLst>
              <a:ext uri="{FF2B5EF4-FFF2-40B4-BE49-F238E27FC236}">
                <a16:creationId xmlns:a16="http://schemas.microsoft.com/office/drawing/2014/main" id="{1FD771E2-27E6-449D-80B0-D83E3CAC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1773238"/>
            <a:ext cx="113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R</a:t>
            </a:r>
            <a:r>
              <a:rPr lang="en-US" altLang="en-US" sz="1800" i="1" baseline="30000" dirty="0"/>
              <a:t>2 </a:t>
            </a:r>
            <a:r>
              <a:rPr lang="en-US" altLang="en-US" sz="1800" dirty="0"/>
              <a:t>=.30</a:t>
            </a:r>
          </a:p>
        </p:txBody>
      </p:sp>
      <p:sp>
        <p:nvSpPr>
          <p:cNvPr id="47111" name="TextBox 35">
            <a:extLst>
              <a:ext uri="{FF2B5EF4-FFF2-40B4-BE49-F238E27FC236}">
                <a16:creationId xmlns:a16="http://schemas.microsoft.com/office/drawing/2014/main" id="{0C592870-6A6C-4AE6-9E9B-67B927CA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994025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.55***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E98965-45E8-4650-B50B-CD0372B57362}"/>
              </a:ext>
            </a:extLst>
          </p:cNvPr>
          <p:cNvSpPr/>
          <p:nvPr/>
        </p:nvSpPr>
        <p:spPr>
          <a:xfrm>
            <a:off x="5756275" y="5005388"/>
            <a:ext cx="2087563" cy="53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30455A-1DD9-4201-92D0-84C8FD5A21C2}"/>
              </a:ext>
            </a:extLst>
          </p:cNvPr>
          <p:cNvSpPr/>
          <p:nvPr/>
        </p:nvSpPr>
        <p:spPr>
          <a:xfrm>
            <a:off x="5219700" y="5561013"/>
            <a:ext cx="2089150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18B139-C223-4790-82E9-E8A7FB863524}"/>
              </a:ext>
            </a:extLst>
          </p:cNvPr>
          <p:cNvSpPr/>
          <p:nvPr/>
        </p:nvSpPr>
        <p:spPr>
          <a:xfrm>
            <a:off x="6783388" y="4460875"/>
            <a:ext cx="2087562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Interaction</a:t>
            </a: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B61385D5-789F-492C-BCAB-D8873C3960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4413" y="4464050"/>
            <a:ext cx="731837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9C6208C6-9A48-465B-AE37-D914EA99B7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6450" y="4419600"/>
            <a:ext cx="279400" cy="655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83EE9750-605F-4A1D-A40C-250B4BC556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7825" y="4421188"/>
            <a:ext cx="225425" cy="1146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TextBox 43">
            <a:extLst>
              <a:ext uri="{FF2B5EF4-FFF2-40B4-BE49-F238E27FC236}">
                <a16:creationId xmlns:a16="http://schemas.microsoft.com/office/drawing/2014/main" id="{2DEF0D6C-FC4D-4C9A-B3F5-D186003B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4705350"/>
            <a:ext cx="113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.09*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6">
            <a:extLst>
              <a:ext uri="{FF2B5EF4-FFF2-40B4-BE49-F238E27FC236}">
                <a16:creationId xmlns:a16="http://schemas.microsoft.com/office/drawing/2014/main" id="{96CB0043-D8CD-471C-BCC5-83751AC97D59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628775"/>
            <a:ext cx="2895600" cy="1905000"/>
            <a:chOff x="2016" y="1488"/>
            <a:chExt cx="1824" cy="1200"/>
          </a:xfrm>
        </p:grpSpPr>
        <p:sp>
          <p:nvSpPr>
            <p:cNvPr id="48158" name="Oval 7">
              <a:extLst>
                <a:ext uri="{FF2B5EF4-FFF2-40B4-BE49-F238E27FC236}">
                  <a16:creationId xmlns:a16="http://schemas.microsoft.com/office/drawing/2014/main" id="{B396C28B-82CC-40B7-8A94-B418706DD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8159" name="Text Box 8">
              <a:extLst>
                <a:ext uri="{FF2B5EF4-FFF2-40B4-BE49-F238E27FC236}">
                  <a16:creationId xmlns:a16="http://schemas.microsoft.com/office/drawing/2014/main" id="{DD702C58-52B8-4F5E-9417-53FEF7675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" y="1824"/>
              <a:ext cx="1440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</a:rPr>
                <a:t>Integration Climate</a:t>
              </a:r>
            </a:p>
          </p:txBody>
        </p:sp>
      </p:grpSp>
      <p:grpSp>
        <p:nvGrpSpPr>
          <p:cNvPr id="48131" name="Group 9">
            <a:extLst>
              <a:ext uri="{FF2B5EF4-FFF2-40B4-BE49-F238E27FC236}">
                <a16:creationId xmlns:a16="http://schemas.microsoft.com/office/drawing/2014/main" id="{74B7663F-3A0B-49AD-AB27-96024FA5D9A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4724400"/>
            <a:ext cx="2895600" cy="1905000"/>
            <a:chOff x="2016" y="816"/>
            <a:chExt cx="1824" cy="1200"/>
          </a:xfrm>
        </p:grpSpPr>
        <p:sp>
          <p:nvSpPr>
            <p:cNvPr id="48156" name="Oval 10">
              <a:extLst>
                <a:ext uri="{FF2B5EF4-FFF2-40B4-BE49-F238E27FC236}">
                  <a16:creationId xmlns:a16="http://schemas.microsoft.com/office/drawing/2014/main" id="{4B7DA521-816F-4126-A442-F60B11D0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16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8157" name="Text Box 11">
              <a:extLst>
                <a:ext uri="{FF2B5EF4-FFF2-40B4-BE49-F238E27FC236}">
                  <a16:creationId xmlns:a16="http://schemas.microsoft.com/office/drawing/2014/main" id="{C7E46FAD-1AA9-4CAE-B5E9-46F7E2CA8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008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</a:rPr>
                <a:t>Effective Project Management </a:t>
              </a:r>
            </a:p>
          </p:txBody>
        </p:sp>
      </p:grpSp>
      <p:sp>
        <p:nvSpPr>
          <p:cNvPr id="71692" name="Line 12">
            <a:extLst>
              <a:ext uri="{FF2B5EF4-FFF2-40B4-BE49-F238E27FC236}">
                <a16:creationId xmlns:a16="http://schemas.microsoft.com/office/drawing/2014/main" id="{43C1761C-7B6A-45AC-95C0-BCBCD7498E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0675" y="3287713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38F5FBED-E2D7-43CF-B291-112D338A5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3400" y="4300538"/>
            <a:ext cx="7207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721C630F-3793-46D8-A58D-12DF7B0CD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4454525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8135" name="Group 19">
            <a:extLst>
              <a:ext uri="{FF2B5EF4-FFF2-40B4-BE49-F238E27FC236}">
                <a16:creationId xmlns:a16="http://schemas.microsoft.com/office/drawing/2014/main" id="{8B54D28C-C2F1-4204-BCB9-3B39261527EA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52738"/>
            <a:ext cx="2303463" cy="2286000"/>
            <a:chOff x="828229" y="2133600"/>
            <a:chExt cx="2303611" cy="2286000"/>
          </a:xfrm>
        </p:grpSpPr>
        <p:sp>
          <p:nvSpPr>
            <p:cNvPr id="48153" name="Rectangle 3">
              <a:extLst>
                <a:ext uri="{FF2B5EF4-FFF2-40B4-BE49-F238E27FC236}">
                  <a16:creationId xmlns:a16="http://schemas.microsoft.com/office/drawing/2014/main" id="{060E14C3-15E3-4A14-92B0-DCE0ED12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8154" name="Text Box 6">
              <a:extLst>
                <a:ext uri="{FF2B5EF4-FFF2-40B4-BE49-F238E27FC236}">
                  <a16:creationId xmlns:a16="http://schemas.microsoft.com/office/drawing/2014/main" id="{D24BD6A3-ECFA-446C-BB8A-51D6DAAFF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48155" name="Text Box 7">
              <a:extLst>
                <a:ext uri="{FF2B5EF4-FFF2-40B4-BE49-F238E27FC236}">
                  <a16:creationId xmlns:a16="http://schemas.microsoft.com/office/drawing/2014/main" id="{130B583E-11A4-4851-8BB2-0C6A35DF2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48136" name="Group 23">
            <a:extLst>
              <a:ext uri="{FF2B5EF4-FFF2-40B4-BE49-F238E27FC236}">
                <a16:creationId xmlns:a16="http://schemas.microsoft.com/office/drawing/2014/main" id="{736DF389-6023-4C7A-AD96-C6C86227FD05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852738"/>
            <a:ext cx="2428875" cy="2286000"/>
            <a:chOff x="828229" y="2133600"/>
            <a:chExt cx="2429220" cy="2286000"/>
          </a:xfrm>
        </p:grpSpPr>
        <p:sp>
          <p:nvSpPr>
            <p:cNvPr id="48150" name="Rectangle 3">
              <a:extLst>
                <a:ext uri="{FF2B5EF4-FFF2-40B4-BE49-F238E27FC236}">
                  <a16:creationId xmlns:a16="http://schemas.microsoft.com/office/drawing/2014/main" id="{CE16397E-1291-43ED-B996-0C9479742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8151" name="Text Box 6">
              <a:extLst>
                <a:ext uri="{FF2B5EF4-FFF2-40B4-BE49-F238E27FC236}">
                  <a16:creationId xmlns:a16="http://schemas.microsoft.com/office/drawing/2014/main" id="{42C853A2-683C-41A2-91F4-F2EAE397C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48152" name="Text Box 7">
              <a:extLst>
                <a:ext uri="{FF2B5EF4-FFF2-40B4-BE49-F238E27FC236}">
                  <a16:creationId xmlns:a16="http://schemas.microsoft.com/office/drawing/2014/main" id="{34A921BC-84BF-4044-B9C9-999ADDCBC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8" name="Line 14">
            <a:extLst>
              <a:ext uri="{FF2B5EF4-FFF2-40B4-BE49-F238E27FC236}">
                <a16:creationId xmlns:a16="http://schemas.microsoft.com/office/drawing/2014/main" id="{E71B57DD-A653-4CBF-B33C-F255C37AC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336925"/>
            <a:ext cx="7096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CD4C27A-96CF-4FA6-B543-6C7245BC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 dirty="0">
                <a:solidFill>
                  <a:schemeClr val="tx1"/>
                </a:solidFill>
              </a:rPr>
              <a:t>Model 2: Partially Mediated</a:t>
            </a:r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967097EE-C5C5-436C-A0E8-69BC9D0FD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8588" y="4051300"/>
            <a:ext cx="3490912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7D1D16-FC40-4CBB-96AE-802BD1AC5399}"/>
              </a:ext>
            </a:extLst>
          </p:cNvPr>
          <p:cNvSpPr/>
          <p:nvPr/>
        </p:nvSpPr>
        <p:spPr>
          <a:xfrm>
            <a:off x="6804025" y="5730875"/>
            <a:ext cx="2089150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35" name="Line 14">
            <a:extLst>
              <a:ext uri="{FF2B5EF4-FFF2-40B4-BE49-F238E27FC236}">
                <a16:creationId xmlns:a16="http://schemas.microsoft.com/office/drawing/2014/main" id="{D915235A-D751-4E62-82E4-4C0B7A452F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5788" y="5145088"/>
            <a:ext cx="279400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2" name="TextBox 36">
            <a:extLst>
              <a:ext uri="{FF2B5EF4-FFF2-40B4-BE49-F238E27FC236}">
                <a16:creationId xmlns:a16="http://schemas.microsoft.com/office/drawing/2014/main" id="{79DC4439-4C54-400D-9D0B-671F4DDE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5430838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.07#</a:t>
            </a:r>
          </a:p>
        </p:txBody>
      </p:sp>
      <p:sp>
        <p:nvSpPr>
          <p:cNvPr id="48143" name="TextBox 37">
            <a:extLst>
              <a:ext uri="{FF2B5EF4-FFF2-40B4-BE49-F238E27FC236}">
                <a16:creationId xmlns:a16="http://schemas.microsoft.com/office/drawing/2014/main" id="{19C32B03-FE74-46FE-A8FC-E60B829E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487738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.77***</a:t>
            </a:r>
          </a:p>
        </p:txBody>
      </p:sp>
      <p:sp>
        <p:nvSpPr>
          <p:cNvPr id="48144" name="TextBox 38">
            <a:extLst>
              <a:ext uri="{FF2B5EF4-FFF2-40B4-BE49-F238E27FC236}">
                <a16:creationId xmlns:a16="http://schemas.microsoft.com/office/drawing/2014/main" id="{8DE042D3-868F-4EE0-98ED-A07FB025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422275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.77***</a:t>
            </a:r>
          </a:p>
        </p:txBody>
      </p:sp>
      <p:sp>
        <p:nvSpPr>
          <p:cNvPr id="48145" name="TextBox 39">
            <a:extLst>
              <a:ext uri="{FF2B5EF4-FFF2-40B4-BE49-F238E27FC236}">
                <a16:creationId xmlns:a16="http://schemas.microsoft.com/office/drawing/2014/main" id="{AC82F2ED-084E-48C4-BC3F-977CA18D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347027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.37*</a:t>
            </a:r>
          </a:p>
        </p:txBody>
      </p:sp>
      <p:sp>
        <p:nvSpPr>
          <p:cNvPr id="48146" name="TextBox 40">
            <a:extLst>
              <a:ext uri="{FF2B5EF4-FFF2-40B4-BE49-F238E27FC236}">
                <a16:creationId xmlns:a16="http://schemas.microsoft.com/office/drawing/2014/main" id="{CE8411A4-0E19-4B72-8777-413DED61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32435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.56***</a:t>
            </a:r>
          </a:p>
        </p:txBody>
      </p:sp>
      <p:sp>
        <p:nvSpPr>
          <p:cNvPr id="48147" name="TextBox 41">
            <a:extLst>
              <a:ext uri="{FF2B5EF4-FFF2-40B4-BE49-F238E27FC236}">
                <a16:creationId xmlns:a16="http://schemas.microsoft.com/office/drawing/2014/main" id="{A7AE530B-7393-4D02-8830-7AD8983BF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49237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R</a:t>
            </a:r>
            <a:r>
              <a:rPr lang="en-US" altLang="en-US" sz="1800" i="1" baseline="30000" dirty="0"/>
              <a:t>2 </a:t>
            </a:r>
            <a:r>
              <a:rPr lang="en-US" altLang="en-US" sz="1800" dirty="0"/>
              <a:t>=.47</a:t>
            </a:r>
          </a:p>
        </p:txBody>
      </p:sp>
      <p:sp>
        <p:nvSpPr>
          <p:cNvPr id="48148" name="TextBox 42">
            <a:extLst>
              <a:ext uri="{FF2B5EF4-FFF2-40B4-BE49-F238E27FC236}">
                <a16:creationId xmlns:a16="http://schemas.microsoft.com/office/drawing/2014/main" id="{5A5D7B44-7F3E-4C99-AE7A-12A641FE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7367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R</a:t>
            </a:r>
            <a:r>
              <a:rPr lang="en-US" altLang="en-US" sz="1800" i="1" baseline="30000" dirty="0">
                <a:solidFill>
                  <a:srgbClr val="FF0000"/>
                </a:solidFill>
              </a:rPr>
              <a:t>2 </a:t>
            </a:r>
            <a:r>
              <a:rPr lang="en-US" altLang="en-US" sz="1800" dirty="0">
                <a:solidFill>
                  <a:srgbClr val="FF0000"/>
                </a:solidFill>
              </a:rPr>
              <a:t>=.60</a:t>
            </a:r>
          </a:p>
        </p:txBody>
      </p:sp>
      <p:sp>
        <p:nvSpPr>
          <p:cNvPr id="48149" name="TextBox 43">
            <a:extLst>
              <a:ext uri="{FF2B5EF4-FFF2-40B4-BE49-F238E27FC236}">
                <a16:creationId xmlns:a16="http://schemas.microsoft.com/office/drawing/2014/main" id="{9640944B-5ECC-4F39-AFCF-D3C4AF94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4745038"/>
            <a:ext cx="113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R</a:t>
            </a:r>
            <a:r>
              <a:rPr lang="en-US" altLang="en-US" sz="1800" i="1" baseline="30000">
                <a:solidFill>
                  <a:srgbClr val="FF0000"/>
                </a:solidFill>
              </a:rPr>
              <a:t>2 </a:t>
            </a:r>
            <a:r>
              <a:rPr lang="en-US" altLang="en-US" sz="1800">
                <a:solidFill>
                  <a:srgbClr val="FF0000"/>
                </a:solidFill>
              </a:rPr>
              <a:t>=.59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>
            <a:extLst>
              <a:ext uri="{FF2B5EF4-FFF2-40B4-BE49-F238E27FC236}">
                <a16:creationId xmlns:a16="http://schemas.microsoft.com/office/drawing/2014/main" id="{35C4421C-2AD6-4E08-BD5D-C5295197D5C1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628775"/>
            <a:ext cx="2895600" cy="1905000"/>
            <a:chOff x="2016" y="1488"/>
            <a:chExt cx="1824" cy="1200"/>
          </a:xfrm>
        </p:grpSpPr>
        <p:sp>
          <p:nvSpPr>
            <p:cNvPr id="49181" name="Oval 7">
              <a:extLst>
                <a:ext uri="{FF2B5EF4-FFF2-40B4-BE49-F238E27FC236}">
                  <a16:creationId xmlns:a16="http://schemas.microsoft.com/office/drawing/2014/main" id="{167B6983-3E1C-4894-9366-6767D78A8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9182" name="Text Box 8">
              <a:extLst>
                <a:ext uri="{FF2B5EF4-FFF2-40B4-BE49-F238E27FC236}">
                  <a16:creationId xmlns:a16="http://schemas.microsoft.com/office/drawing/2014/main" id="{81F94599-806D-438E-B4FA-EEDD96395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" y="1824"/>
              <a:ext cx="1440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Integration Climate</a:t>
              </a:r>
            </a:p>
          </p:txBody>
        </p:sp>
      </p:grpSp>
      <p:grpSp>
        <p:nvGrpSpPr>
          <p:cNvPr id="49155" name="Group 9">
            <a:extLst>
              <a:ext uri="{FF2B5EF4-FFF2-40B4-BE49-F238E27FC236}">
                <a16:creationId xmlns:a16="http://schemas.microsoft.com/office/drawing/2014/main" id="{62E162A4-07C5-440C-A067-057D2EC831A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4724400"/>
            <a:ext cx="2895600" cy="1905000"/>
            <a:chOff x="2016" y="816"/>
            <a:chExt cx="1824" cy="1200"/>
          </a:xfrm>
        </p:grpSpPr>
        <p:sp>
          <p:nvSpPr>
            <p:cNvPr id="49179" name="Oval 10">
              <a:extLst>
                <a:ext uri="{FF2B5EF4-FFF2-40B4-BE49-F238E27FC236}">
                  <a16:creationId xmlns:a16="http://schemas.microsoft.com/office/drawing/2014/main" id="{18BCCCD4-FC9D-4B40-872C-7621B8F6F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16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9180" name="Text Box 11">
              <a:extLst>
                <a:ext uri="{FF2B5EF4-FFF2-40B4-BE49-F238E27FC236}">
                  <a16:creationId xmlns:a16="http://schemas.microsoft.com/office/drawing/2014/main" id="{B2EF3739-90EB-44D2-9140-67A11AF50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008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Effective Project Management </a:t>
              </a:r>
            </a:p>
          </p:txBody>
        </p:sp>
      </p:grpSp>
      <p:sp>
        <p:nvSpPr>
          <p:cNvPr id="71692" name="Line 12">
            <a:extLst>
              <a:ext uri="{FF2B5EF4-FFF2-40B4-BE49-F238E27FC236}">
                <a16:creationId xmlns:a16="http://schemas.microsoft.com/office/drawing/2014/main" id="{9BA2509F-D8C1-4D93-9A01-BA4757EB7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0675" y="3287713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CE82CD92-A719-429B-A861-0E171907D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3400" y="4300538"/>
            <a:ext cx="7207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390F84F3-3153-4543-8080-1D96E697F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4454525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9159" name="Group 19">
            <a:extLst>
              <a:ext uri="{FF2B5EF4-FFF2-40B4-BE49-F238E27FC236}">
                <a16:creationId xmlns:a16="http://schemas.microsoft.com/office/drawing/2014/main" id="{14E391D0-5006-4990-B300-8A48AE7D5303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52738"/>
            <a:ext cx="2303463" cy="2286000"/>
            <a:chOff x="828229" y="2133600"/>
            <a:chExt cx="2303611" cy="2286000"/>
          </a:xfrm>
        </p:grpSpPr>
        <p:sp>
          <p:nvSpPr>
            <p:cNvPr id="49176" name="Rectangle 3">
              <a:extLst>
                <a:ext uri="{FF2B5EF4-FFF2-40B4-BE49-F238E27FC236}">
                  <a16:creationId xmlns:a16="http://schemas.microsoft.com/office/drawing/2014/main" id="{B9E4A654-CF92-4ADA-9AEF-D0A7D12B3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9177" name="Text Box 6">
              <a:extLst>
                <a:ext uri="{FF2B5EF4-FFF2-40B4-BE49-F238E27FC236}">
                  <a16:creationId xmlns:a16="http://schemas.microsoft.com/office/drawing/2014/main" id="{A6BE3C57-5467-42F2-B0D0-F96F20B6A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49178" name="Text Box 7">
              <a:extLst>
                <a:ext uri="{FF2B5EF4-FFF2-40B4-BE49-F238E27FC236}">
                  <a16:creationId xmlns:a16="http://schemas.microsoft.com/office/drawing/2014/main" id="{E3BD1F04-A4DE-4FB7-B212-C0CE766C8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49160" name="Group 23">
            <a:extLst>
              <a:ext uri="{FF2B5EF4-FFF2-40B4-BE49-F238E27FC236}">
                <a16:creationId xmlns:a16="http://schemas.microsoft.com/office/drawing/2014/main" id="{5942F3E4-56F5-4A68-BA34-E6A5D49D9A67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852738"/>
            <a:ext cx="2428875" cy="2286000"/>
            <a:chOff x="828229" y="2133600"/>
            <a:chExt cx="2429220" cy="2286000"/>
          </a:xfrm>
        </p:grpSpPr>
        <p:sp>
          <p:nvSpPr>
            <p:cNvPr id="49173" name="Rectangle 3">
              <a:extLst>
                <a:ext uri="{FF2B5EF4-FFF2-40B4-BE49-F238E27FC236}">
                  <a16:creationId xmlns:a16="http://schemas.microsoft.com/office/drawing/2014/main" id="{A023A60E-F497-46A3-8CAC-6B85F2C7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9174" name="Text Box 6">
              <a:extLst>
                <a:ext uri="{FF2B5EF4-FFF2-40B4-BE49-F238E27FC236}">
                  <a16:creationId xmlns:a16="http://schemas.microsoft.com/office/drawing/2014/main" id="{975DB6B9-E7AF-44BF-B736-E3717393C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49175" name="Text Box 7">
              <a:extLst>
                <a:ext uri="{FF2B5EF4-FFF2-40B4-BE49-F238E27FC236}">
                  <a16:creationId xmlns:a16="http://schemas.microsoft.com/office/drawing/2014/main" id="{1E8DD64F-027E-4A76-9082-84E1DF1B1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8" name="Line 14">
            <a:extLst>
              <a:ext uri="{FF2B5EF4-FFF2-40B4-BE49-F238E27FC236}">
                <a16:creationId xmlns:a16="http://schemas.microsoft.com/office/drawing/2014/main" id="{D009FBD0-0654-437E-9878-FB4FAB74B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336925"/>
            <a:ext cx="7096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CD4C27A-96CF-4FA6-B543-6C7245BC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 dirty="0">
                <a:solidFill>
                  <a:schemeClr val="tx1"/>
                </a:solidFill>
              </a:rPr>
              <a:t>Model 3: Fully Mediated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3D0979-A474-4EDE-A035-160A97EF9694}"/>
              </a:ext>
            </a:extLst>
          </p:cNvPr>
          <p:cNvSpPr/>
          <p:nvPr/>
        </p:nvSpPr>
        <p:spPr>
          <a:xfrm>
            <a:off x="6569075" y="5730875"/>
            <a:ext cx="2087563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2711D8AF-EA0D-4AE2-8EF5-8A32F498E1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0838" y="5145088"/>
            <a:ext cx="279400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5" name="TextBox 31">
            <a:extLst>
              <a:ext uri="{FF2B5EF4-FFF2-40B4-BE49-F238E27FC236}">
                <a16:creationId xmlns:a16="http://schemas.microsoft.com/office/drawing/2014/main" id="{0A0FDB78-98E9-4D4E-B32B-D949975D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430838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.07#</a:t>
            </a:r>
          </a:p>
        </p:txBody>
      </p:sp>
      <p:sp>
        <p:nvSpPr>
          <p:cNvPr id="49166" name="TextBox 32">
            <a:extLst>
              <a:ext uri="{FF2B5EF4-FFF2-40B4-BE49-F238E27FC236}">
                <a16:creationId xmlns:a16="http://schemas.microsoft.com/office/drawing/2014/main" id="{B805ED63-0C59-4C8E-A44F-38CD166F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51777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R</a:t>
            </a:r>
            <a:r>
              <a:rPr lang="en-US" altLang="en-US" sz="1800" i="1" baseline="30000" dirty="0"/>
              <a:t>2 </a:t>
            </a:r>
            <a:r>
              <a:rPr lang="en-US" altLang="en-US" sz="1800" dirty="0"/>
              <a:t>=.47</a:t>
            </a:r>
          </a:p>
        </p:txBody>
      </p:sp>
      <p:sp>
        <p:nvSpPr>
          <p:cNvPr id="49167" name="TextBox 33">
            <a:extLst>
              <a:ext uri="{FF2B5EF4-FFF2-40B4-BE49-F238E27FC236}">
                <a16:creationId xmlns:a16="http://schemas.microsoft.com/office/drawing/2014/main" id="{AA3A856C-B455-4568-AD8A-E3B9723CD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7367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R</a:t>
            </a:r>
            <a:r>
              <a:rPr lang="en-US" altLang="en-US" sz="1800" i="1" baseline="30000">
                <a:solidFill>
                  <a:srgbClr val="FF0000"/>
                </a:solidFill>
              </a:rPr>
              <a:t>2 </a:t>
            </a:r>
            <a:r>
              <a:rPr lang="en-US" altLang="en-US" sz="1800">
                <a:solidFill>
                  <a:srgbClr val="FF0000"/>
                </a:solidFill>
              </a:rPr>
              <a:t>=.60</a:t>
            </a:r>
          </a:p>
        </p:txBody>
      </p:sp>
      <p:sp>
        <p:nvSpPr>
          <p:cNvPr id="49168" name="TextBox 34">
            <a:extLst>
              <a:ext uri="{FF2B5EF4-FFF2-40B4-BE49-F238E27FC236}">
                <a16:creationId xmlns:a16="http://schemas.microsoft.com/office/drawing/2014/main" id="{CB771A47-4AB7-4EFB-82E2-B8CCFA37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45038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R</a:t>
            </a:r>
            <a:r>
              <a:rPr lang="en-US" altLang="en-US" sz="1800" i="1" baseline="30000">
                <a:solidFill>
                  <a:srgbClr val="FF0000"/>
                </a:solidFill>
              </a:rPr>
              <a:t>2 </a:t>
            </a:r>
            <a:r>
              <a:rPr lang="en-US" altLang="en-US" sz="1800">
                <a:solidFill>
                  <a:srgbClr val="FF0000"/>
                </a:solidFill>
              </a:rPr>
              <a:t>=.59</a:t>
            </a:r>
          </a:p>
        </p:txBody>
      </p:sp>
      <p:sp>
        <p:nvSpPr>
          <p:cNvPr id="49169" name="TextBox 37">
            <a:extLst>
              <a:ext uri="{FF2B5EF4-FFF2-40B4-BE49-F238E27FC236}">
                <a16:creationId xmlns:a16="http://schemas.microsoft.com/office/drawing/2014/main" id="{79392ED0-B1F2-4D62-B7B8-793327B7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48773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.77***</a:t>
            </a:r>
          </a:p>
        </p:txBody>
      </p:sp>
      <p:sp>
        <p:nvSpPr>
          <p:cNvPr id="49170" name="TextBox 38">
            <a:extLst>
              <a:ext uri="{FF2B5EF4-FFF2-40B4-BE49-F238E27FC236}">
                <a16:creationId xmlns:a16="http://schemas.microsoft.com/office/drawing/2014/main" id="{26DC092E-DB0C-4A9E-80A6-5B9E86B9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422275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.77***</a:t>
            </a:r>
          </a:p>
        </p:txBody>
      </p:sp>
      <p:sp>
        <p:nvSpPr>
          <p:cNvPr id="49171" name="TextBox 39">
            <a:extLst>
              <a:ext uri="{FF2B5EF4-FFF2-40B4-BE49-F238E27FC236}">
                <a16:creationId xmlns:a16="http://schemas.microsoft.com/office/drawing/2014/main" id="{6C30B30F-4784-4AEB-9C8A-1B4C5BF9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47027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.23*</a:t>
            </a:r>
          </a:p>
        </p:txBody>
      </p:sp>
      <p:sp>
        <p:nvSpPr>
          <p:cNvPr id="49172" name="TextBox 40">
            <a:extLst>
              <a:ext uri="{FF2B5EF4-FFF2-40B4-BE49-F238E27FC236}">
                <a16:creationId xmlns:a16="http://schemas.microsoft.com/office/drawing/2014/main" id="{21BE36ED-8FC4-45B6-963D-A6E203A9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432435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.52***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6">
            <a:extLst>
              <a:ext uri="{FF2B5EF4-FFF2-40B4-BE49-F238E27FC236}">
                <a16:creationId xmlns:a16="http://schemas.microsoft.com/office/drawing/2014/main" id="{274F8F39-FCF6-4CB9-9908-1EF8761F322F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1628775"/>
            <a:ext cx="2895600" cy="1905000"/>
            <a:chOff x="2016" y="1488"/>
            <a:chExt cx="1824" cy="1200"/>
          </a:xfrm>
        </p:grpSpPr>
        <p:sp>
          <p:nvSpPr>
            <p:cNvPr id="50201" name="Oval 7">
              <a:extLst>
                <a:ext uri="{FF2B5EF4-FFF2-40B4-BE49-F238E27FC236}">
                  <a16:creationId xmlns:a16="http://schemas.microsoft.com/office/drawing/2014/main" id="{4BD79645-490D-4520-A6A2-E5DB8317C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0202" name="Text Box 8">
              <a:extLst>
                <a:ext uri="{FF2B5EF4-FFF2-40B4-BE49-F238E27FC236}">
                  <a16:creationId xmlns:a16="http://schemas.microsoft.com/office/drawing/2014/main" id="{84B79A60-4047-47F3-B774-A8B72F301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5" y="1824"/>
              <a:ext cx="1440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Integration Climate</a:t>
              </a:r>
            </a:p>
          </p:txBody>
        </p:sp>
      </p:grpSp>
      <p:grpSp>
        <p:nvGrpSpPr>
          <p:cNvPr id="50179" name="Group 9">
            <a:extLst>
              <a:ext uri="{FF2B5EF4-FFF2-40B4-BE49-F238E27FC236}">
                <a16:creationId xmlns:a16="http://schemas.microsoft.com/office/drawing/2014/main" id="{45AD4307-AC26-423F-B7FC-D2AD3A2E131B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4724400"/>
            <a:ext cx="2895600" cy="1905000"/>
            <a:chOff x="2016" y="816"/>
            <a:chExt cx="1824" cy="1200"/>
          </a:xfrm>
        </p:grpSpPr>
        <p:sp>
          <p:nvSpPr>
            <p:cNvPr id="50199" name="Oval 10">
              <a:extLst>
                <a:ext uri="{FF2B5EF4-FFF2-40B4-BE49-F238E27FC236}">
                  <a16:creationId xmlns:a16="http://schemas.microsoft.com/office/drawing/2014/main" id="{366C52DE-E3FB-4E32-8E89-9F65E48F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16"/>
              <a:ext cx="1824" cy="1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0200" name="Text Box 11">
              <a:extLst>
                <a:ext uri="{FF2B5EF4-FFF2-40B4-BE49-F238E27FC236}">
                  <a16:creationId xmlns:a16="http://schemas.microsoft.com/office/drawing/2014/main" id="{57BBFB65-67E3-4E81-9C69-3D711D995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008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400">
                  <a:solidFill>
                    <a:schemeClr val="bg1"/>
                  </a:solidFill>
                </a:rPr>
                <a:t>Effective Project Management </a:t>
              </a:r>
            </a:p>
          </p:txBody>
        </p:sp>
      </p:grpSp>
      <p:sp>
        <p:nvSpPr>
          <p:cNvPr id="71693" name="Line 13">
            <a:extLst>
              <a:ext uri="{FF2B5EF4-FFF2-40B4-BE49-F238E27FC236}">
                <a16:creationId xmlns:a16="http://schemas.microsoft.com/office/drawing/2014/main" id="{029563C9-EB0C-4240-97E0-6A5F92166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913" y="4300538"/>
            <a:ext cx="7207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81" name="Group 19">
            <a:extLst>
              <a:ext uri="{FF2B5EF4-FFF2-40B4-BE49-F238E27FC236}">
                <a16:creationId xmlns:a16="http://schemas.microsoft.com/office/drawing/2014/main" id="{E37E62FB-89FB-4312-B8F7-B1425EE3A2B5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2852738"/>
            <a:ext cx="2303462" cy="2286000"/>
            <a:chOff x="828229" y="2133600"/>
            <a:chExt cx="2303611" cy="2286000"/>
          </a:xfrm>
        </p:grpSpPr>
        <p:sp>
          <p:nvSpPr>
            <p:cNvPr id="50196" name="Rectangle 3">
              <a:extLst>
                <a:ext uri="{FF2B5EF4-FFF2-40B4-BE49-F238E27FC236}">
                  <a16:creationId xmlns:a16="http://schemas.microsoft.com/office/drawing/2014/main" id="{8B5919A5-53FF-409B-B54F-F837BC2A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303611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50197" name="Text Box 6">
              <a:extLst>
                <a:ext uri="{FF2B5EF4-FFF2-40B4-BE49-F238E27FC236}">
                  <a16:creationId xmlns:a16="http://schemas.microsoft.com/office/drawing/2014/main" id="{212258AD-E4D7-4BF9-8C16-308A34B73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Implementation Team’s OCB</a:t>
              </a:r>
            </a:p>
          </p:txBody>
        </p:sp>
        <p:sp>
          <p:nvSpPr>
            <p:cNvPr id="50198" name="Text Box 7">
              <a:extLst>
                <a:ext uri="{FF2B5EF4-FFF2-40B4-BE49-F238E27FC236}">
                  <a16:creationId xmlns:a16="http://schemas.microsoft.com/office/drawing/2014/main" id="{D210F32B-FF58-4CCF-8A91-1C0094007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1595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Helping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Sportsmanship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Civic Virtue</a:t>
              </a:r>
            </a:p>
          </p:txBody>
        </p:sp>
      </p:grpSp>
      <p:grpSp>
        <p:nvGrpSpPr>
          <p:cNvPr id="50182" name="Group 23">
            <a:extLst>
              <a:ext uri="{FF2B5EF4-FFF2-40B4-BE49-F238E27FC236}">
                <a16:creationId xmlns:a16="http://schemas.microsoft.com/office/drawing/2014/main" id="{E150C739-F460-44E3-9F9F-081AED7D7FDD}"/>
              </a:ext>
            </a:extLst>
          </p:cNvPr>
          <p:cNvGrpSpPr>
            <a:grpSpLocks/>
          </p:cNvGrpSpPr>
          <p:nvPr/>
        </p:nvGrpSpPr>
        <p:grpSpPr bwMode="auto">
          <a:xfrm>
            <a:off x="6535738" y="2852738"/>
            <a:ext cx="2428875" cy="2286000"/>
            <a:chOff x="828229" y="2133600"/>
            <a:chExt cx="2429220" cy="2286000"/>
          </a:xfrm>
        </p:grpSpPr>
        <p:sp>
          <p:nvSpPr>
            <p:cNvPr id="50193" name="Rectangle 3">
              <a:extLst>
                <a:ext uri="{FF2B5EF4-FFF2-40B4-BE49-F238E27FC236}">
                  <a16:creationId xmlns:a16="http://schemas.microsoft.com/office/drawing/2014/main" id="{DF5534FF-90F1-48A1-AE1E-4CF475C9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29" y="2133600"/>
              <a:ext cx="2419694" cy="2286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50194" name="Text Box 6">
              <a:extLst>
                <a:ext uri="{FF2B5EF4-FFF2-40B4-BE49-F238E27FC236}">
                  <a16:creationId xmlns:a16="http://schemas.microsoft.com/office/drawing/2014/main" id="{70AF4E36-BB88-4025-8552-670DC1018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2276475"/>
              <a:ext cx="23036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b="1"/>
                <a:t>Information System Success</a:t>
              </a:r>
            </a:p>
          </p:txBody>
        </p:sp>
        <p:sp>
          <p:nvSpPr>
            <p:cNvPr id="50195" name="Text Box 7">
              <a:extLst>
                <a:ext uri="{FF2B5EF4-FFF2-40B4-BE49-F238E27FC236}">
                  <a16:creationId xmlns:a16="http://schemas.microsoft.com/office/drawing/2014/main" id="{DDA58136-F8BF-4D3A-BFDD-92EC7FFF4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229" y="3213100"/>
              <a:ext cx="24292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zh-TW" altLang="en-US" sz="1800" b="1"/>
                <a:t> </a:t>
              </a:r>
              <a:r>
                <a:rPr lang="en-US" altLang="zh-TW" sz="1800" b="1"/>
                <a:t>Inform.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System Quality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</a:pPr>
              <a:r>
                <a:rPr lang="en-US" altLang="zh-TW" sz="1800" b="1"/>
                <a:t> Individual Impact</a:t>
              </a:r>
            </a:p>
          </p:txBody>
        </p:sp>
      </p:grpSp>
      <p:sp>
        <p:nvSpPr>
          <p:cNvPr id="28" name="Line 14">
            <a:extLst>
              <a:ext uri="{FF2B5EF4-FFF2-40B4-BE49-F238E27FC236}">
                <a16:creationId xmlns:a16="http://schemas.microsoft.com/office/drawing/2014/main" id="{061BDC96-3ECF-4AD6-860D-4F54254B4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3336925"/>
            <a:ext cx="709612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CD4C27A-96CF-4FA6-B543-6C7245BC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 dirty="0">
                <a:solidFill>
                  <a:schemeClr val="tx1"/>
                </a:solidFill>
              </a:rPr>
              <a:t>Model 4: All Direct Effects</a:t>
            </a:r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C1A5D1CA-5437-4418-90BC-1C0613F01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725" y="4051300"/>
            <a:ext cx="34909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AB73BA-D7DD-455A-AE68-DC2A5E18AF6B}"/>
              </a:ext>
            </a:extLst>
          </p:cNvPr>
          <p:cNvSpPr/>
          <p:nvPr/>
        </p:nvSpPr>
        <p:spPr>
          <a:xfrm>
            <a:off x="6732588" y="5730875"/>
            <a:ext cx="2087562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2B35825C-863A-4368-8334-8F65D21040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4350" y="5145088"/>
            <a:ext cx="277813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8" name="TextBox 32">
            <a:extLst>
              <a:ext uri="{FF2B5EF4-FFF2-40B4-BE49-F238E27FC236}">
                <a16:creationId xmlns:a16="http://schemas.microsoft.com/office/drawing/2014/main" id="{2EFA23A9-E8C4-4937-B3DE-EB9E2E11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5430838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.09#</a:t>
            </a:r>
          </a:p>
        </p:txBody>
      </p:sp>
      <p:sp>
        <p:nvSpPr>
          <p:cNvPr id="50189" name="TextBox 33">
            <a:extLst>
              <a:ext uri="{FF2B5EF4-FFF2-40B4-BE49-F238E27FC236}">
                <a16:creationId xmlns:a16="http://schemas.microsoft.com/office/drawing/2014/main" id="{50E6FB73-112D-4B49-9151-635CCAEE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34512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.31***</a:t>
            </a:r>
          </a:p>
        </p:txBody>
      </p:sp>
      <p:sp>
        <p:nvSpPr>
          <p:cNvPr id="50190" name="TextBox 34">
            <a:extLst>
              <a:ext uri="{FF2B5EF4-FFF2-40B4-BE49-F238E27FC236}">
                <a16:creationId xmlns:a16="http://schemas.microsoft.com/office/drawing/2014/main" id="{0610F450-56F4-4CDD-A29D-A4601CBA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403725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.28***</a:t>
            </a:r>
          </a:p>
        </p:txBody>
      </p:sp>
      <p:sp>
        <p:nvSpPr>
          <p:cNvPr id="50191" name="TextBox 35">
            <a:extLst>
              <a:ext uri="{FF2B5EF4-FFF2-40B4-BE49-F238E27FC236}">
                <a16:creationId xmlns:a16="http://schemas.microsoft.com/office/drawing/2014/main" id="{EA3A7BF3-4C2E-47D0-9D7F-0A666B4C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406717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.28***</a:t>
            </a:r>
          </a:p>
        </p:txBody>
      </p:sp>
      <p:sp>
        <p:nvSpPr>
          <p:cNvPr id="50192" name="TextBox 36">
            <a:extLst>
              <a:ext uri="{FF2B5EF4-FFF2-40B4-BE49-F238E27FC236}">
                <a16:creationId xmlns:a16="http://schemas.microsoft.com/office/drawing/2014/main" id="{FC646264-EDE1-488D-9173-D312B693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51777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R</a:t>
            </a:r>
            <a:r>
              <a:rPr lang="en-US" altLang="en-US" sz="1800" i="1" baseline="30000" dirty="0"/>
              <a:t>2 </a:t>
            </a:r>
            <a:r>
              <a:rPr lang="en-US" altLang="en-US" sz="1800" dirty="0"/>
              <a:t>=.26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B2D75100-7ECF-45CD-B438-B55C146C5FC1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29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/>
              <a:t>No direct effect of OCB on ISS, but significant indirect effects through integration climate and EPM.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/>
              <a:t>IS and user managers should consider reinforcing organizational practices that nurture OCB.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/>
              <a:t>Managers need to observe the IS implementation process and listen to users directly involved in the implementation.</a:t>
            </a:r>
            <a:endParaRPr lang="en-US" altLang="zh-TW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3D640E4E-62E9-47E5-A14A-4345219F7A5D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3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Over 50% of Information System Projects failed (Standish, 2003)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The success/failure of Information System Project as an indicator organizational performance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The importance of integrating the social-psychological perspective to explain and predict Information System Success (ISS)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F3A66068-F440-42CC-9A62-EB1C87F1B9E1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30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4"/>
              <a:defRPr/>
            </a:pPr>
            <a:r>
              <a:rPr lang="en-US" sz="2400" dirty="0"/>
              <a:t>Implementation team’s OCB can elicit more positive perceptions in the minds of the users about ISS. </a:t>
            </a:r>
          </a:p>
          <a:p>
            <a:pPr marL="514350" indent="-514350" algn="l">
              <a:buFont typeface="+mj-lt"/>
              <a:buAutoNum type="arabicPeriod" startAt="4"/>
              <a:defRPr/>
            </a:pPr>
            <a:r>
              <a:rPr lang="en-US" sz="2400" dirty="0"/>
              <a:t>When all employees demonstrate high levels of OCB, an organization can truly establish a culture of total quality management.</a:t>
            </a:r>
          </a:p>
          <a:p>
            <a:pPr marL="514350" indent="-514350" algn="l">
              <a:buFont typeface="+mj-lt"/>
              <a:buAutoNum type="arabicPeriod" startAt="4"/>
              <a:defRPr/>
            </a:pPr>
            <a:r>
              <a:rPr lang="en-US" sz="2400" dirty="0"/>
              <a:t>Creating fair reward systems, making decisions using fair and transparent procedures, and generating trust in the workplace go a long way in developing a culture of OCB among employees.</a:t>
            </a:r>
            <a:endParaRPr lang="en-US" altLang="zh-TW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7642D30D-FC5C-4937-B8E1-2323321774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84FEB8-3ED1-4A66-AA12-3A3F62AB64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E9C744A9-DAB6-4E61-9B6A-9CAEEB7EAB1A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31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E8D574-C3C8-4128-A768-FD9CC6C060A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2FB97BAB-FA01-460A-81EA-EB873B9F82C2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55301" name="WordArt 2">
            <a:extLst>
              <a:ext uri="{FF2B5EF4-FFF2-40B4-BE49-F238E27FC236}">
                <a16:creationId xmlns:a16="http://schemas.microsoft.com/office/drawing/2014/main" id="{89EBE149-C045-4D50-9A97-FC60E534E2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2205038"/>
            <a:ext cx="6048375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Thank you very much for listening</a:t>
            </a:r>
          </a:p>
        </p:txBody>
      </p:sp>
      <p:sp>
        <p:nvSpPr>
          <p:cNvPr id="55302" name="WordArt 2">
            <a:extLst>
              <a:ext uri="{FF2B5EF4-FFF2-40B4-BE49-F238E27FC236}">
                <a16:creationId xmlns:a16="http://schemas.microsoft.com/office/drawing/2014/main" id="{0898EA39-E48E-4C18-A3D3-C61756184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57563"/>
            <a:ext cx="3600450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Q&amp;A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DF39ABF4-5F98-45C1-9C7F-227CFB8EF998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4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Research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Organizational Citizenship Behavior (OCB) as a potential influence of IS Success (ISS).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To explore the potential mediators for the OCB-ISS relationship.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dirty="0"/>
              <a:t>To construct a framework explaining the impacts of OCB on ISS.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416B1C4F-C337-47E0-8879-D7F34FEB19D6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5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en-US" altLang="zh-TW" sz="2800" dirty="0"/>
              <a:t>Defining OCB (Organ 1988) </a:t>
            </a:r>
          </a:p>
          <a:p>
            <a:pPr marL="120015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latin typeface="Times New Roman" pitchFamily="18" charset="0"/>
              </a:rPr>
              <a:t>“</a:t>
            </a:r>
            <a:r>
              <a:rPr lang="en-US" altLang="zh-TW" sz="2400" i="1" dirty="0">
                <a:latin typeface="Times New Roman" pitchFamily="18" charset="0"/>
              </a:rPr>
              <a:t>individual behavior that is discretionary, not directly or explicitly recognized by the formal reward system, and that in the aggregate promotes the effective functioning of the organization.”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en-US" altLang="zh-TW" sz="2800" dirty="0"/>
              <a:t>Few, if any studies have tried to understand how OCB might influence organizational performance outcomes</a:t>
            </a:r>
            <a:r>
              <a:rPr lang="en-US" altLang="zh-TW" sz="2800" dirty="0">
                <a:latin typeface="Times New Roman" pitchFamily="18" charset="0"/>
              </a:rPr>
              <a:t>.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Niehoff</a:t>
            </a:r>
            <a:r>
              <a:rPr lang="en-US" altLang="zh-TW" sz="2800" dirty="0"/>
              <a:t>, 2004; Podsakoff, et al. 2000)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149DC0-6C4D-499C-A09C-B9A6F2ADCC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Copyright (c) E.Y.Li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238096-554B-46B9-B65E-9F7AEBBB71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678E665E-4FB9-45E1-BA86-EE2ABB7FD30E}" type="slidenum">
              <a:rPr kumimoji="0" lang="en-US" altLang="zh-TW" smtClean="0">
                <a:latin typeface="Arial" panose="020B0604020202020204" pitchFamily="34" charset="0"/>
              </a:rPr>
              <a:pPr eaLnBrk="1" hangingPunct="1">
                <a:defRPr/>
              </a:pPr>
              <a:t>6</a:t>
            </a:fld>
            <a:endParaRPr kumimoji="0" lang="en-US" altLang="zh-TW"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A2BE69-BACF-44CA-975F-5924ADEF93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AAB405F-6561-41D7-9EFF-BB8AB5FA8165}" type="datetime1">
              <a:rPr lang="zh-TW" altLang="en-US"/>
              <a:pPr>
                <a:defRPr/>
              </a:pPr>
              <a:t>2021/10/26</a:t>
            </a:fld>
            <a:endParaRPr lang="en-US" altLang="zh-TW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7EF9595-4E0F-4F47-BD14-BCD36926C8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48823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B050"/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B5527-D829-4BEE-AF11-C12C15AA26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50938" y="1844675"/>
            <a:ext cx="6842125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3"/>
              <a:defRPr/>
            </a:pPr>
            <a:r>
              <a:rPr lang="en-US" altLang="zh-TW" sz="2800" dirty="0">
                <a:latin typeface="Times New Roman" pitchFamily="18" charset="0"/>
              </a:rPr>
              <a:t>OCB allows the organization to adapt more effectively to environmental changes and enhance the management productivity (Podsakoff and </a:t>
            </a:r>
            <a:r>
              <a:rPr lang="en-US" altLang="zh-TW" sz="2800" dirty="0" err="1">
                <a:latin typeface="Times New Roman" pitchFamily="18" charset="0"/>
              </a:rPr>
              <a:t>MacKenzie</a:t>
            </a:r>
            <a:r>
              <a:rPr lang="en-US" altLang="zh-TW" sz="2800" dirty="0">
                <a:latin typeface="Times New Roman" pitchFamily="18" charset="0"/>
              </a:rPr>
              <a:t>, 1997), leading to improved ISS.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95337D5-D37E-447B-BC39-2AAEE300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133600"/>
            <a:ext cx="230346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28AC00D3-4E5D-41FF-A485-ECF09428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2133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7BEFF335-4D71-4E9B-86F8-D5C9E337F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3276600"/>
            <a:ext cx="2963862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B130AA15-7D2A-4247-BD9F-BB66DC25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276475"/>
            <a:ext cx="230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/>
              <a:t>Implementation Team’s OCB</a:t>
            </a: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8B6FDDD5-B3AC-43CB-B499-22541D6E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213100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</a:pPr>
            <a:r>
              <a:rPr lang="zh-TW" altLang="en-US" sz="1800" b="1" dirty="0"/>
              <a:t> </a:t>
            </a:r>
            <a:r>
              <a:rPr lang="en-US" altLang="zh-TW" sz="1800" b="1" dirty="0"/>
              <a:t>Helping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zh-TW" sz="1800" b="1" dirty="0"/>
              <a:t> Sportsmanship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zh-TW" sz="1800" b="1" dirty="0"/>
              <a:t> Civic Virtue</a:t>
            </a: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F8AB7F95-48B9-4047-AC97-0601A930C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2133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/>
              <a:t>Organizational Performance Outcome</a:t>
            </a:r>
            <a:r>
              <a:rPr lang="en-US" altLang="zh-TW" sz="2000" dirty="0"/>
              <a:t> –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dirty="0"/>
              <a:t>Information System Success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7C87E8-6270-45D3-A34D-2F3E5D7A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87090B3-517E-437F-86AC-70131715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OCB may influence important organizational outcomes through the mediating variables of </a:t>
            </a:r>
            <a:r>
              <a:rPr lang="en-US" altLang="zh-TW" i="1" dirty="0"/>
              <a:t>work facilitation</a:t>
            </a:r>
            <a:r>
              <a:rPr lang="en-US" altLang="zh-TW" dirty="0"/>
              <a:t> and </a:t>
            </a:r>
            <a:r>
              <a:rPr lang="en-US" altLang="zh-TW" i="1" dirty="0"/>
              <a:t>socio-emotional support</a:t>
            </a:r>
            <a:r>
              <a:rPr lang="en-US" altLang="zh-TW" dirty="0"/>
              <a:t> (</a:t>
            </a:r>
            <a:r>
              <a:rPr lang="en-US" altLang="zh-TW" dirty="0" err="1"/>
              <a:t>Niehoff</a:t>
            </a:r>
            <a:r>
              <a:rPr lang="en-US" altLang="zh-TW" dirty="0"/>
              <a:t>, 2004)</a:t>
            </a:r>
          </a:p>
          <a:p>
            <a:pPr>
              <a:defRPr/>
            </a:pPr>
            <a:r>
              <a:rPr lang="en-US" altLang="zh-TW" dirty="0"/>
              <a:t>Project management is related to the success of IS implementation (Holland and Light, 1999; </a:t>
            </a:r>
            <a:r>
              <a:rPr lang="en-US" altLang="zh-TW" dirty="0" err="1"/>
              <a:t>Umble</a:t>
            </a:r>
            <a:r>
              <a:rPr lang="en-US" altLang="zh-TW" dirty="0"/>
              <a:t> et al., 2003; Kumar et al., 2003)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2D6572-CD81-41C3-9917-D6858F359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66C18CA4-3113-4FF7-AABA-7C6AC446A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3657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dirty="0"/>
              <a:t>Climate perceptions are associated with a variety of important work outcomes at the individual (e.g., Brown &amp; Leigh, 1996; Pritchard &amp; </a:t>
            </a:r>
            <a:r>
              <a:rPr lang="en-US" altLang="zh-TW" dirty="0" err="1"/>
              <a:t>Karasick</a:t>
            </a:r>
            <a:r>
              <a:rPr lang="en-US" altLang="zh-TW" dirty="0"/>
              <a:t>, 1973), group and organizational levels (Lawler et al., 1974; Patterson et al., 2004).</a:t>
            </a:r>
          </a:p>
          <a:p>
            <a:pPr>
              <a:lnSpc>
                <a:spcPct val="90000"/>
              </a:lnSpc>
              <a:defRPr/>
            </a:pPr>
            <a:endParaRPr lang="en-US" altLang="zh-TW" dirty="0"/>
          </a:p>
          <a:p>
            <a:pPr>
              <a:lnSpc>
                <a:spcPct val="90000"/>
              </a:lnSpc>
              <a:defRPr/>
            </a:pPr>
            <a:r>
              <a:rPr lang="en-US" altLang="zh-TW" dirty="0"/>
              <a:t>OCB exhibited by the implementation team enhances the creation of cooperative climate in the organization</a:t>
            </a:r>
            <a:endParaRPr lang="zh-TW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14B45-FFAC-49D7-A6C4-2C0E99D7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kern="0">
                <a:solidFill>
                  <a:srgbClr val="00B050"/>
                </a:solidFill>
              </a:rPr>
              <a:t>Background</a:t>
            </a:r>
            <a:endParaRPr lang="en-US" altLang="zh-TW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15933</TotalTime>
  <Words>1413</Words>
  <Application>Microsoft Office PowerPoint</Application>
  <PresentationFormat>On-screen Show (4:3)</PresentationFormat>
  <Paragraphs>277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新細明體</vt:lpstr>
      <vt:lpstr>Arial</vt:lpstr>
      <vt:lpstr>Arial Black</vt:lpstr>
      <vt:lpstr>Tahoma</vt:lpstr>
      <vt:lpstr>Times New Roman</vt:lpstr>
      <vt:lpstr>Wingdings</vt:lpstr>
      <vt:lpstr>Ocean</vt:lpstr>
      <vt:lpstr>Do organizational citizenship behaviors lead to information system success?</vt:lpstr>
      <vt:lpstr>Agenda</vt:lpstr>
      <vt:lpstr>Introduction</vt:lpstr>
      <vt:lpstr>Research Issues</vt:lpstr>
      <vt:lpstr>Background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 Review</vt:lpstr>
      <vt:lpstr>Literature Review</vt:lpstr>
      <vt:lpstr>Research Model</vt:lpstr>
      <vt:lpstr>Method</vt:lpstr>
      <vt:lpstr>Measures</vt:lpstr>
      <vt:lpstr>Data Representativeness</vt:lpstr>
      <vt:lpstr>Scale Assessment</vt:lpstr>
      <vt:lpstr>Scale Assessment</vt:lpstr>
      <vt:lpstr>Validation</vt:lpstr>
      <vt:lpstr>Validation</vt:lpstr>
      <vt:lpstr>Comparative Models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PowerPoint Presentation</vt:lpstr>
    </vt:vector>
  </TitlesOfParts>
  <Company>元智大學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Publish in Journals</dc:title>
  <dc:creator>yzu</dc:creator>
  <cp:lastModifiedBy>Eldon Li</cp:lastModifiedBy>
  <cp:revision>876</cp:revision>
  <dcterms:created xsi:type="dcterms:W3CDTF">2004-04-16T07:16:49Z</dcterms:created>
  <dcterms:modified xsi:type="dcterms:W3CDTF">2021-10-26T13:00:26Z</dcterms:modified>
</cp:coreProperties>
</file>