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366" r:id="rId3"/>
    <p:sldId id="345" r:id="rId4"/>
    <p:sldId id="359" r:id="rId5"/>
    <p:sldId id="346" r:id="rId6"/>
    <p:sldId id="348" r:id="rId7"/>
    <p:sldId id="362" r:id="rId8"/>
    <p:sldId id="358" r:id="rId9"/>
    <p:sldId id="363" r:id="rId10"/>
    <p:sldId id="364" r:id="rId11"/>
    <p:sldId id="354" r:id="rId12"/>
    <p:sldId id="361" r:id="rId13"/>
    <p:sldId id="365" r:id="rId14"/>
    <p:sldId id="355" r:id="rId15"/>
  </p:sldIdLst>
  <p:sldSz cx="9144000" cy="6858000" type="screen4x3"/>
  <p:notesSz cx="6797675" cy="9926638"/>
  <p:custShowLst>
    <p:custShow name="SRII 2010 Presentation" id="0">
      <p:sldLst>
        <p:sld r:id="rId2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600" autoAdjust="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25B0A-4B4B-4E4E-8E0B-8557F85EE7F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E085B69-F2F0-400F-A057-7561A46572B4}">
      <dgm:prSet phldrT="[文字]" custT="1"/>
      <dgm:spPr/>
      <dgm:t>
        <a:bodyPr/>
        <a:lstStyle/>
        <a:p>
          <a:r>
            <a:rPr lang="en-US" altLang="zh-TW" sz="3000" dirty="0"/>
            <a:t>Mainstream processes</a:t>
          </a:r>
          <a:endParaRPr lang="zh-TW" altLang="en-US" sz="3000" dirty="0"/>
        </a:p>
      </dgm:t>
    </dgm:pt>
    <dgm:pt modelId="{B622CF76-76DE-4576-8376-64338D2E16AD}" type="parTrans" cxnId="{2710C2C1-D80D-4716-8752-C14458870DD6}">
      <dgm:prSet/>
      <dgm:spPr/>
      <dgm:t>
        <a:bodyPr/>
        <a:lstStyle/>
        <a:p>
          <a:endParaRPr lang="zh-TW" altLang="en-US"/>
        </a:p>
      </dgm:t>
    </dgm:pt>
    <dgm:pt modelId="{866DB7C5-393B-4DCF-A21B-B15ED9F39293}" type="sibTrans" cxnId="{2710C2C1-D80D-4716-8752-C14458870DD6}">
      <dgm:prSet/>
      <dgm:spPr/>
      <dgm:t>
        <a:bodyPr/>
        <a:lstStyle/>
        <a:p>
          <a:endParaRPr lang="zh-TW" altLang="en-US"/>
        </a:p>
      </dgm:t>
    </dgm:pt>
    <dgm:pt modelId="{BA253E42-5F42-4E46-84D9-580A6838364E}" type="pres">
      <dgm:prSet presAssocID="{1ED25B0A-4B4B-4E4E-8E0B-8557F85EE7F8}" presName="Name0" presStyleCnt="0">
        <dgm:presLayoutVars>
          <dgm:dir/>
          <dgm:animLvl val="lvl"/>
          <dgm:resizeHandles val="exact"/>
        </dgm:presLayoutVars>
      </dgm:prSet>
      <dgm:spPr/>
    </dgm:pt>
    <dgm:pt modelId="{31B8C656-DF15-4CA8-8801-32E3BF052CA9}" type="pres">
      <dgm:prSet presAssocID="{1ED25B0A-4B4B-4E4E-8E0B-8557F85EE7F8}" presName="dummy" presStyleCnt="0"/>
      <dgm:spPr/>
    </dgm:pt>
    <dgm:pt modelId="{A830C051-4D3E-4E9A-8E76-4888C8F8F477}" type="pres">
      <dgm:prSet presAssocID="{1ED25B0A-4B4B-4E4E-8E0B-8557F85EE7F8}" presName="linH" presStyleCnt="0"/>
      <dgm:spPr/>
    </dgm:pt>
    <dgm:pt modelId="{CCFB2C9D-CC90-4BF5-9AC9-122A2E6A89C8}" type="pres">
      <dgm:prSet presAssocID="{1ED25B0A-4B4B-4E4E-8E0B-8557F85EE7F8}" presName="padding1" presStyleCnt="0"/>
      <dgm:spPr/>
    </dgm:pt>
    <dgm:pt modelId="{8C642C93-14EF-4556-8F83-CA83FC18D2DF}" type="pres">
      <dgm:prSet presAssocID="{CE085B69-F2F0-400F-A057-7561A46572B4}" presName="linV" presStyleCnt="0"/>
      <dgm:spPr/>
    </dgm:pt>
    <dgm:pt modelId="{D4E01404-A41B-4907-B6A2-EA9CA5E78014}" type="pres">
      <dgm:prSet presAssocID="{CE085B69-F2F0-400F-A057-7561A46572B4}" presName="spVertical1" presStyleCnt="0"/>
      <dgm:spPr/>
    </dgm:pt>
    <dgm:pt modelId="{5CEC4985-274F-4982-9E5A-E5AA6961B94D}" type="pres">
      <dgm:prSet presAssocID="{CE085B69-F2F0-400F-A057-7561A46572B4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9E0142C6-5CC5-4D69-8120-616CF1F3910A}" type="pres">
      <dgm:prSet presAssocID="{CE085B69-F2F0-400F-A057-7561A46572B4}" presName="spVertical2" presStyleCnt="0"/>
      <dgm:spPr/>
    </dgm:pt>
    <dgm:pt modelId="{8BE8A5D6-C67F-4C5F-AE8B-7B2B673B5E8B}" type="pres">
      <dgm:prSet presAssocID="{CE085B69-F2F0-400F-A057-7561A46572B4}" presName="spVertical3" presStyleCnt="0"/>
      <dgm:spPr/>
    </dgm:pt>
    <dgm:pt modelId="{AEF1F333-7B3F-4D0B-9E09-B7DCEE166DCF}" type="pres">
      <dgm:prSet presAssocID="{1ED25B0A-4B4B-4E4E-8E0B-8557F85EE7F8}" presName="padding2" presStyleCnt="0"/>
      <dgm:spPr/>
    </dgm:pt>
    <dgm:pt modelId="{F6F8D05A-5695-42F0-8B59-AFEED262A52A}" type="pres">
      <dgm:prSet presAssocID="{1ED25B0A-4B4B-4E4E-8E0B-8557F85EE7F8}" presName="negArrow" presStyleCnt="0"/>
      <dgm:spPr/>
    </dgm:pt>
    <dgm:pt modelId="{BD1FEEDD-84F9-45CE-B140-6ED9BDFA71C9}" type="pres">
      <dgm:prSet presAssocID="{1ED25B0A-4B4B-4E4E-8E0B-8557F85EE7F8}" presName="backgroundArrow" presStyleLbl="node1" presStyleIdx="0" presStyleCnt="1"/>
      <dgm:spPr/>
    </dgm:pt>
  </dgm:ptLst>
  <dgm:cxnLst>
    <dgm:cxn modelId="{3A220030-0E14-4B15-AED3-B82A83819461}" type="presOf" srcId="{CE085B69-F2F0-400F-A057-7561A46572B4}" destId="{5CEC4985-274F-4982-9E5A-E5AA6961B94D}" srcOrd="0" destOrd="0" presId="urn:microsoft.com/office/officeart/2005/8/layout/hProcess3"/>
    <dgm:cxn modelId="{2A9A7649-6F79-4F0A-8DEE-3F5AD48D3C67}" type="presOf" srcId="{1ED25B0A-4B4B-4E4E-8E0B-8557F85EE7F8}" destId="{BA253E42-5F42-4E46-84D9-580A6838364E}" srcOrd="0" destOrd="0" presId="urn:microsoft.com/office/officeart/2005/8/layout/hProcess3"/>
    <dgm:cxn modelId="{2710C2C1-D80D-4716-8752-C14458870DD6}" srcId="{1ED25B0A-4B4B-4E4E-8E0B-8557F85EE7F8}" destId="{CE085B69-F2F0-400F-A057-7561A46572B4}" srcOrd="0" destOrd="0" parTransId="{B622CF76-76DE-4576-8376-64338D2E16AD}" sibTransId="{866DB7C5-393B-4DCF-A21B-B15ED9F39293}"/>
    <dgm:cxn modelId="{CE9B367D-6B10-4C71-815A-93592F98AC5D}" type="presParOf" srcId="{BA253E42-5F42-4E46-84D9-580A6838364E}" destId="{31B8C656-DF15-4CA8-8801-32E3BF052CA9}" srcOrd="0" destOrd="0" presId="urn:microsoft.com/office/officeart/2005/8/layout/hProcess3"/>
    <dgm:cxn modelId="{06BFE5E2-A6FA-418B-8E23-21101C736277}" type="presParOf" srcId="{BA253E42-5F42-4E46-84D9-580A6838364E}" destId="{A830C051-4D3E-4E9A-8E76-4888C8F8F477}" srcOrd="1" destOrd="0" presId="urn:microsoft.com/office/officeart/2005/8/layout/hProcess3"/>
    <dgm:cxn modelId="{7C7D367C-295C-46D4-BCD5-E6DF88FE5CC7}" type="presParOf" srcId="{A830C051-4D3E-4E9A-8E76-4888C8F8F477}" destId="{CCFB2C9D-CC90-4BF5-9AC9-122A2E6A89C8}" srcOrd="0" destOrd="0" presId="urn:microsoft.com/office/officeart/2005/8/layout/hProcess3"/>
    <dgm:cxn modelId="{CB73ECEC-89F3-4DD4-8981-6F12D13D5414}" type="presParOf" srcId="{A830C051-4D3E-4E9A-8E76-4888C8F8F477}" destId="{8C642C93-14EF-4556-8F83-CA83FC18D2DF}" srcOrd="1" destOrd="0" presId="urn:microsoft.com/office/officeart/2005/8/layout/hProcess3"/>
    <dgm:cxn modelId="{C000C887-E874-4E99-9E36-097567004448}" type="presParOf" srcId="{8C642C93-14EF-4556-8F83-CA83FC18D2DF}" destId="{D4E01404-A41B-4907-B6A2-EA9CA5E78014}" srcOrd="0" destOrd="0" presId="urn:microsoft.com/office/officeart/2005/8/layout/hProcess3"/>
    <dgm:cxn modelId="{51B16A65-9499-4516-9A4E-F7A01582FC49}" type="presParOf" srcId="{8C642C93-14EF-4556-8F83-CA83FC18D2DF}" destId="{5CEC4985-274F-4982-9E5A-E5AA6961B94D}" srcOrd="1" destOrd="0" presId="urn:microsoft.com/office/officeart/2005/8/layout/hProcess3"/>
    <dgm:cxn modelId="{E24E545A-E1D0-40D0-B22B-8CF343EFB7A2}" type="presParOf" srcId="{8C642C93-14EF-4556-8F83-CA83FC18D2DF}" destId="{9E0142C6-5CC5-4D69-8120-616CF1F3910A}" srcOrd="2" destOrd="0" presId="urn:microsoft.com/office/officeart/2005/8/layout/hProcess3"/>
    <dgm:cxn modelId="{37DECA51-B57A-4CED-91AC-FF46C120DB2A}" type="presParOf" srcId="{8C642C93-14EF-4556-8F83-CA83FC18D2DF}" destId="{8BE8A5D6-C67F-4C5F-AE8B-7B2B673B5E8B}" srcOrd="3" destOrd="0" presId="urn:microsoft.com/office/officeart/2005/8/layout/hProcess3"/>
    <dgm:cxn modelId="{B2EC33F0-94D9-4F52-BFBE-02598F218B7A}" type="presParOf" srcId="{A830C051-4D3E-4E9A-8E76-4888C8F8F477}" destId="{AEF1F333-7B3F-4D0B-9E09-B7DCEE166DCF}" srcOrd="2" destOrd="0" presId="urn:microsoft.com/office/officeart/2005/8/layout/hProcess3"/>
    <dgm:cxn modelId="{2625B337-A8F3-4C2D-93D2-3B92D96F3846}" type="presParOf" srcId="{A830C051-4D3E-4E9A-8E76-4888C8F8F477}" destId="{F6F8D05A-5695-42F0-8B59-AFEED262A52A}" srcOrd="3" destOrd="0" presId="urn:microsoft.com/office/officeart/2005/8/layout/hProcess3"/>
    <dgm:cxn modelId="{EBDED66B-2355-4769-B5EA-7015B8B900CB}" type="presParOf" srcId="{A830C051-4D3E-4E9A-8E76-4888C8F8F477}" destId="{BD1FEEDD-84F9-45CE-B140-6ED9BDFA71C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824D82-4B09-4BBD-B3D2-B1E631A055C5}" type="doc">
      <dgm:prSet loTypeId="urn:microsoft.com/office/officeart/2005/8/layout/arrow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A66CE7A-F7A4-428F-9EB0-AD9E3C01A6A8}">
      <dgm:prSet phldrT="[文字]" custT="1"/>
      <dgm:spPr/>
      <dgm:t>
        <a:bodyPr/>
        <a:lstStyle/>
        <a:p>
          <a:r>
            <a:rPr lang="en-US" altLang="zh-TW" sz="3000" dirty="0"/>
            <a:t>Administrative</a:t>
          </a:r>
          <a:br>
            <a:rPr lang="en-US" altLang="zh-TW" sz="3000" dirty="0"/>
          </a:br>
          <a:r>
            <a:rPr lang="en-US" altLang="zh-TW" sz="3000" dirty="0"/>
            <a:t>processes</a:t>
          </a:r>
          <a:endParaRPr lang="zh-TW" altLang="en-US" sz="3000" dirty="0"/>
        </a:p>
      </dgm:t>
    </dgm:pt>
    <dgm:pt modelId="{42DD3ACA-D854-46CA-B620-F349CD00E052}" type="parTrans" cxnId="{A3059545-D2B2-4595-8B36-7EF3C52BCC2D}">
      <dgm:prSet/>
      <dgm:spPr/>
      <dgm:t>
        <a:bodyPr/>
        <a:lstStyle/>
        <a:p>
          <a:endParaRPr lang="zh-TW" altLang="en-US"/>
        </a:p>
      </dgm:t>
    </dgm:pt>
    <dgm:pt modelId="{1BDA4914-D1D2-4D8A-8901-78BEE961A2F0}" type="sibTrans" cxnId="{A3059545-D2B2-4595-8B36-7EF3C52BCC2D}">
      <dgm:prSet/>
      <dgm:spPr/>
      <dgm:t>
        <a:bodyPr/>
        <a:lstStyle/>
        <a:p>
          <a:endParaRPr lang="zh-TW" altLang="en-US"/>
        </a:p>
      </dgm:t>
    </dgm:pt>
    <dgm:pt modelId="{B36E01E3-7ED7-4F9D-9D62-18105581253E}" type="pres">
      <dgm:prSet presAssocID="{E1824D82-4B09-4BBD-B3D2-B1E631A055C5}" presName="compositeShape" presStyleCnt="0">
        <dgm:presLayoutVars>
          <dgm:chMax val="2"/>
          <dgm:dir/>
          <dgm:resizeHandles val="exact"/>
        </dgm:presLayoutVars>
      </dgm:prSet>
      <dgm:spPr/>
    </dgm:pt>
    <dgm:pt modelId="{A411FCDD-A923-4132-88FC-72B4C709DF71}" type="pres">
      <dgm:prSet presAssocID="{5A66CE7A-F7A4-428F-9EB0-AD9E3C01A6A8}" presName="upArrow" presStyleLbl="node1" presStyleIdx="0" presStyleCnt="1"/>
      <dgm:spPr/>
    </dgm:pt>
    <dgm:pt modelId="{30C8F1B5-3AFF-4E9F-962E-840C99DE07CB}" type="pres">
      <dgm:prSet presAssocID="{5A66CE7A-F7A4-428F-9EB0-AD9E3C01A6A8}" presName="upArrowText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6F914C2E-15D6-4BE7-8700-A822D3E51E5B}" type="presOf" srcId="{E1824D82-4B09-4BBD-B3D2-B1E631A055C5}" destId="{B36E01E3-7ED7-4F9D-9D62-18105581253E}" srcOrd="0" destOrd="0" presId="urn:microsoft.com/office/officeart/2005/8/layout/arrow4"/>
    <dgm:cxn modelId="{A3059545-D2B2-4595-8B36-7EF3C52BCC2D}" srcId="{E1824D82-4B09-4BBD-B3D2-B1E631A055C5}" destId="{5A66CE7A-F7A4-428F-9EB0-AD9E3C01A6A8}" srcOrd="0" destOrd="0" parTransId="{42DD3ACA-D854-46CA-B620-F349CD00E052}" sibTransId="{1BDA4914-D1D2-4D8A-8901-78BEE961A2F0}"/>
    <dgm:cxn modelId="{5A7BF0A3-DC4D-4A86-B6F1-AA89F7C1565F}" type="presOf" srcId="{5A66CE7A-F7A4-428F-9EB0-AD9E3C01A6A8}" destId="{30C8F1B5-3AFF-4E9F-962E-840C99DE07CB}" srcOrd="0" destOrd="0" presId="urn:microsoft.com/office/officeart/2005/8/layout/arrow4"/>
    <dgm:cxn modelId="{7C283649-48B2-4A23-BD6B-4E79AF273894}" type="presParOf" srcId="{B36E01E3-7ED7-4F9D-9D62-18105581253E}" destId="{A411FCDD-A923-4132-88FC-72B4C709DF71}" srcOrd="0" destOrd="0" presId="urn:microsoft.com/office/officeart/2005/8/layout/arrow4"/>
    <dgm:cxn modelId="{85500C18-4AC5-4F4D-9328-7BC0A608CA69}" type="presParOf" srcId="{B36E01E3-7ED7-4F9D-9D62-18105581253E}" destId="{30C8F1B5-3AFF-4E9F-962E-840C99DE07CB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824D82-4B09-4BBD-B3D2-B1E631A055C5}" type="doc">
      <dgm:prSet loTypeId="urn:microsoft.com/office/officeart/2005/8/layout/arrow4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5A66CE7A-F7A4-428F-9EB0-AD9E3C01A6A8}">
      <dgm:prSet phldrT="[文字]" custT="1"/>
      <dgm:spPr/>
      <dgm:t>
        <a:bodyPr/>
        <a:lstStyle/>
        <a:p>
          <a:r>
            <a:rPr lang="en-US" altLang="zh-TW" sz="3000" dirty="0"/>
            <a:t>Supportive processes</a:t>
          </a:r>
          <a:endParaRPr lang="zh-TW" altLang="en-US" sz="3000" dirty="0"/>
        </a:p>
      </dgm:t>
    </dgm:pt>
    <dgm:pt modelId="{42DD3ACA-D854-46CA-B620-F349CD00E052}" type="parTrans" cxnId="{A3059545-D2B2-4595-8B36-7EF3C52BCC2D}">
      <dgm:prSet/>
      <dgm:spPr/>
      <dgm:t>
        <a:bodyPr/>
        <a:lstStyle/>
        <a:p>
          <a:endParaRPr lang="zh-TW" altLang="en-US"/>
        </a:p>
      </dgm:t>
    </dgm:pt>
    <dgm:pt modelId="{1BDA4914-D1D2-4D8A-8901-78BEE961A2F0}" type="sibTrans" cxnId="{A3059545-D2B2-4595-8B36-7EF3C52BCC2D}">
      <dgm:prSet/>
      <dgm:spPr/>
      <dgm:t>
        <a:bodyPr/>
        <a:lstStyle/>
        <a:p>
          <a:endParaRPr lang="zh-TW" altLang="en-US"/>
        </a:p>
      </dgm:t>
    </dgm:pt>
    <dgm:pt modelId="{B36E01E3-7ED7-4F9D-9D62-18105581253E}" type="pres">
      <dgm:prSet presAssocID="{E1824D82-4B09-4BBD-B3D2-B1E631A055C5}" presName="compositeShape" presStyleCnt="0">
        <dgm:presLayoutVars>
          <dgm:chMax val="2"/>
          <dgm:dir/>
          <dgm:resizeHandles val="exact"/>
        </dgm:presLayoutVars>
      </dgm:prSet>
      <dgm:spPr/>
    </dgm:pt>
    <dgm:pt modelId="{A411FCDD-A923-4132-88FC-72B4C709DF71}" type="pres">
      <dgm:prSet presAssocID="{5A66CE7A-F7A4-428F-9EB0-AD9E3C01A6A8}" presName="upArrow" presStyleLbl="node1" presStyleIdx="0" presStyleCnt="1" custLinFactX="57392" custLinFactNeighborX="100000"/>
      <dgm:spPr/>
    </dgm:pt>
    <dgm:pt modelId="{30C8F1B5-3AFF-4E9F-962E-840C99DE07CB}" type="pres">
      <dgm:prSet presAssocID="{5A66CE7A-F7A4-428F-9EB0-AD9E3C01A6A8}" presName="upArrowText" presStyleLbl="revTx" presStyleIdx="0" presStyleCnt="1" custLinFactNeighborX="-48107">
        <dgm:presLayoutVars>
          <dgm:chMax val="0"/>
          <dgm:bulletEnabled val="1"/>
        </dgm:presLayoutVars>
      </dgm:prSet>
      <dgm:spPr/>
    </dgm:pt>
  </dgm:ptLst>
  <dgm:cxnLst>
    <dgm:cxn modelId="{A3059545-D2B2-4595-8B36-7EF3C52BCC2D}" srcId="{E1824D82-4B09-4BBD-B3D2-B1E631A055C5}" destId="{5A66CE7A-F7A4-428F-9EB0-AD9E3C01A6A8}" srcOrd="0" destOrd="0" parTransId="{42DD3ACA-D854-46CA-B620-F349CD00E052}" sibTransId="{1BDA4914-D1D2-4D8A-8901-78BEE961A2F0}"/>
    <dgm:cxn modelId="{5AC6A068-9596-4E6F-9B22-B35E7ED4ED15}" type="presOf" srcId="{E1824D82-4B09-4BBD-B3D2-B1E631A055C5}" destId="{B36E01E3-7ED7-4F9D-9D62-18105581253E}" srcOrd="0" destOrd="0" presId="urn:microsoft.com/office/officeart/2005/8/layout/arrow4"/>
    <dgm:cxn modelId="{FC4F33F8-0553-47B1-9A33-4363D4552953}" type="presOf" srcId="{5A66CE7A-F7A4-428F-9EB0-AD9E3C01A6A8}" destId="{30C8F1B5-3AFF-4E9F-962E-840C99DE07CB}" srcOrd="0" destOrd="0" presId="urn:microsoft.com/office/officeart/2005/8/layout/arrow4"/>
    <dgm:cxn modelId="{ADB5306E-89A4-451F-A066-CE91AA3BA045}" type="presParOf" srcId="{B36E01E3-7ED7-4F9D-9D62-18105581253E}" destId="{A411FCDD-A923-4132-88FC-72B4C709DF71}" srcOrd="0" destOrd="0" presId="urn:microsoft.com/office/officeart/2005/8/layout/arrow4"/>
    <dgm:cxn modelId="{D094B26E-26D0-446B-A025-23021D0D1CD2}" type="presParOf" srcId="{B36E01E3-7ED7-4F9D-9D62-18105581253E}" destId="{30C8F1B5-3AFF-4E9F-962E-840C99DE07CB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7B7C79-FF28-431C-903D-A49E859D727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6620599-0E6A-4DD5-9BD9-53E6B36D02E7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04073172-0740-4F13-BBE0-29C576E17C97}" type="parTrans" cxnId="{5A207BF2-F3AE-494F-8AAE-84CE66BA5A8D}">
      <dgm:prSet/>
      <dgm:spPr/>
      <dgm:t>
        <a:bodyPr/>
        <a:lstStyle/>
        <a:p>
          <a:endParaRPr lang="zh-TW" altLang="en-US"/>
        </a:p>
      </dgm:t>
    </dgm:pt>
    <dgm:pt modelId="{3CCDA7C5-E401-43AF-B00A-A1E075E31CC4}" type="sibTrans" cxnId="{5A207BF2-F3AE-494F-8AAE-84CE66BA5A8D}">
      <dgm:prSet/>
      <dgm:spPr/>
      <dgm:t>
        <a:bodyPr/>
        <a:lstStyle/>
        <a:p>
          <a:endParaRPr lang="zh-TW" altLang="en-US"/>
        </a:p>
      </dgm:t>
    </dgm:pt>
    <dgm:pt modelId="{9329817F-5F03-45A1-9126-F3C9200048D3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D803F5EC-F6E3-44CF-967E-51F68AFC98FB}" type="parTrans" cxnId="{96BB1450-0545-414F-B9A0-09FD3A012227}">
      <dgm:prSet/>
      <dgm:spPr/>
      <dgm:t>
        <a:bodyPr/>
        <a:lstStyle/>
        <a:p>
          <a:endParaRPr lang="zh-TW" altLang="en-US"/>
        </a:p>
      </dgm:t>
    </dgm:pt>
    <dgm:pt modelId="{90FFEA81-F610-4E69-844E-F91924EBA1A9}" type="sibTrans" cxnId="{96BB1450-0545-414F-B9A0-09FD3A012227}">
      <dgm:prSet/>
      <dgm:spPr/>
      <dgm:t>
        <a:bodyPr/>
        <a:lstStyle/>
        <a:p>
          <a:endParaRPr lang="zh-TW" altLang="en-US"/>
        </a:p>
      </dgm:t>
    </dgm:pt>
    <dgm:pt modelId="{32C28259-292A-4B34-9714-587ED3E3DD1A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65637BF7-6C0A-4D86-9E85-9E527072C129}" type="parTrans" cxnId="{433DFFB4-7004-4524-970B-856BE3E23E72}">
      <dgm:prSet/>
      <dgm:spPr/>
      <dgm:t>
        <a:bodyPr/>
        <a:lstStyle/>
        <a:p>
          <a:endParaRPr lang="zh-TW" altLang="en-US"/>
        </a:p>
      </dgm:t>
    </dgm:pt>
    <dgm:pt modelId="{FDA054BA-698D-470C-BB51-44E82B63BA22}" type="sibTrans" cxnId="{433DFFB4-7004-4524-970B-856BE3E23E72}">
      <dgm:prSet/>
      <dgm:spPr/>
      <dgm:t>
        <a:bodyPr/>
        <a:lstStyle/>
        <a:p>
          <a:endParaRPr lang="zh-TW" altLang="en-US"/>
        </a:p>
      </dgm:t>
    </dgm:pt>
    <dgm:pt modelId="{5C860149-401F-4F61-952C-2DAB3CA33A56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4DC93431-9CCC-42C3-A839-C746C9DF49A5}" type="parTrans" cxnId="{0C0A3478-82F5-4CC3-B0F9-383AB07FE158}">
      <dgm:prSet/>
      <dgm:spPr/>
      <dgm:t>
        <a:bodyPr/>
        <a:lstStyle/>
        <a:p>
          <a:endParaRPr lang="zh-TW" altLang="en-US"/>
        </a:p>
      </dgm:t>
    </dgm:pt>
    <dgm:pt modelId="{849E40FC-D254-42D6-A627-1E9A615BA920}" type="sibTrans" cxnId="{0C0A3478-82F5-4CC3-B0F9-383AB07FE158}">
      <dgm:prSet/>
      <dgm:spPr/>
      <dgm:t>
        <a:bodyPr/>
        <a:lstStyle/>
        <a:p>
          <a:endParaRPr lang="zh-TW" altLang="en-US"/>
        </a:p>
      </dgm:t>
    </dgm:pt>
    <dgm:pt modelId="{7E7A97EB-59F1-41AE-A58D-D03359007A3C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D372C6F3-8EB2-46E3-9907-010960F5E7C2}" type="parTrans" cxnId="{8CA1306C-E33B-48DA-B230-89FDD012540D}">
      <dgm:prSet/>
      <dgm:spPr/>
      <dgm:t>
        <a:bodyPr/>
        <a:lstStyle/>
        <a:p>
          <a:endParaRPr lang="zh-TW" altLang="en-US"/>
        </a:p>
      </dgm:t>
    </dgm:pt>
    <dgm:pt modelId="{B0DCC9C9-7204-4120-984E-7614584AB422}" type="sibTrans" cxnId="{8CA1306C-E33B-48DA-B230-89FDD012540D}">
      <dgm:prSet/>
      <dgm:spPr/>
      <dgm:t>
        <a:bodyPr/>
        <a:lstStyle/>
        <a:p>
          <a:endParaRPr lang="zh-TW" altLang="en-US"/>
        </a:p>
      </dgm:t>
    </dgm:pt>
    <dgm:pt modelId="{531280AD-714C-49AD-93A7-E52DF9A7451B}">
      <dgm:prSet phldrT="[文字]"/>
      <dgm:spPr/>
      <dgm:t>
        <a:bodyPr/>
        <a:lstStyle/>
        <a:p>
          <a:r>
            <a:rPr lang="en-US" altLang="zh-TW" dirty="0"/>
            <a:t> </a:t>
          </a:r>
          <a:endParaRPr lang="zh-TW" altLang="en-US" dirty="0"/>
        </a:p>
      </dgm:t>
    </dgm:pt>
    <dgm:pt modelId="{4DBAB423-B316-41BF-8093-D31D8EB6ED70}" type="parTrans" cxnId="{8A0FB3D2-D8F4-4588-BF58-111F60809C6D}">
      <dgm:prSet/>
      <dgm:spPr/>
      <dgm:t>
        <a:bodyPr/>
        <a:lstStyle/>
        <a:p>
          <a:endParaRPr lang="zh-TW" altLang="en-US"/>
        </a:p>
      </dgm:t>
    </dgm:pt>
    <dgm:pt modelId="{900A308D-0B33-469B-B9DE-C3080CE6950E}" type="sibTrans" cxnId="{8A0FB3D2-D8F4-4588-BF58-111F60809C6D}">
      <dgm:prSet/>
      <dgm:spPr/>
      <dgm:t>
        <a:bodyPr/>
        <a:lstStyle/>
        <a:p>
          <a:endParaRPr lang="zh-TW" altLang="en-US"/>
        </a:p>
      </dgm:t>
    </dgm:pt>
    <dgm:pt modelId="{0CB5BB8D-29CE-4BE8-84FD-D71148920D98}" type="pres">
      <dgm:prSet presAssocID="{B17B7C79-FF28-431C-903D-A49E859D727C}" presName="cycle" presStyleCnt="0">
        <dgm:presLayoutVars>
          <dgm:dir/>
          <dgm:resizeHandles val="exact"/>
        </dgm:presLayoutVars>
      </dgm:prSet>
      <dgm:spPr/>
    </dgm:pt>
    <dgm:pt modelId="{D0707EA4-3D66-446A-B521-40A99EDBCAB6}" type="pres">
      <dgm:prSet presAssocID="{D6620599-0E6A-4DD5-9BD9-53E6B36D02E7}" presName="dummy" presStyleCnt="0"/>
      <dgm:spPr/>
    </dgm:pt>
    <dgm:pt modelId="{5FD5B4A1-8C75-48B6-BF22-BD0408A5E4AE}" type="pres">
      <dgm:prSet presAssocID="{D6620599-0E6A-4DD5-9BD9-53E6B36D02E7}" presName="node" presStyleLbl="revTx" presStyleIdx="0" presStyleCnt="6">
        <dgm:presLayoutVars>
          <dgm:bulletEnabled val="1"/>
        </dgm:presLayoutVars>
      </dgm:prSet>
      <dgm:spPr/>
    </dgm:pt>
    <dgm:pt modelId="{38337DAC-448D-4E20-96AC-4AE2C19F008F}" type="pres">
      <dgm:prSet presAssocID="{3CCDA7C5-E401-43AF-B00A-A1E075E31CC4}" presName="sibTrans" presStyleLbl="node1" presStyleIdx="0" presStyleCnt="6"/>
      <dgm:spPr/>
    </dgm:pt>
    <dgm:pt modelId="{71C8941D-78D9-423D-A70C-16D861B7A91A}" type="pres">
      <dgm:prSet presAssocID="{9329817F-5F03-45A1-9126-F3C9200048D3}" presName="dummy" presStyleCnt="0"/>
      <dgm:spPr/>
    </dgm:pt>
    <dgm:pt modelId="{468E33FB-037B-421D-8C86-BCEC6EBEE282}" type="pres">
      <dgm:prSet presAssocID="{9329817F-5F03-45A1-9126-F3C9200048D3}" presName="node" presStyleLbl="revTx" presStyleIdx="1" presStyleCnt="6">
        <dgm:presLayoutVars>
          <dgm:bulletEnabled val="1"/>
        </dgm:presLayoutVars>
      </dgm:prSet>
      <dgm:spPr/>
    </dgm:pt>
    <dgm:pt modelId="{46449878-9587-4000-8C69-D6FDFD17D291}" type="pres">
      <dgm:prSet presAssocID="{90FFEA81-F610-4E69-844E-F91924EBA1A9}" presName="sibTrans" presStyleLbl="node1" presStyleIdx="1" presStyleCnt="6"/>
      <dgm:spPr/>
    </dgm:pt>
    <dgm:pt modelId="{184BECA9-F6F9-4731-82BB-2748180048AD}" type="pres">
      <dgm:prSet presAssocID="{32C28259-292A-4B34-9714-587ED3E3DD1A}" presName="dummy" presStyleCnt="0"/>
      <dgm:spPr/>
    </dgm:pt>
    <dgm:pt modelId="{507DCE94-FC13-49E7-8A52-A2F640409A8A}" type="pres">
      <dgm:prSet presAssocID="{32C28259-292A-4B34-9714-587ED3E3DD1A}" presName="node" presStyleLbl="revTx" presStyleIdx="2" presStyleCnt="6">
        <dgm:presLayoutVars>
          <dgm:bulletEnabled val="1"/>
        </dgm:presLayoutVars>
      </dgm:prSet>
      <dgm:spPr/>
    </dgm:pt>
    <dgm:pt modelId="{52DFF00F-3A8B-4A70-952E-037E9748D8DB}" type="pres">
      <dgm:prSet presAssocID="{FDA054BA-698D-470C-BB51-44E82B63BA22}" presName="sibTrans" presStyleLbl="node1" presStyleIdx="2" presStyleCnt="6"/>
      <dgm:spPr/>
    </dgm:pt>
    <dgm:pt modelId="{ED5604AB-3E88-4A0C-B578-5BA5438C8DC1}" type="pres">
      <dgm:prSet presAssocID="{5C860149-401F-4F61-952C-2DAB3CA33A56}" presName="dummy" presStyleCnt="0"/>
      <dgm:spPr/>
    </dgm:pt>
    <dgm:pt modelId="{D473B07D-67A6-4933-B73A-68B62128D561}" type="pres">
      <dgm:prSet presAssocID="{5C860149-401F-4F61-952C-2DAB3CA33A56}" presName="node" presStyleLbl="revTx" presStyleIdx="3" presStyleCnt="6">
        <dgm:presLayoutVars>
          <dgm:bulletEnabled val="1"/>
        </dgm:presLayoutVars>
      </dgm:prSet>
      <dgm:spPr/>
    </dgm:pt>
    <dgm:pt modelId="{6BFA068E-6A14-4FA1-9EED-E4B01E71346B}" type="pres">
      <dgm:prSet presAssocID="{849E40FC-D254-42D6-A627-1E9A615BA920}" presName="sibTrans" presStyleLbl="node1" presStyleIdx="3" presStyleCnt="6"/>
      <dgm:spPr/>
    </dgm:pt>
    <dgm:pt modelId="{8F1D7F77-4DDE-4BE3-8844-0F6D9CC61247}" type="pres">
      <dgm:prSet presAssocID="{7E7A97EB-59F1-41AE-A58D-D03359007A3C}" presName="dummy" presStyleCnt="0"/>
      <dgm:spPr/>
    </dgm:pt>
    <dgm:pt modelId="{DBA0FEBD-2DA9-4ACB-8059-1EA4DAE852FA}" type="pres">
      <dgm:prSet presAssocID="{7E7A97EB-59F1-41AE-A58D-D03359007A3C}" presName="node" presStyleLbl="revTx" presStyleIdx="4" presStyleCnt="6">
        <dgm:presLayoutVars>
          <dgm:bulletEnabled val="1"/>
        </dgm:presLayoutVars>
      </dgm:prSet>
      <dgm:spPr/>
    </dgm:pt>
    <dgm:pt modelId="{AE486061-6843-4C29-B688-6396B7C04491}" type="pres">
      <dgm:prSet presAssocID="{B0DCC9C9-7204-4120-984E-7614584AB422}" presName="sibTrans" presStyleLbl="node1" presStyleIdx="4" presStyleCnt="6"/>
      <dgm:spPr/>
    </dgm:pt>
    <dgm:pt modelId="{40AB0930-E573-4F2E-A005-44E153272721}" type="pres">
      <dgm:prSet presAssocID="{531280AD-714C-49AD-93A7-E52DF9A7451B}" presName="dummy" presStyleCnt="0"/>
      <dgm:spPr/>
    </dgm:pt>
    <dgm:pt modelId="{8E09D835-47FB-489E-9CFE-9154E4AF7C04}" type="pres">
      <dgm:prSet presAssocID="{531280AD-714C-49AD-93A7-E52DF9A7451B}" presName="node" presStyleLbl="revTx" presStyleIdx="5" presStyleCnt="6">
        <dgm:presLayoutVars>
          <dgm:bulletEnabled val="1"/>
        </dgm:presLayoutVars>
      </dgm:prSet>
      <dgm:spPr/>
    </dgm:pt>
    <dgm:pt modelId="{E0392D80-754F-441D-8474-79C77DF561B3}" type="pres">
      <dgm:prSet presAssocID="{900A308D-0B33-469B-B9DE-C3080CE6950E}" presName="sibTrans" presStyleLbl="node1" presStyleIdx="5" presStyleCnt="6"/>
      <dgm:spPr/>
    </dgm:pt>
  </dgm:ptLst>
  <dgm:cxnLst>
    <dgm:cxn modelId="{06CAB105-FD9B-4926-B894-E8C890905098}" type="presOf" srcId="{D6620599-0E6A-4DD5-9BD9-53E6B36D02E7}" destId="{5FD5B4A1-8C75-48B6-BF22-BD0408A5E4AE}" srcOrd="0" destOrd="0" presId="urn:microsoft.com/office/officeart/2005/8/layout/cycle1"/>
    <dgm:cxn modelId="{61D5A114-CD89-4C3C-9DAD-E6AAC6009083}" type="presOf" srcId="{5C860149-401F-4F61-952C-2DAB3CA33A56}" destId="{D473B07D-67A6-4933-B73A-68B62128D561}" srcOrd="0" destOrd="0" presId="urn:microsoft.com/office/officeart/2005/8/layout/cycle1"/>
    <dgm:cxn modelId="{2CE9E322-A7A7-43C7-9F05-746E5E35CC21}" type="presOf" srcId="{B0DCC9C9-7204-4120-984E-7614584AB422}" destId="{AE486061-6843-4C29-B688-6396B7C04491}" srcOrd="0" destOrd="0" presId="urn:microsoft.com/office/officeart/2005/8/layout/cycle1"/>
    <dgm:cxn modelId="{D0326A5F-1C7F-4C94-8BAD-A60FBF8E0171}" type="presOf" srcId="{FDA054BA-698D-470C-BB51-44E82B63BA22}" destId="{52DFF00F-3A8B-4A70-952E-037E9748D8DB}" srcOrd="0" destOrd="0" presId="urn:microsoft.com/office/officeart/2005/8/layout/cycle1"/>
    <dgm:cxn modelId="{8CA1306C-E33B-48DA-B230-89FDD012540D}" srcId="{B17B7C79-FF28-431C-903D-A49E859D727C}" destId="{7E7A97EB-59F1-41AE-A58D-D03359007A3C}" srcOrd="4" destOrd="0" parTransId="{D372C6F3-8EB2-46E3-9907-010960F5E7C2}" sibTransId="{B0DCC9C9-7204-4120-984E-7614584AB422}"/>
    <dgm:cxn modelId="{96BB1450-0545-414F-B9A0-09FD3A012227}" srcId="{B17B7C79-FF28-431C-903D-A49E859D727C}" destId="{9329817F-5F03-45A1-9126-F3C9200048D3}" srcOrd="1" destOrd="0" parTransId="{D803F5EC-F6E3-44CF-967E-51F68AFC98FB}" sibTransId="{90FFEA81-F610-4E69-844E-F91924EBA1A9}"/>
    <dgm:cxn modelId="{0C0A3478-82F5-4CC3-B0F9-383AB07FE158}" srcId="{B17B7C79-FF28-431C-903D-A49E859D727C}" destId="{5C860149-401F-4F61-952C-2DAB3CA33A56}" srcOrd="3" destOrd="0" parTransId="{4DC93431-9CCC-42C3-A839-C746C9DF49A5}" sibTransId="{849E40FC-D254-42D6-A627-1E9A615BA920}"/>
    <dgm:cxn modelId="{A536C279-0255-4056-B876-FF30F0FE305B}" type="presOf" srcId="{B17B7C79-FF28-431C-903D-A49E859D727C}" destId="{0CB5BB8D-29CE-4BE8-84FD-D71148920D98}" srcOrd="0" destOrd="0" presId="urn:microsoft.com/office/officeart/2005/8/layout/cycle1"/>
    <dgm:cxn modelId="{3422269A-1A6D-4450-A1AB-101955AA8936}" type="presOf" srcId="{9329817F-5F03-45A1-9126-F3C9200048D3}" destId="{468E33FB-037B-421D-8C86-BCEC6EBEE282}" srcOrd="0" destOrd="0" presId="urn:microsoft.com/office/officeart/2005/8/layout/cycle1"/>
    <dgm:cxn modelId="{017EA29C-14CA-41E5-9356-5C084D94309D}" type="presOf" srcId="{849E40FC-D254-42D6-A627-1E9A615BA920}" destId="{6BFA068E-6A14-4FA1-9EED-E4B01E71346B}" srcOrd="0" destOrd="0" presId="urn:microsoft.com/office/officeart/2005/8/layout/cycle1"/>
    <dgm:cxn modelId="{433DFFB4-7004-4524-970B-856BE3E23E72}" srcId="{B17B7C79-FF28-431C-903D-A49E859D727C}" destId="{32C28259-292A-4B34-9714-587ED3E3DD1A}" srcOrd="2" destOrd="0" parTransId="{65637BF7-6C0A-4D86-9E85-9E527072C129}" sibTransId="{FDA054BA-698D-470C-BB51-44E82B63BA22}"/>
    <dgm:cxn modelId="{0F8147C4-639C-45DC-AECE-EC80BDF58B26}" type="presOf" srcId="{7E7A97EB-59F1-41AE-A58D-D03359007A3C}" destId="{DBA0FEBD-2DA9-4ACB-8059-1EA4DAE852FA}" srcOrd="0" destOrd="0" presId="urn:microsoft.com/office/officeart/2005/8/layout/cycle1"/>
    <dgm:cxn modelId="{DE385EC5-F925-4C3D-8ADC-239826AA13DB}" type="presOf" srcId="{32C28259-292A-4B34-9714-587ED3E3DD1A}" destId="{507DCE94-FC13-49E7-8A52-A2F640409A8A}" srcOrd="0" destOrd="0" presId="urn:microsoft.com/office/officeart/2005/8/layout/cycle1"/>
    <dgm:cxn modelId="{1B904CC8-A68C-4865-812E-EA7EC154C884}" type="presOf" srcId="{3CCDA7C5-E401-43AF-B00A-A1E075E31CC4}" destId="{38337DAC-448D-4E20-96AC-4AE2C19F008F}" srcOrd="0" destOrd="0" presId="urn:microsoft.com/office/officeart/2005/8/layout/cycle1"/>
    <dgm:cxn modelId="{8A0FB3D2-D8F4-4588-BF58-111F60809C6D}" srcId="{B17B7C79-FF28-431C-903D-A49E859D727C}" destId="{531280AD-714C-49AD-93A7-E52DF9A7451B}" srcOrd="5" destOrd="0" parTransId="{4DBAB423-B316-41BF-8093-D31D8EB6ED70}" sibTransId="{900A308D-0B33-469B-B9DE-C3080CE6950E}"/>
    <dgm:cxn modelId="{4A0A36D8-3F45-4F63-B517-F2C957FA7C63}" type="presOf" srcId="{531280AD-714C-49AD-93A7-E52DF9A7451B}" destId="{8E09D835-47FB-489E-9CFE-9154E4AF7C04}" srcOrd="0" destOrd="0" presId="urn:microsoft.com/office/officeart/2005/8/layout/cycle1"/>
    <dgm:cxn modelId="{5A207BF2-F3AE-494F-8AAE-84CE66BA5A8D}" srcId="{B17B7C79-FF28-431C-903D-A49E859D727C}" destId="{D6620599-0E6A-4DD5-9BD9-53E6B36D02E7}" srcOrd="0" destOrd="0" parTransId="{04073172-0740-4F13-BBE0-29C576E17C97}" sibTransId="{3CCDA7C5-E401-43AF-B00A-A1E075E31CC4}"/>
    <dgm:cxn modelId="{4864CAF5-30E9-4120-9DC8-13F9E6991C70}" type="presOf" srcId="{90FFEA81-F610-4E69-844E-F91924EBA1A9}" destId="{46449878-9587-4000-8C69-D6FDFD17D291}" srcOrd="0" destOrd="0" presId="urn:microsoft.com/office/officeart/2005/8/layout/cycle1"/>
    <dgm:cxn modelId="{8C5580FC-E7B7-47EA-A83F-34274D9D768A}" type="presOf" srcId="{900A308D-0B33-469B-B9DE-C3080CE6950E}" destId="{E0392D80-754F-441D-8474-79C77DF561B3}" srcOrd="0" destOrd="0" presId="urn:microsoft.com/office/officeart/2005/8/layout/cycle1"/>
    <dgm:cxn modelId="{61BEF29A-635C-48DB-9FC6-7B9B027F946E}" type="presParOf" srcId="{0CB5BB8D-29CE-4BE8-84FD-D71148920D98}" destId="{D0707EA4-3D66-446A-B521-40A99EDBCAB6}" srcOrd="0" destOrd="0" presId="urn:microsoft.com/office/officeart/2005/8/layout/cycle1"/>
    <dgm:cxn modelId="{D1B76C77-5EE6-42A0-A8F5-1A90E5DBA9E0}" type="presParOf" srcId="{0CB5BB8D-29CE-4BE8-84FD-D71148920D98}" destId="{5FD5B4A1-8C75-48B6-BF22-BD0408A5E4AE}" srcOrd="1" destOrd="0" presId="urn:microsoft.com/office/officeart/2005/8/layout/cycle1"/>
    <dgm:cxn modelId="{01ABB3ED-039C-47CD-92BA-307E9FF4890C}" type="presParOf" srcId="{0CB5BB8D-29CE-4BE8-84FD-D71148920D98}" destId="{38337DAC-448D-4E20-96AC-4AE2C19F008F}" srcOrd="2" destOrd="0" presId="urn:microsoft.com/office/officeart/2005/8/layout/cycle1"/>
    <dgm:cxn modelId="{1FB0D4C8-642F-4E46-AEB1-D5386E5A1ADF}" type="presParOf" srcId="{0CB5BB8D-29CE-4BE8-84FD-D71148920D98}" destId="{71C8941D-78D9-423D-A70C-16D861B7A91A}" srcOrd="3" destOrd="0" presId="urn:microsoft.com/office/officeart/2005/8/layout/cycle1"/>
    <dgm:cxn modelId="{865A6E2D-D907-4C54-A3CA-85F343D2B7D1}" type="presParOf" srcId="{0CB5BB8D-29CE-4BE8-84FD-D71148920D98}" destId="{468E33FB-037B-421D-8C86-BCEC6EBEE282}" srcOrd="4" destOrd="0" presId="urn:microsoft.com/office/officeart/2005/8/layout/cycle1"/>
    <dgm:cxn modelId="{25C7FACE-3796-4932-9FD4-488C3C8FF616}" type="presParOf" srcId="{0CB5BB8D-29CE-4BE8-84FD-D71148920D98}" destId="{46449878-9587-4000-8C69-D6FDFD17D291}" srcOrd="5" destOrd="0" presId="urn:microsoft.com/office/officeart/2005/8/layout/cycle1"/>
    <dgm:cxn modelId="{7A6B7572-4FE6-46EB-89C4-34C9CC068A2C}" type="presParOf" srcId="{0CB5BB8D-29CE-4BE8-84FD-D71148920D98}" destId="{184BECA9-F6F9-4731-82BB-2748180048AD}" srcOrd="6" destOrd="0" presId="urn:microsoft.com/office/officeart/2005/8/layout/cycle1"/>
    <dgm:cxn modelId="{E4AA056B-5585-4C78-A92A-184F98FFD568}" type="presParOf" srcId="{0CB5BB8D-29CE-4BE8-84FD-D71148920D98}" destId="{507DCE94-FC13-49E7-8A52-A2F640409A8A}" srcOrd="7" destOrd="0" presId="urn:microsoft.com/office/officeart/2005/8/layout/cycle1"/>
    <dgm:cxn modelId="{BC8D0498-E7C4-45AE-B799-93BAC8E89166}" type="presParOf" srcId="{0CB5BB8D-29CE-4BE8-84FD-D71148920D98}" destId="{52DFF00F-3A8B-4A70-952E-037E9748D8DB}" srcOrd="8" destOrd="0" presId="urn:microsoft.com/office/officeart/2005/8/layout/cycle1"/>
    <dgm:cxn modelId="{C3DDA9F7-1B6B-4943-910A-69D3758D0665}" type="presParOf" srcId="{0CB5BB8D-29CE-4BE8-84FD-D71148920D98}" destId="{ED5604AB-3E88-4A0C-B578-5BA5438C8DC1}" srcOrd="9" destOrd="0" presId="urn:microsoft.com/office/officeart/2005/8/layout/cycle1"/>
    <dgm:cxn modelId="{881ED7E6-0191-4A1D-8BCD-FAE459369719}" type="presParOf" srcId="{0CB5BB8D-29CE-4BE8-84FD-D71148920D98}" destId="{D473B07D-67A6-4933-B73A-68B62128D561}" srcOrd="10" destOrd="0" presId="urn:microsoft.com/office/officeart/2005/8/layout/cycle1"/>
    <dgm:cxn modelId="{AF15CA51-C9DA-4773-94E5-BDBA145E7E42}" type="presParOf" srcId="{0CB5BB8D-29CE-4BE8-84FD-D71148920D98}" destId="{6BFA068E-6A14-4FA1-9EED-E4B01E71346B}" srcOrd="11" destOrd="0" presId="urn:microsoft.com/office/officeart/2005/8/layout/cycle1"/>
    <dgm:cxn modelId="{6623BC30-A13D-4B52-A62C-F1A0C3BE1A01}" type="presParOf" srcId="{0CB5BB8D-29CE-4BE8-84FD-D71148920D98}" destId="{8F1D7F77-4DDE-4BE3-8844-0F6D9CC61247}" srcOrd="12" destOrd="0" presId="urn:microsoft.com/office/officeart/2005/8/layout/cycle1"/>
    <dgm:cxn modelId="{EDEF0BB6-9D69-4B1D-B2B3-B6B0A511FC0F}" type="presParOf" srcId="{0CB5BB8D-29CE-4BE8-84FD-D71148920D98}" destId="{DBA0FEBD-2DA9-4ACB-8059-1EA4DAE852FA}" srcOrd="13" destOrd="0" presId="urn:microsoft.com/office/officeart/2005/8/layout/cycle1"/>
    <dgm:cxn modelId="{71656E50-0C80-4A6D-A851-25CDCB282F0E}" type="presParOf" srcId="{0CB5BB8D-29CE-4BE8-84FD-D71148920D98}" destId="{AE486061-6843-4C29-B688-6396B7C04491}" srcOrd="14" destOrd="0" presId="urn:microsoft.com/office/officeart/2005/8/layout/cycle1"/>
    <dgm:cxn modelId="{445D02FD-6DA9-4CCF-9114-2AE947B9A3B8}" type="presParOf" srcId="{0CB5BB8D-29CE-4BE8-84FD-D71148920D98}" destId="{40AB0930-E573-4F2E-A005-44E153272721}" srcOrd="15" destOrd="0" presId="urn:microsoft.com/office/officeart/2005/8/layout/cycle1"/>
    <dgm:cxn modelId="{DE84BE46-50CE-4164-BD4A-152AC256C20E}" type="presParOf" srcId="{0CB5BB8D-29CE-4BE8-84FD-D71148920D98}" destId="{8E09D835-47FB-489E-9CFE-9154E4AF7C04}" srcOrd="16" destOrd="0" presId="urn:microsoft.com/office/officeart/2005/8/layout/cycle1"/>
    <dgm:cxn modelId="{C0FDBDBD-CA68-4A0B-A352-3B5FDCE25E0A}" type="presParOf" srcId="{0CB5BB8D-29CE-4BE8-84FD-D71148920D98}" destId="{E0392D80-754F-441D-8474-79C77DF561B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FEEDD-84F9-45CE-B140-6ED9BDFA71C9}">
      <dsp:nvSpPr>
        <dsp:cNvPr id="0" name=""/>
        <dsp:cNvSpPr/>
      </dsp:nvSpPr>
      <dsp:spPr>
        <a:xfrm>
          <a:off x="0" y="4909"/>
          <a:ext cx="8572560" cy="280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C4985-274F-4982-9E5A-E5AA6961B94D}">
      <dsp:nvSpPr>
        <dsp:cNvPr id="0" name=""/>
        <dsp:cNvSpPr/>
      </dsp:nvSpPr>
      <dsp:spPr>
        <a:xfrm>
          <a:off x="693609" y="706909"/>
          <a:ext cx="7174496" cy="14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0" rIns="0" bIns="3048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/>
            <a:t>Mainstream processes</a:t>
          </a:r>
          <a:endParaRPr lang="zh-TW" altLang="en-US" sz="3000" kern="1200" dirty="0"/>
        </a:p>
      </dsp:txBody>
      <dsp:txXfrm>
        <a:off x="693609" y="706909"/>
        <a:ext cx="7174496" cy="140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1FCDD-A923-4132-88FC-72B4C709DF71}">
      <dsp:nvSpPr>
        <dsp:cNvPr id="0" name=""/>
        <dsp:cNvSpPr/>
      </dsp:nvSpPr>
      <dsp:spPr>
        <a:xfrm>
          <a:off x="257433" y="0"/>
          <a:ext cx="1697366" cy="2500330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8F1B5-3AFF-4E9F-962E-840C99DE07CB}">
      <dsp:nvSpPr>
        <dsp:cNvPr id="0" name=""/>
        <dsp:cNvSpPr/>
      </dsp:nvSpPr>
      <dsp:spPr>
        <a:xfrm>
          <a:off x="2005721" y="0"/>
          <a:ext cx="2880380" cy="2500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/>
            <a:t>Administrative</a:t>
          </a:r>
          <a:br>
            <a:rPr lang="en-US" altLang="zh-TW" sz="3000" kern="1200" dirty="0"/>
          </a:br>
          <a:r>
            <a:rPr lang="en-US" altLang="zh-TW" sz="3000" kern="1200" dirty="0"/>
            <a:t>processes</a:t>
          </a:r>
          <a:endParaRPr lang="zh-TW" altLang="en-US" sz="3000" kern="1200" dirty="0"/>
        </a:p>
      </dsp:txBody>
      <dsp:txXfrm>
        <a:off x="2005721" y="0"/>
        <a:ext cx="2880380" cy="2500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1FCDD-A923-4132-88FC-72B4C709DF71}">
      <dsp:nvSpPr>
        <dsp:cNvPr id="0" name=""/>
        <dsp:cNvSpPr/>
      </dsp:nvSpPr>
      <dsp:spPr>
        <a:xfrm>
          <a:off x="2928953" y="0"/>
          <a:ext cx="1697366" cy="2500330"/>
        </a:xfrm>
        <a:prstGeom prst="upArrow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C8F1B5-3AFF-4E9F-962E-840C99DE07CB}">
      <dsp:nvSpPr>
        <dsp:cNvPr id="0" name=""/>
        <dsp:cNvSpPr/>
      </dsp:nvSpPr>
      <dsp:spPr>
        <a:xfrm>
          <a:off x="620057" y="0"/>
          <a:ext cx="2880380" cy="2500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/>
            <a:t>Supportive processes</a:t>
          </a:r>
          <a:endParaRPr lang="zh-TW" altLang="en-US" sz="3000" kern="1200" dirty="0"/>
        </a:p>
      </dsp:txBody>
      <dsp:txXfrm>
        <a:off x="620057" y="0"/>
        <a:ext cx="2880380" cy="2500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5B4A1-8C75-48B6-BF22-BD0408A5E4AE}">
      <dsp:nvSpPr>
        <dsp:cNvPr id="0" name=""/>
        <dsp:cNvSpPr/>
      </dsp:nvSpPr>
      <dsp:spPr>
        <a:xfrm>
          <a:off x="3560197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3560197" y="10416"/>
        <a:ext cx="830460" cy="830460"/>
      </dsp:txXfrm>
    </dsp:sp>
    <dsp:sp modelId="{38337DAC-448D-4E20-96AC-4AE2C19F008F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E33FB-037B-421D-8C86-BCEC6EBEE282}">
      <dsp:nvSpPr>
        <dsp:cNvPr id="0" name=""/>
        <dsp:cNvSpPr/>
      </dsp:nvSpPr>
      <dsp:spPr>
        <a:xfrm>
          <a:off x="4487625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4487625" y="1616769"/>
        <a:ext cx="830460" cy="830460"/>
      </dsp:txXfrm>
    </dsp:sp>
    <dsp:sp modelId="{46449878-9587-4000-8C69-D6FDFD17D291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DCE94-FC13-49E7-8A52-A2F640409A8A}">
      <dsp:nvSpPr>
        <dsp:cNvPr id="0" name=""/>
        <dsp:cNvSpPr/>
      </dsp:nvSpPr>
      <dsp:spPr>
        <a:xfrm>
          <a:off x="3560197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3560197" y="3223122"/>
        <a:ext cx="830460" cy="830460"/>
      </dsp:txXfrm>
    </dsp:sp>
    <dsp:sp modelId="{52DFF00F-3A8B-4A70-952E-037E9748D8DB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3B07D-67A6-4933-B73A-68B62128D561}">
      <dsp:nvSpPr>
        <dsp:cNvPr id="0" name=""/>
        <dsp:cNvSpPr/>
      </dsp:nvSpPr>
      <dsp:spPr>
        <a:xfrm>
          <a:off x="1705341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1705341" y="3223122"/>
        <a:ext cx="830460" cy="830460"/>
      </dsp:txXfrm>
    </dsp:sp>
    <dsp:sp modelId="{6BFA068E-6A14-4FA1-9EED-E4B01E71346B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0FEBD-2DA9-4ACB-8059-1EA4DAE852FA}">
      <dsp:nvSpPr>
        <dsp:cNvPr id="0" name=""/>
        <dsp:cNvSpPr/>
      </dsp:nvSpPr>
      <dsp:spPr>
        <a:xfrm>
          <a:off x="777913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777913" y="1616769"/>
        <a:ext cx="830460" cy="830460"/>
      </dsp:txXfrm>
    </dsp:sp>
    <dsp:sp modelId="{AE486061-6843-4C29-B688-6396B7C04491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D835-47FB-489E-9CFE-9154E4AF7C04}">
      <dsp:nvSpPr>
        <dsp:cNvPr id="0" name=""/>
        <dsp:cNvSpPr/>
      </dsp:nvSpPr>
      <dsp:spPr>
        <a:xfrm>
          <a:off x="1705341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5200" kern="1200" dirty="0"/>
            <a:t> </a:t>
          </a:r>
          <a:endParaRPr lang="zh-TW" altLang="en-US" sz="5200" kern="1200" dirty="0"/>
        </a:p>
      </dsp:txBody>
      <dsp:txXfrm>
        <a:off x="1705341" y="10416"/>
        <a:ext cx="830460" cy="830460"/>
      </dsp:txXfrm>
    </dsp:sp>
    <dsp:sp modelId="{E0392D80-754F-441D-8474-79C77DF561B3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4BD7B4-0E87-4834-B91F-4B43F076D62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7B4-0E87-4834-B91F-4B43F076D623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TW"/>
              <a:t>(C) 2010 ITRI TCSI  &amp; NCCU IIC/CSI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8B89331-6C8C-409C-8584-30D084C0C499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TW"/>
              <a:t>(C) 2010 ITRI TCSI  &amp; NCCU IIC/CSI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DEB79D8-B0F5-4A4F-AA2D-CC69BB967829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TW"/>
              <a:t>(C) 2010 ITRI TCSI  &amp; NCCU IIC/CSI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A930142-0C21-40AA-920A-93C70D830C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  <a:ea typeface="新細明體" charset="-120"/>
                <a:cs typeface="Times New Roman" pitchFamily="18" charset="0"/>
              </a:defRPr>
            </a:lvl1pPr>
          </a:lstStyle>
          <a:p>
            <a:r>
              <a:rPr lang="en-US" altLang="zh-TW"/>
              <a:t>(C) 2010 ITRI TCSI  &amp; NCCU IIC/CSI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Times New Roman" pitchFamily="18" charset="0"/>
                <a:ea typeface="新細明體" charset="-120"/>
                <a:cs typeface="Times New Roman" pitchFamily="18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itchFamily="18" charset="0"/>
                <a:ea typeface="新細明體" charset="-120"/>
                <a:cs typeface="Times New Roman" pitchFamily="18" charset="0"/>
              </a:defRPr>
            </a:lvl1pPr>
          </a:lstStyle>
          <a:p>
            <a:fld id="{6DFB9EDF-0AB4-4CC6-AED0-5B2711457BF1}" type="slidenum">
              <a:rPr lang="zh-TW" altLang="en-US" smtClean="0"/>
              <a:pPr/>
              <a:t>‹#›</a:t>
            </a:fld>
            <a:endParaRPr lang="en-US" altLang="zh-TW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br>
              <a:rPr lang="en-US" altLang="zh-TW" sz="4000" dirty="0"/>
            </a:br>
            <a:br>
              <a:rPr lang="en-US" altLang="zh-TW" sz="4000" dirty="0"/>
            </a:br>
            <a:br>
              <a:rPr lang="en-US" altLang="zh-TW" sz="4000" dirty="0"/>
            </a:br>
            <a:br>
              <a:rPr lang="en-US" altLang="zh-TW" sz="4000" dirty="0"/>
            </a:br>
            <a:br>
              <a:rPr lang="en-US" altLang="zh-TW" sz="4000" dirty="0"/>
            </a:br>
            <a:r>
              <a:rPr lang="en-US" altLang="zh-TW" sz="4000" dirty="0"/>
              <a:t>SICMM</a:t>
            </a:r>
            <a:r>
              <a:rPr lang="en-US" altLang="zh-TW" sz="4000" baseline="30000" dirty="0"/>
              <a:t>®</a:t>
            </a:r>
            <a:r>
              <a:rPr lang="en-US" altLang="zh-TW" sz="4000" dirty="0"/>
              <a:t> 1.0 -</a:t>
            </a:r>
            <a:br>
              <a:rPr lang="en-US" altLang="zh-TW" sz="4000" dirty="0"/>
            </a:br>
            <a:r>
              <a:rPr lang="en-US" altLang="zh-TW" sz="4000" dirty="0"/>
              <a:t>Service Innovation Capability Maturity Model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8" y="3424254"/>
            <a:ext cx="8643966" cy="2362200"/>
          </a:xfrm>
        </p:spPr>
        <p:txBody>
          <a:bodyPr/>
          <a:lstStyle/>
          <a:p>
            <a:r>
              <a:rPr lang="en-US" altLang="zh-TW" sz="2600" dirty="0"/>
              <a:t>Eldon Y. Li</a:t>
            </a:r>
          </a:p>
          <a:p>
            <a:br>
              <a:rPr lang="en-US" altLang="zh-TW" sz="2600" dirty="0"/>
            </a:br>
            <a:r>
              <a:rPr lang="en-US" altLang="zh-TW" sz="2400" b="1" dirty="0"/>
              <a:t>University Chair Professor</a:t>
            </a:r>
            <a:r>
              <a:rPr lang="en-US" altLang="zh-TW" sz="2400" dirty="0"/>
              <a:t>, Department of MIS</a:t>
            </a:r>
          </a:p>
          <a:p>
            <a:r>
              <a:rPr lang="en-US" altLang="zh-TW" sz="2400" dirty="0"/>
              <a:t> &amp; </a:t>
            </a:r>
            <a:r>
              <a:rPr lang="en-US" altLang="zh-TW" sz="2400" b="1" dirty="0"/>
              <a:t>Director</a:t>
            </a:r>
            <a:r>
              <a:rPr lang="en-US" altLang="zh-TW" sz="2400" dirty="0"/>
              <a:t>, Innovation Incubation Center</a:t>
            </a:r>
          </a:p>
          <a:p>
            <a:r>
              <a:rPr lang="en-US" altLang="zh-TW" sz="2400" dirty="0"/>
              <a:t>&amp;</a:t>
            </a:r>
            <a:r>
              <a:rPr lang="en-US" altLang="zh-TW" sz="2400" b="1" dirty="0"/>
              <a:t> Founder and Senior Advisor</a:t>
            </a:r>
            <a:r>
              <a:rPr lang="en-US" altLang="zh-TW" sz="2400" dirty="0"/>
              <a:t>, Center for Service Innovation </a:t>
            </a:r>
            <a:br>
              <a:rPr lang="en-US" altLang="zh-TW" sz="2400" dirty="0"/>
            </a:br>
            <a:r>
              <a:rPr lang="en-US" altLang="zh-TW" sz="2400" dirty="0"/>
              <a:t>National </a:t>
            </a:r>
            <a:r>
              <a:rPr lang="en-US" altLang="zh-TW" sz="2400" dirty="0" err="1"/>
              <a:t>Chengchi</a:t>
            </a:r>
            <a:r>
              <a:rPr lang="en-US" altLang="zh-TW" sz="2400" dirty="0"/>
              <a:t> University ,Taiwan</a:t>
            </a:r>
          </a:p>
          <a:p>
            <a:r>
              <a:rPr lang="en-US" altLang="zh-TW" sz="2600" dirty="0"/>
              <a:t>2010.1.25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543164" cy="457200"/>
          </a:xfrm>
        </p:spPr>
        <p:txBody>
          <a:bodyPr/>
          <a:lstStyle/>
          <a:p>
            <a:r>
              <a:rPr lang="en-US" altLang="zh-TW"/>
              <a:t>(C) 2010 ITRI TCSI  &amp; NCCU IIC/CSI</a:t>
            </a: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B89331-6C8C-409C-8584-30D084C0C499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71726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215106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US" altLang="zh-TW" sz="2400" dirty="0"/>
              <a:t>Process Area (e.g., Financial management)</a:t>
            </a:r>
          </a:p>
          <a:p>
            <a:pPr lvl="2">
              <a:spcBef>
                <a:spcPts val="0"/>
              </a:spcBef>
            </a:pPr>
            <a:r>
              <a:rPr lang="en-US" altLang="zh-TW" sz="2000" dirty="0"/>
              <a:t>Purpose</a:t>
            </a:r>
          </a:p>
          <a:p>
            <a:pPr lvl="3">
              <a:spcBef>
                <a:spcPts val="0"/>
              </a:spcBef>
            </a:pPr>
            <a:r>
              <a:rPr lang="en-US" altLang="zh-TW" sz="1800" dirty="0"/>
              <a:t>Financial management entails planning for the future of a person or a business enterprise to ensure a positive cash flow. It includes the administration and maintenance of financial assets. Besides, financial management covers the process of identifying and managing risks.</a:t>
            </a:r>
          </a:p>
          <a:p>
            <a:pPr lvl="2">
              <a:spcBef>
                <a:spcPts val="0"/>
              </a:spcBef>
            </a:pPr>
            <a:r>
              <a:rPr lang="en-US" altLang="zh-TW" sz="2000" dirty="0"/>
              <a:t>Introductory Notes</a:t>
            </a:r>
          </a:p>
          <a:p>
            <a:pPr lvl="2">
              <a:spcBef>
                <a:spcPts val="0"/>
              </a:spcBef>
            </a:pPr>
            <a:r>
              <a:rPr lang="en-US" altLang="zh-TW" sz="2000" dirty="0"/>
              <a:t>Related Process Areas</a:t>
            </a:r>
          </a:p>
          <a:p>
            <a:pPr lvl="3">
              <a:spcBef>
                <a:spcPts val="0"/>
              </a:spcBef>
            </a:pPr>
            <a:r>
              <a:rPr lang="en-US" altLang="zh-TW" sz="1800" dirty="0"/>
              <a:t>Refer to the  process area for more information about .</a:t>
            </a:r>
          </a:p>
          <a:p>
            <a:pPr lvl="2">
              <a:spcBef>
                <a:spcPts val="0"/>
              </a:spcBef>
            </a:pPr>
            <a:r>
              <a:rPr lang="en-US" altLang="zh-TW" sz="2000" dirty="0"/>
              <a:t>Specific Practices by Goal</a:t>
            </a:r>
          </a:p>
          <a:p>
            <a:pPr lvl="3">
              <a:spcBef>
                <a:spcPts val="0"/>
              </a:spcBef>
            </a:pPr>
            <a:r>
              <a:rPr lang="en-US" altLang="zh-TW" sz="1800" dirty="0"/>
              <a:t>SG 1</a:t>
            </a:r>
          </a:p>
          <a:p>
            <a:pPr lvl="4">
              <a:spcBef>
                <a:spcPts val="0"/>
              </a:spcBef>
            </a:pPr>
            <a:r>
              <a:rPr lang="en-US" altLang="zh-TW" sz="1600" dirty="0"/>
              <a:t>note</a:t>
            </a:r>
          </a:p>
          <a:p>
            <a:pPr lvl="4">
              <a:spcBef>
                <a:spcPts val="0"/>
              </a:spcBef>
            </a:pPr>
            <a:r>
              <a:rPr lang="en-US" altLang="zh-TW" sz="1600" dirty="0"/>
              <a:t>SP 1.1</a:t>
            </a:r>
          </a:p>
          <a:p>
            <a:pPr lvl="5">
              <a:spcBef>
                <a:spcPts val="0"/>
              </a:spcBef>
            </a:pPr>
            <a:r>
              <a:rPr lang="en-US" altLang="zh-TW" sz="1600" dirty="0"/>
              <a:t>note</a:t>
            </a:r>
          </a:p>
          <a:p>
            <a:pPr lvl="5">
              <a:spcBef>
                <a:spcPts val="0"/>
              </a:spcBef>
            </a:pPr>
            <a:r>
              <a:rPr lang="en-US" altLang="zh-TW" sz="1600" dirty="0"/>
              <a:t>example box</a:t>
            </a:r>
          </a:p>
          <a:p>
            <a:pPr lvl="5">
              <a:spcBef>
                <a:spcPts val="0"/>
              </a:spcBef>
            </a:pPr>
            <a:r>
              <a:rPr lang="en-US" altLang="zh-TW" sz="1600" dirty="0"/>
              <a:t>Typical Work Products</a:t>
            </a:r>
          </a:p>
          <a:p>
            <a:pPr lvl="5">
              <a:spcBef>
                <a:spcPts val="0"/>
              </a:spcBef>
            </a:pPr>
            <a:r>
              <a:rPr lang="en-US" altLang="zh-TW" sz="1600" dirty="0" err="1"/>
              <a:t>Subpractices</a:t>
            </a:r>
            <a:endParaRPr lang="en-US" altLang="zh-TW" sz="1600" dirty="0"/>
          </a:p>
          <a:p>
            <a:pPr lvl="6">
              <a:spcBef>
                <a:spcPts val="0"/>
              </a:spcBef>
            </a:pPr>
            <a:r>
              <a:rPr lang="en-US" altLang="zh-TW" sz="1400" dirty="0"/>
              <a:t>note</a:t>
            </a:r>
          </a:p>
          <a:p>
            <a:pPr lvl="6">
              <a:spcBef>
                <a:spcPts val="0"/>
              </a:spcBef>
            </a:pPr>
            <a:r>
              <a:rPr lang="en-US" altLang="zh-TW" sz="1400" dirty="0"/>
              <a:t>example box</a:t>
            </a:r>
          </a:p>
          <a:p>
            <a:pPr lvl="6">
              <a:spcBef>
                <a:spcPts val="0"/>
              </a:spcBef>
            </a:pPr>
            <a:r>
              <a:rPr lang="en-US" altLang="zh-TW" sz="1400" dirty="0"/>
              <a:t>…………</a:t>
            </a:r>
            <a:endParaRPr lang="zh-TW" alt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10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14282" y="122238"/>
            <a:ext cx="7786742" cy="734994"/>
          </a:xfrm>
        </p:spPr>
        <p:txBody>
          <a:bodyPr/>
          <a:lstStyle/>
          <a:p>
            <a:r>
              <a:rPr lang="en-US" altLang="zh-TW" dirty="0"/>
              <a:t>Documenting a process area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 of SICMM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/>
              <a:t>SICMM will follow the format of USA CMU/SEI CMMI-SVC to present the best practices of service innovation.</a:t>
            </a:r>
          </a:p>
          <a:p>
            <a:pPr algn="just"/>
            <a:r>
              <a:rPr lang="en-US" altLang="zh-TW" dirty="0"/>
              <a:t>An organization can adopt SICMM appraisal method, similar to that of CMMI-SVC, to appraise its service innovation capability.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(C) 2010 ITRI TCSI  &amp; NCCU IIC/CSI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zh-TW" altLang="en-US" dirty="0"/>
              <a:t>～</a:t>
            </a:r>
            <a:r>
              <a:rPr lang="en-US" altLang="zh-TW" dirty="0"/>
              <a:t>Service innovation is everyone’s business!</a:t>
            </a:r>
          </a:p>
          <a:p>
            <a:pPr algn="just">
              <a:buNone/>
            </a:pPr>
            <a:endParaRPr lang="en-US" altLang="zh-TW" dirty="0"/>
          </a:p>
          <a:p>
            <a:pPr algn="just">
              <a:buNone/>
            </a:pPr>
            <a:r>
              <a:rPr lang="zh-TW" altLang="en-US" dirty="0"/>
              <a:t>～</a:t>
            </a:r>
            <a:r>
              <a:rPr lang="en-US" altLang="zh-TW" dirty="0"/>
              <a:t>Innovate or die.</a:t>
            </a:r>
          </a:p>
          <a:p>
            <a:pPr algn="just">
              <a:buNone/>
            </a:pPr>
            <a:endParaRPr lang="en-US" altLang="zh-TW" dirty="0"/>
          </a:p>
          <a:p>
            <a:pPr algn="just">
              <a:buNone/>
            </a:pPr>
            <a:r>
              <a:rPr lang="zh-TW" altLang="en-US" dirty="0"/>
              <a:t>～</a:t>
            </a:r>
            <a:r>
              <a:rPr lang="en-US" altLang="zh-TW" dirty="0"/>
              <a:t>The research and promotion of SICMM is a never-ending game.</a:t>
            </a:r>
          </a:p>
          <a:p>
            <a:pPr algn="just">
              <a:buNone/>
            </a:pPr>
            <a:endParaRPr lang="en-US" altLang="zh-TW" dirty="0"/>
          </a:p>
          <a:p>
            <a:pPr algn="just">
              <a:buNone/>
            </a:pPr>
            <a:r>
              <a:rPr lang="zh-TW" altLang="en-US" dirty="0"/>
              <a:t>～</a:t>
            </a:r>
            <a:r>
              <a:rPr lang="en-US" altLang="zh-TW" dirty="0"/>
              <a:t>Come and join the team of SICMM.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543164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Implications for SRII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dirty="0">
                <a:latin typeface="Arial Unicode MS"/>
              </a:rPr>
              <a:t>Support SICMM collaborative research</a:t>
            </a:r>
          </a:p>
          <a:p>
            <a:pPr algn="just"/>
            <a:r>
              <a:rPr lang="en-US" altLang="zh-TW" dirty="0">
                <a:latin typeface="Arial Unicode MS"/>
              </a:rPr>
              <a:t>Establish a global community of SICMM  centers</a:t>
            </a:r>
          </a:p>
          <a:p>
            <a:r>
              <a:rPr lang="en-GB" altLang="zh-TW" dirty="0">
                <a:latin typeface="Arial Unicode MS"/>
              </a:rPr>
              <a:t>Sharing tools and techniques</a:t>
            </a:r>
          </a:p>
          <a:p>
            <a:r>
              <a:rPr lang="en-GB" altLang="zh-TW" dirty="0">
                <a:latin typeface="Arial Unicode MS"/>
              </a:rPr>
              <a:t>Sharing experiences and </a:t>
            </a:r>
            <a:r>
              <a:rPr lang="en-GB" altLang="zh-TW">
                <a:latin typeface="Arial Unicode MS"/>
              </a:rPr>
              <a:t>best practices</a:t>
            </a:r>
            <a:endParaRPr lang="en-GB" altLang="zh-TW" dirty="0">
              <a:latin typeface="Arial Unicode MS"/>
            </a:endParaRPr>
          </a:p>
          <a:p>
            <a:pPr algn="just"/>
            <a:r>
              <a:rPr lang="en-US" altLang="zh-TW" dirty="0">
                <a:latin typeface="Arial Unicode MS"/>
              </a:rPr>
              <a:t>Share SICMM benchmarking data</a:t>
            </a:r>
          </a:p>
          <a:p>
            <a:pPr algn="just"/>
            <a:r>
              <a:rPr lang="en-US" altLang="zh-TW" dirty="0">
                <a:latin typeface="Arial Unicode MS"/>
              </a:rPr>
              <a:t>Establish a wiki platform for SICMM open innovation.</a:t>
            </a:r>
          </a:p>
          <a:p>
            <a:pPr algn="just">
              <a:buNone/>
            </a:pP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543164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TW" sz="9600" dirty="0">
                <a:solidFill>
                  <a:srgbClr val="FF0000"/>
                </a:solidFill>
              </a:rPr>
            </a:br>
            <a:r>
              <a:rPr lang="en-US" altLang="zh-TW" sz="9600" dirty="0">
                <a:solidFill>
                  <a:srgbClr val="FF0000"/>
                </a:solidFill>
              </a:rPr>
              <a:t>Q&amp;A</a:t>
            </a:r>
            <a:endParaRPr lang="zh-TW" altLang="en-US" sz="9600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71726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gray">
          <a:xfrm>
            <a:off x="4152953" y="4143380"/>
            <a:ext cx="7991475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chemeClr val="accent1"/>
              </a:buClr>
              <a:buFont typeface="Wingdings 2" pitchFamily="18" charset="2"/>
              <a:buNone/>
            </a:pPr>
            <a:r>
              <a:rPr kumimoji="0" lang="de-DE" altLang="zh-TW" sz="2800" b="1" dirty="0">
                <a:solidFill>
                  <a:srgbClr val="0000FF"/>
                </a:solidFill>
                <a:latin typeface="Gill Sans MT" pitchFamily="34" charset="0"/>
              </a:rPr>
              <a:t>Contact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gray">
          <a:xfrm>
            <a:off x="5653140" y="4500568"/>
            <a:ext cx="33797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00800"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de-DE" altLang="zh-TW" sz="1400" dirty="0">
                <a:latin typeface="Gill Sans MT" pitchFamily="34" charset="0"/>
              </a:rPr>
              <a:t>Prof. Dr. Eldon Y. Li</a:t>
            </a:r>
            <a:br>
              <a:rPr kumimoji="0" lang="de-DE" altLang="zh-TW" sz="1400" dirty="0">
                <a:latin typeface="Gill Sans MT" pitchFamily="34" charset="0"/>
              </a:rPr>
            </a:br>
            <a:endParaRPr kumimoji="0" lang="de-DE" altLang="zh-TW" sz="900" dirty="0">
              <a:latin typeface="Gill Sans MT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(Emeritus Professor of MIS, Cal Poly, San Luis Obispo, USA) </a:t>
            </a:r>
            <a:br>
              <a:rPr kumimoji="0" lang="de-DE" altLang="zh-TW" sz="900" dirty="0">
                <a:latin typeface="Gill Sans MT" pitchFamily="34" charset="0"/>
              </a:rPr>
            </a:b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University Chair Professor </a:t>
            </a:r>
            <a:br>
              <a:rPr kumimoji="0" lang="de-DE" altLang="zh-TW" sz="900" dirty="0">
                <a:latin typeface="Gill Sans MT" pitchFamily="34" charset="0"/>
              </a:rPr>
            </a:b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Director, NCCU Innovation Incubation Center (IIC.NCCU.EDU.TW) </a:t>
            </a:r>
            <a:br>
              <a:rPr kumimoji="0" lang="de-DE" altLang="zh-TW" sz="900" dirty="0">
                <a:latin typeface="Gill Sans MT" pitchFamily="34" charset="0"/>
              </a:rPr>
            </a:b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Department of Management Information Systems </a:t>
            </a:r>
            <a:br>
              <a:rPr kumimoji="0" lang="de-DE" altLang="zh-TW" sz="900" dirty="0">
                <a:latin typeface="Gill Sans MT" pitchFamily="34" charset="0"/>
              </a:rPr>
            </a:b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College of Commerce, National </a:t>
            </a:r>
            <a:r>
              <a:rPr kumimoji="0" lang="en-US" altLang="zh-TW" sz="900" dirty="0" err="1">
                <a:latin typeface="Gill Sans MT" pitchFamily="34" charset="0"/>
                <a:ea typeface="微軟正黑體" pitchFamily="34" charset="-120"/>
              </a:rPr>
              <a:t>Chengchi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University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64, Sec. 2, </a:t>
            </a:r>
            <a:r>
              <a:rPr kumimoji="0" lang="en-US" altLang="zh-TW" sz="900" dirty="0" err="1">
                <a:latin typeface="Gill Sans MT" pitchFamily="34" charset="0"/>
                <a:ea typeface="微軟正黑體" pitchFamily="34" charset="-120"/>
              </a:rPr>
              <a:t>Zhi-nan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Rd., </a:t>
            </a:r>
            <a:r>
              <a:rPr kumimoji="0" lang="en-US" altLang="zh-TW" sz="900" dirty="0" err="1">
                <a:latin typeface="Gill Sans MT" pitchFamily="34" charset="0"/>
                <a:ea typeface="微軟正黑體" pitchFamily="34" charset="-120"/>
              </a:rPr>
              <a:t>Wenshan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District, Taipei 11605, TAIWAN </a:t>
            </a:r>
            <a:br>
              <a:rPr kumimoji="0" lang="de-DE" altLang="zh-TW" sz="900" dirty="0">
                <a:latin typeface="Gill Sans MT" pitchFamily="34" charset="0"/>
              </a:rPr>
            </a:br>
            <a:endParaRPr kumimoji="0" lang="de-DE" altLang="zh-TW" sz="900" dirty="0">
              <a:latin typeface="Gill Sans MT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de-DE" altLang="zh-TW" sz="900" dirty="0">
                <a:latin typeface="Gill Sans MT" pitchFamily="34" charset="0"/>
              </a:rPr>
              <a:t>Telephon: 	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+886-2-8661-8082 </a:t>
            </a:r>
            <a:br>
              <a:rPr kumimoji="0" lang="de-DE" altLang="zh-TW" sz="900" dirty="0">
                <a:latin typeface="Gill Sans MT" pitchFamily="34" charset="0"/>
              </a:rPr>
            </a:br>
            <a:r>
              <a:rPr kumimoji="0" lang="de-DE" altLang="zh-TW" sz="900" dirty="0">
                <a:latin typeface="Gill Sans MT" pitchFamily="34" charset="0"/>
              </a:rPr>
              <a:t>Fax: 	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+886-2-8661-1384</a:t>
            </a:r>
            <a:endParaRPr kumimoji="0" lang="de-DE" altLang="zh-TW" sz="900" dirty="0">
              <a:latin typeface="Gill Sans MT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de-DE" altLang="zh-TW" sz="900" dirty="0">
                <a:latin typeface="Gill Sans MT" pitchFamily="34" charset="0"/>
              </a:rPr>
              <a:t>Email: 	</a:t>
            </a:r>
            <a:r>
              <a:rPr kumimoji="0" lang="en-US" altLang="zh-TW" sz="900" dirty="0">
                <a:latin typeface="Gill Sans MT" pitchFamily="34" charset="0"/>
                <a:ea typeface="微軟正黑體" pitchFamily="34" charset="-120"/>
              </a:rPr>
              <a:t> </a:t>
            </a:r>
            <a:r>
              <a:rPr kumimoji="0" lang="en-US" altLang="zh-TW" sz="900" dirty="0" err="1">
                <a:latin typeface="Gill Sans MT" pitchFamily="34" charset="0"/>
                <a:ea typeface="微軟正黑體" pitchFamily="34" charset="-120"/>
              </a:rPr>
              <a:t>eli@nccu.edu.tw</a:t>
            </a:r>
            <a:endParaRPr kumimoji="0" lang="en-US" altLang="zh-TW" sz="900" dirty="0">
              <a:latin typeface="Gill Sans MT" pitchFamily="34" charset="0"/>
              <a:ea typeface="微軟正黑體" pitchFamily="34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 2" pitchFamily="18" charset="2"/>
              <a:buNone/>
              <a:tabLst>
                <a:tab pos="541338" algn="l"/>
              </a:tabLst>
            </a:pPr>
            <a:r>
              <a:rPr kumimoji="0" lang="en-US" altLang="zh-TW" sz="900" u="sng" dirty="0">
                <a:latin typeface="Gill Sans MT" pitchFamily="34" charset="0"/>
                <a:ea typeface="微軟正黑體" pitchFamily="34" charset="-120"/>
              </a:rPr>
              <a:t>http://www.calpoly.edu/~eli</a:t>
            </a:r>
            <a:endParaRPr kumimoji="0" lang="de-DE" altLang="zh-TW" sz="900" dirty="0">
              <a:latin typeface="Gill Sans MT" pitchFamily="34" charset="0"/>
            </a:endParaRPr>
          </a:p>
        </p:txBody>
      </p:sp>
      <p:pic>
        <p:nvPicPr>
          <p:cNvPr id="9" name="Picture 2" descr="C:\Documents and Settings\江宇\桌面\pic-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53" y="5000630"/>
            <a:ext cx="11430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142-0C21-40AA-920A-93C70D830CE6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329486" cy="1295400"/>
          </a:xfrm>
        </p:spPr>
        <p:txBody>
          <a:bodyPr/>
          <a:lstStyle/>
          <a:p>
            <a:r>
              <a:rPr lang="en-US" altLang="zh-TW" sz="6000" cap="none" dirty="0"/>
              <a:t>Thank You!</a:t>
            </a:r>
            <a:endParaRPr lang="zh-TW" altLang="en-US" sz="60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200" dirty="0"/>
              <a:t>Background and aim of this project</a:t>
            </a:r>
          </a:p>
          <a:p>
            <a:r>
              <a:rPr lang="en-US" altLang="zh-TW" sz="2200" dirty="0"/>
              <a:t>What is SICMM?</a:t>
            </a:r>
          </a:p>
          <a:p>
            <a:r>
              <a:rPr lang="en-US" altLang="zh-TW" sz="2200" dirty="0"/>
              <a:t>Why is SICMM needed? </a:t>
            </a:r>
          </a:p>
          <a:p>
            <a:r>
              <a:rPr lang="en-US" altLang="zh-TW" sz="2200" dirty="0"/>
              <a:t>Introduction to SICMM</a:t>
            </a:r>
          </a:p>
          <a:p>
            <a:r>
              <a:rPr lang="en-US" altLang="zh-TW" sz="2200" dirty="0"/>
              <a:t>Application of SICMM</a:t>
            </a:r>
          </a:p>
          <a:p>
            <a:r>
              <a:rPr lang="en-US" altLang="zh-TW" sz="2200" dirty="0"/>
              <a:t>Conclusions</a:t>
            </a:r>
          </a:p>
          <a:p>
            <a:r>
              <a:rPr lang="en-US" altLang="zh-TW" sz="2200" dirty="0"/>
              <a:t>Implications for SRII</a:t>
            </a:r>
          </a:p>
          <a:p>
            <a:r>
              <a:rPr lang="en-US" altLang="zh-TW" sz="2200" dirty="0"/>
              <a:t>Q &amp; A</a:t>
            </a:r>
            <a:endParaRPr lang="zh-TW" altLang="en-US" sz="22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614602" cy="457200"/>
          </a:xfrm>
        </p:spPr>
        <p:txBody>
          <a:bodyPr/>
          <a:lstStyle/>
          <a:p>
            <a:r>
              <a:rPr lang="en-US" altLang="zh-TW"/>
              <a:t>(C) 2010 ITRI TCSI  &amp; NCCU IIC/CSI</a:t>
            </a: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Aim of this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propose a </a:t>
            </a:r>
            <a:r>
              <a:rPr kumimoji="1" lang="en-US" altLang="zh-TW" kern="1200" dirty="0">
                <a:solidFill>
                  <a:srgbClr val="0000FF"/>
                </a:solidFill>
                <a:ea typeface="標楷體" pitchFamily="65" charset="-120"/>
              </a:rPr>
              <a:t>service innovation capability maturity model (SICMM) </a:t>
            </a:r>
            <a:r>
              <a:rPr lang="en-US" altLang="zh-TW" dirty="0"/>
              <a:t>for </a:t>
            </a:r>
            <a:r>
              <a:rPr lang="en-US" altLang="zh-TW" dirty="0">
                <a:solidFill>
                  <a:srgbClr val="FF0000"/>
                </a:solidFill>
              </a:rPr>
              <a:t>assisting organizations in effectively implementing service innovation</a:t>
            </a:r>
            <a:r>
              <a:rPr lang="en-US" altLang="zh-TW" dirty="0"/>
              <a:t> as well as </a:t>
            </a:r>
            <a:r>
              <a:rPr lang="en-US" altLang="zh-TW" dirty="0">
                <a:solidFill>
                  <a:srgbClr val="FF0000"/>
                </a:solidFill>
              </a:rPr>
              <a:t>appraising and improving their capability of performing service innovation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614602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SICMM?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SICMM</a:t>
            </a:r>
          </a:p>
          <a:p>
            <a:pPr lvl="1"/>
            <a:r>
              <a:rPr lang="en-US" altLang="zh-TW" dirty="0"/>
              <a:t>is a service innovation process model that provides organizations with the essential elements of effective processes in different maturity levels.</a:t>
            </a:r>
          </a:p>
          <a:p>
            <a:pPr lvl="1"/>
            <a:r>
              <a:rPr lang="en-US" altLang="zh-TW" dirty="0"/>
              <a:t>can be used to guide service innovation in a team, project, division, or an entire organization.</a:t>
            </a:r>
          </a:p>
          <a:p>
            <a:pPr lvl="1"/>
            <a:r>
              <a:rPr lang="en-US" altLang="zh-TW" dirty="0"/>
              <a:t>helps to set service innovation goals and priorities, guide innovative and quality services, and provide a point of reference for appraising current service innovation capability.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614602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Two representations for SICMM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3200" b="1" kern="1200" dirty="0">
                <a:solidFill>
                  <a:srgbClr val="0000FF"/>
                </a:solidFill>
                <a:ea typeface="標楷體" pitchFamily="65" charset="-120"/>
              </a:rPr>
              <a:t>Continuous representation</a:t>
            </a:r>
          </a:p>
          <a:p>
            <a:pPr lvl="1"/>
            <a:r>
              <a:rPr lang="en-US" altLang="zh-TW" dirty="0"/>
              <a:t>designed to allow the user to focus on </a:t>
            </a:r>
            <a:r>
              <a:rPr lang="en-US" altLang="zh-TW" dirty="0">
                <a:solidFill>
                  <a:srgbClr val="FF0000"/>
                </a:solidFill>
              </a:rPr>
              <a:t>the specific processes that are considered important for the organization's immediate business objectives</a:t>
            </a:r>
            <a:r>
              <a:rPr lang="en-US" altLang="zh-TW" dirty="0"/>
              <a:t>, or </a:t>
            </a:r>
            <a:r>
              <a:rPr lang="en-US" altLang="zh-TW" dirty="0">
                <a:solidFill>
                  <a:srgbClr val="FF0000"/>
                </a:solidFill>
              </a:rPr>
              <a:t>those to which the organization assigns a high degree of risk</a:t>
            </a:r>
            <a:r>
              <a:rPr lang="en-US" altLang="zh-TW" dirty="0"/>
              <a:t>.</a:t>
            </a:r>
          </a:p>
          <a:p>
            <a:r>
              <a:rPr kumimoji="1" lang="en-US" altLang="zh-TW" sz="3200" b="1" kern="1200" dirty="0">
                <a:solidFill>
                  <a:srgbClr val="0000FF"/>
                </a:solidFill>
                <a:ea typeface="標楷體" pitchFamily="65" charset="-120"/>
              </a:rPr>
              <a:t>Staged representation</a:t>
            </a:r>
          </a:p>
          <a:p>
            <a:pPr lvl="1"/>
            <a:r>
              <a:rPr lang="en-US" altLang="zh-TW" dirty="0"/>
              <a:t>designed to provide </a:t>
            </a:r>
            <a:r>
              <a:rPr lang="en-US" altLang="zh-TW" dirty="0">
                <a:solidFill>
                  <a:srgbClr val="FF0000"/>
                </a:solidFill>
              </a:rPr>
              <a:t>a standard sequence of improvements</a:t>
            </a:r>
            <a:r>
              <a:rPr lang="en-US" altLang="zh-TW" dirty="0"/>
              <a:t>, and can serve as </a:t>
            </a:r>
            <a:r>
              <a:rPr lang="en-US" altLang="zh-TW" dirty="0">
                <a:solidFill>
                  <a:srgbClr val="FF0000"/>
                </a:solidFill>
              </a:rPr>
              <a:t>a basis for comparing the maturity of different projects and organizations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00288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28771" y="6215083"/>
            <a:ext cx="635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b="1" dirty="0">
                <a:solidFill>
                  <a:srgbClr val="000099"/>
                </a:solidFill>
                <a:latin typeface="Corbel" pitchFamily="34" charset="0"/>
              </a:rPr>
              <a:t>Source: CMU/SEI CMMI-SVC, USA (2009)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Levels for Continuous representation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71726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428771" y="6134121"/>
            <a:ext cx="635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b="1" dirty="0">
                <a:solidFill>
                  <a:srgbClr val="000099"/>
                </a:solidFill>
                <a:latin typeface="Corbel" pitchFamily="34" charset="0"/>
              </a:rPr>
              <a:t>Source: CMU/SEI CMMI-SVC, USA (2009)</a:t>
            </a:r>
          </a:p>
        </p:txBody>
      </p:sp>
      <p:grpSp>
        <p:nvGrpSpPr>
          <p:cNvPr id="44" name="群組 43"/>
          <p:cNvGrpSpPr/>
          <p:nvPr/>
        </p:nvGrpSpPr>
        <p:grpSpPr>
          <a:xfrm>
            <a:off x="357158" y="1571612"/>
            <a:ext cx="8429683" cy="4684728"/>
            <a:chOff x="3059113" y="1484313"/>
            <a:chExt cx="5841082" cy="4701087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059113" y="5661025"/>
              <a:ext cx="1295400" cy="524375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lang="en-US" altLang="zh-TW" sz="1300" b="1" dirty="0">
                  <a:solidFill>
                    <a:srgbClr val="000000"/>
                  </a:solidFill>
                </a:rPr>
                <a:t>Level 0 </a:t>
              </a:r>
              <a:br>
                <a:rPr lang="en-US" altLang="zh-TW" sz="1300" b="1" dirty="0">
                  <a:solidFill>
                    <a:srgbClr val="000000"/>
                  </a:solidFill>
                </a:rPr>
              </a:br>
              <a:r>
                <a:rPr lang="en-US" altLang="zh-TW" sz="1300" b="1" dirty="0">
                  <a:solidFill>
                    <a:srgbClr val="000000"/>
                  </a:solidFill>
                </a:rPr>
                <a:t>Incomplete</a:t>
              </a:r>
              <a:endParaRPr kumimoji="0" lang="en-US" altLang="zh-TW" sz="2400" dirty="0">
                <a:latin typeface="Times New Roman" pitchFamily="18" charset="0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4525963" y="5646738"/>
              <a:ext cx="2202822" cy="463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8" tIns="45714" rIns="91428" bIns="45714">
              <a:spAutoFit/>
            </a:bodyPr>
            <a:lstStyle/>
            <a:p>
              <a:pPr eaLnBrk="0" hangingPunct="0"/>
              <a:r>
                <a:rPr lang="en-US" altLang="zh-TW" sz="1200" b="1" dirty="0">
                  <a:latin typeface="Helvetica" pitchFamily="34" charset="0"/>
                </a:rPr>
                <a:t>The process is either is not performed or</a:t>
              </a:r>
            </a:p>
            <a:p>
              <a:pPr eaLnBrk="0" hangingPunct="0"/>
              <a:r>
                <a:rPr lang="en-US" altLang="zh-TW" sz="1200" b="1" dirty="0">
                  <a:latin typeface="Helvetica" pitchFamily="34" charset="0"/>
                </a:rPr>
                <a:t>partially performed.</a:t>
              </a:r>
              <a:endParaRPr kumimoji="0" lang="en-US" altLang="zh-TW" sz="1200" b="1" dirty="0">
                <a:latin typeface="Helvetica" pitchFamily="34" charset="0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3062288" y="4838700"/>
              <a:ext cx="1295400" cy="608013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Level 1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Performed</a:t>
              </a:r>
              <a:endParaRPr kumimoji="0" lang="en-US" altLang="zh-TW" sz="1300" b="1" dirty="0">
                <a:solidFill>
                  <a:srgbClr val="FFCCCC"/>
                </a:solidFill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4544134" y="4996999"/>
              <a:ext cx="3256643" cy="277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8" tIns="45714" rIns="91428" bIns="45714">
              <a:spAutoFit/>
            </a:bodyPr>
            <a:lstStyle/>
            <a:p>
              <a:pPr eaLnBrk="0" hangingPunct="0"/>
              <a:r>
                <a:rPr lang="en-US" altLang="zh-TW" sz="1200" b="1" dirty="0">
                  <a:latin typeface="Helvetica" pitchFamily="34" charset="0"/>
                </a:rPr>
                <a:t>Perform the process needed to provide Services.</a:t>
              </a:r>
              <a:endParaRPr kumimoji="0" lang="zh-TW" altLang="en-US" sz="1200" b="1" dirty="0">
                <a:latin typeface="Helvetica" pitchFamily="34" charset="0"/>
              </a:endParaRPr>
            </a:p>
          </p:txBody>
        </p:sp>
        <p:cxnSp>
          <p:nvCxnSpPr>
            <p:cNvPr id="31" name="AutoShape 13"/>
            <p:cNvCxnSpPr>
              <a:cxnSpLocks noChangeShapeType="1"/>
              <a:stCxn id="29" idx="0"/>
              <a:endCxn id="32" idx="2"/>
            </p:cNvCxnSpPr>
            <p:nvPr/>
          </p:nvCxnSpPr>
          <p:spPr bwMode="auto">
            <a:xfrm flipV="1">
              <a:off x="3709988" y="4556125"/>
              <a:ext cx="0" cy="28257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3062288" y="3894138"/>
              <a:ext cx="1295400" cy="661987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Level 2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Managed</a:t>
              </a: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3062288" y="3008313"/>
              <a:ext cx="1295400" cy="549275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Level 3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Defined</a:t>
              </a:r>
              <a:endParaRPr kumimoji="0" lang="en-US" altLang="zh-TW" sz="1300" b="1" dirty="0">
                <a:solidFill>
                  <a:srgbClr val="FFCCCC"/>
                </a:solidFill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548188" y="2986361"/>
              <a:ext cx="4352007" cy="64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8" tIns="45714" rIns="91428" bIns="45714">
              <a:spAutoFit/>
            </a:bodyPr>
            <a:lstStyle/>
            <a:p>
              <a:pPr eaLnBrk="0" hangingPunct="0"/>
              <a:r>
                <a:rPr lang="en-US" altLang="zh-TW" sz="1200" b="1" dirty="0">
                  <a:latin typeface="Helvetica" pitchFamily="34" charset="0"/>
                </a:rPr>
                <a:t>Project’s process is tailored from organization’s standard processes, and </a:t>
              </a:r>
              <a:br>
                <a:rPr lang="en-US" altLang="zh-TW" sz="1200" b="1" dirty="0">
                  <a:latin typeface="Helvetica" pitchFamily="34" charset="0"/>
                </a:rPr>
              </a:br>
              <a:r>
                <a:rPr lang="en-US" altLang="zh-TW" sz="1200" b="1" dirty="0">
                  <a:latin typeface="Helvetica" pitchFamily="34" charset="0"/>
                </a:rPr>
                <a:t>contributes work products, measures, and other process improvement information </a:t>
              </a:r>
              <a:br>
                <a:rPr lang="en-US" altLang="zh-TW" sz="1200" b="1" dirty="0">
                  <a:latin typeface="Helvetica" pitchFamily="34" charset="0"/>
                </a:rPr>
              </a:br>
              <a:r>
                <a:rPr lang="en-US" altLang="zh-TW" sz="1200" b="1" dirty="0">
                  <a:latin typeface="Helvetica" pitchFamily="34" charset="0"/>
                </a:rPr>
                <a:t>to the organization.</a:t>
              </a:r>
              <a:endParaRPr kumimoji="0" lang="en-US" altLang="zh-TW" sz="1200" b="1" dirty="0">
                <a:latin typeface="Helvetica" pitchFamily="34" charset="0"/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3074988" y="2170113"/>
              <a:ext cx="1270000" cy="657225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Level 4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 Quantitatively 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Managed</a:t>
              </a:r>
              <a:endParaRPr kumimoji="0" lang="en-US" altLang="zh-TW" sz="1300" b="1" dirty="0">
                <a:solidFill>
                  <a:srgbClr val="FFCCCC"/>
                </a:solidFill>
              </a:endParaRP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4536099" y="2201188"/>
              <a:ext cx="2631572" cy="64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8" tIns="45714" rIns="91428" bIns="45714">
              <a:spAutoFit/>
            </a:bodyPr>
            <a:lstStyle/>
            <a:p>
              <a:pPr eaLnBrk="0" hangingPunct="0"/>
              <a:r>
                <a:rPr lang="en-US" altLang="zh-TW" sz="1200" b="1" dirty="0">
                  <a:solidFill>
                    <a:srgbClr val="000000"/>
                  </a:solidFill>
                </a:rPr>
                <a:t>Quantitatively m</a:t>
              </a:r>
              <a:r>
                <a:rPr kumimoji="0" lang="en-US" altLang="zh-TW" sz="1200" b="1" dirty="0">
                  <a:latin typeface="Helvetica" pitchFamily="34" charset="0"/>
                </a:rPr>
                <a:t>easure the process performance,</a:t>
              </a:r>
            </a:p>
            <a:p>
              <a:pPr eaLnBrk="0" hangingPunct="0"/>
              <a:r>
                <a:rPr kumimoji="0" lang="en-US" altLang="zh-TW" sz="1200" b="1" dirty="0">
                  <a:latin typeface="Helvetica" pitchFamily="34" charset="0"/>
                </a:rPr>
                <a:t>stabilize the process, and</a:t>
              </a:r>
            </a:p>
            <a:p>
              <a:pPr eaLnBrk="0" hangingPunct="0"/>
              <a:r>
                <a:rPr kumimoji="0" lang="en-US" altLang="zh-TW" sz="1200" b="1" dirty="0">
                  <a:latin typeface="Helvetica" pitchFamily="34" charset="0"/>
                </a:rPr>
                <a:t>deal with causes of special variations.</a:t>
              </a:r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3062288" y="1484313"/>
              <a:ext cx="1295400" cy="534987"/>
            </a:xfrm>
            <a:prstGeom prst="rect">
              <a:avLst/>
            </a:prstGeom>
            <a:solidFill>
              <a:srgbClr val="66CCFF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8" tIns="45714" rIns="91428" bIns="45714" anchor="ctr"/>
            <a:lstStyle/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Level 5</a:t>
              </a:r>
            </a:p>
            <a:p>
              <a:pPr algn="ctr" eaLnBrk="0" hangingPunct="0"/>
              <a:r>
                <a:rPr kumimoji="0" lang="en-US" altLang="zh-TW" sz="1300" b="1" dirty="0">
                  <a:solidFill>
                    <a:srgbClr val="000000"/>
                  </a:solidFill>
                </a:rPr>
                <a:t>Optimizing</a:t>
              </a:r>
              <a:endParaRPr kumimoji="0" lang="en-US" altLang="zh-TW" sz="1300" b="1" dirty="0">
                <a:solidFill>
                  <a:srgbClr val="FFCCCC"/>
                </a:solidFill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4548188" y="1556000"/>
              <a:ext cx="2727097" cy="463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8" tIns="45714" rIns="91428" bIns="45714">
              <a:spAutoFit/>
            </a:bodyPr>
            <a:lstStyle/>
            <a:p>
              <a:pPr eaLnBrk="0" hangingPunct="0"/>
              <a:r>
                <a:rPr kumimoji="0" lang="en-US" altLang="zh-TW" sz="1200" b="1" dirty="0">
                  <a:latin typeface="Helvetica" pitchFamily="34" charset="0"/>
                </a:rPr>
                <a:t>Perform Defect prevention, proactive improvement,</a:t>
              </a:r>
            </a:p>
            <a:p>
              <a:pPr eaLnBrk="0" hangingPunct="0"/>
              <a:r>
                <a:rPr kumimoji="0" lang="en-US" altLang="zh-TW" sz="1200" b="1" dirty="0">
                  <a:latin typeface="Helvetica" pitchFamily="34" charset="0"/>
                </a:rPr>
                <a:t>innovation insertion and deployment .</a:t>
              </a:r>
            </a:p>
          </p:txBody>
        </p:sp>
        <p:cxnSp>
          <p:nvCxnSpPr>
            <p:cNvPr id="39" name="AutoShape 21"/>
            <p:cNvCxnSpPr>
              <a:cxnSpLocks noChangeShapeType="1"/>
              <a:stCxn id="35" idx="0"/>
              <a:endCxn id="37" idx="2"/>
            </p:cNvCxnSpPr>
            <p:nvPr/>
          </p:nvCxnSpPr>
          <p:spPr bwMode="auto">
            <a:xfrm flipV="1">
              <a:off x="3709988" y="2019300"/>
              <a:ext cx="0" cy="15081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22"/>
            <p:cNvCxnSpPr>
              <a:cxnSpLocks noChangeShapeType="1"/>
              <a:stCxn id="33" idx="0"/>
            </p:cNvCxnSpPr>
            <p:nvPr/>
          </p:nvCxnSpPr>
          <p:spPr bwMode="auto">
            <a:xfrm flipV="1">
              <a:off x="3709988" y="2781300"/>
              <a:ext cx="0" cy="22701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1" name="AutoShape 23"/>
            <p:cNvCxnSpPr>
              <a:cxnSpLocks noChangeShapeType="1"/>
            </p:cNvCxnSpPr>
            <p:nvPr/>
          </p:nvCxnSpPr>
          <p:spPr bwMode="auto">
            <a:xfrm flipV="1">
              <a:off x="3708400" y="3573463"/>
              <a:ext cx="0" cy="28257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24"/>
            <p:cNvCxnSpPr>
              <a:cxnSpLocks noChangeShapeType="1"/>
              <a:stCxn id="27" idx="0"/>
              <a:endCxn id="29" idx="2"/>
            </p:cNvCxnSpPr>
            <p:nvPr/>
          </p:nvCxnSpPr>
          <p:spPr bwMode="auto">
            <a:xfrm rot="5400000" flipH="1" flipV="1">
              <a:off x="3601245" y="5552281"/>
              <a:ext cx="214312" cy="317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4544134" y="4136749"/>
              <a:ext cx="2985870" cy="277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05" tIns="45703" rIns="91405" bIns="45703">
              <a:spAutoFit/>
            </a:bodyPr>
            <a:lstStyle/>
            <a:p>
              <a:pPr eaLnBrk="0" hangingPunct="0"/>
              <a:r>
                <a:rPr lang="en-US" altLang="zh-TW" sz="1200" b="1" dirty="0">
                  <a:latin typeface="Helvetica" pitchFamily="34" charset="0"/>
                </a:rPr>
                <a:t>The basic infrastructure in place to support the process.</a:t>
              </a: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Levels for Staged representation</a:t>
            </a:r>
            <a:endParaRPr lang="zh-TW" altLang="en-US" dirty="0"/>
          </a:p>
        </p:txBody>
      </p:sp>
      <p:pic>
        <p:nvPicPr>
          <p:cNvPr id="5" name="內容版面配置區 4" descr="pi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57364"/>
            <a:ext cx="7072362" cy="3963154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00288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771" y="6134121"/>
            <a:ext cx="65722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b="1" dirty="0">
                <a:solidFill>
                  <a:srgbClr val="000099"/>
                </a:solidFill>
                <a:latin typeface="Corbel" pitchFamily="34" charset="0"/>
              </a:rPr>
              <a:t>Source: CMU/SEI CMMI-SVC, USA (2009)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 of SICMM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71726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graphicFrame>
        <p:nvGraphicFramePr>
          <p:cNvPr id="10" name="資料庫圖表 9"/>
          <p:cNvGraphicFramePr/>
          <p:nvPr/>
        </p:nvGraphicFramePr>
        <p:xfrm>
          <a:off x="357158" y="1643050"/>
          <a:ext cx="8572560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資料庫圖表 11"/>
          <p:cNvGraphicFramePr/>
          <p:nvPr/>
        </p:nvGraphicFramePr>
        <p:xfrm>
          <a:off x="4143340" y="3929066"/>
          <a:ext cx="514353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資料庫圖表 12"/>
          <p:cNvGraphicFramePr/>
          <p:nvPr/>
        </p:nvGraphicFramePr>
        <p:xfrm>
          <a:off x="-214346" y="3929066"/>
          <a:ext cx="514353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1" name="群組 20"/>
          <p:cNvGrpSpPr/>
          <p:nvPr/>
        </p:nvGrpSpPr>
        <p:grpSpPr>
          <a:xfrm>
            <a:off x="1428728" y="857232"/>
            <a:ext cx="6380842" cy="5064132"/>
            <a:chOff x="1428728" y="857232"/>
            <a:chExt cx="6380842" cy="5064132"/>
          </a:xfrm>
        </p:grpSpPr>
        <p:graphicFrame>
          <p:nvGraphicFramePr>
            <p:cNvPr id="16" name="資料庫圖表 15"/>
            <p:cNvGraphicFramePr/>
            <p:nvPr/>
          </p:nvGraphicFramePr>
          <p:xfrm>
            <a:off x="1428728" y="1857364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grpSp>
          <p:nvGrpSpPr>
            <p:cNvPr id="18" name="群組 17"/>
            <p:cNvGrpSpPr/>
            <p:nvPr/>
          </p:nvGrpSpPr>
          <p:grpSpPr>
            <a:xfrm>
              <a:off x="3357554" y="857232"/>
              <a:ext cx="4452016" cy="4143404"/>
              <a:chOff x="620057" y="-1643074"/>
              <a:chExt cx="4452016" cy="4143404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20057" y="0"/>
                <a:ext cx="2880380" cy="250033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矩形 19"/>
              <p:cNvSpPr/>
              <p:nvPr/>
            </p:nvSpPr>
            <p:spPr>
              <a:xfrm>
                <a:off x="2191693" y="-1643074"/>
                <a:ext cx="2880380" cy="250033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3360" tIns="0" rIns="213360" bIns="213360" numCol="1" spcCol="1270" anchor="ctr" anchorCtr="0">
                <a:noAutofit/>
              </a:bodyPr>
              <a:lstStyle/>
              <a:p>
                <a:pPr lvl="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TW" sz="3000" kern="1200" dirty="0"/>
                  <a:t>Innovation</a:t>
                </a:r>
                <a:br>
                  <a:rPr lang="en-US" altLang="zh-TW" sz="3000" kern="1200" dirty="0"/>
                </a:br>
                <a:r>
                  <a:rPr lang="en-US" altLang="zh-TW" sz="3000" kern="1200" dirty="0"/>
                  <a:t>processes</a:t>
                </a:r>
                <a:endParaRPr lang="zh-TW" altLang="en-US" sz="3000" kern="1200" dirty="0"/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Content structure of a process area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400288" cy="457200"/>
          </a:xfrm>
        </p:spPr>
        <p:txBody>
          <a:bodyPr/>
          <a:lstStyle/>
          <a:p>
            <a:r>
              <a:rPr lang="en-US" altLang="zh-TW" dirty="0"/>
              <a:t>(C) 2010 ITRI TCSI  &amp; NCCU IIC/CSI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9D8-B0F5-4A4F-AA2D-CC69BB967829}" type="slidenum">
              <a:rPr lang="zh-TW" altLang="en-US" smtClean="0"/>
              <a:pPr/>
              <a:t>9</a:t>
            </a:fld>
            <a:endParaRPr lang="en-US" altLang="zh-TW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28771" y="6134121"/>
            <a:ext cx="642937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b="1" dirty="0">
                <a:solidFill>
                  <a:srgbClr val="000099"/>
                </a:solidFill>
                <a:latin typeface="Corbel" pitchFamily="34" charset="0"/>
              </a:rPr>
              <a:t>Source: CMU/SEI CMMI-SVC, USA (2009)</a:t>
            </a:r>
          </a:p>
        </p:txBody>
      </p:sp>
      <p:sp>
        <p:nvSpPr>
          <p:cNvPr id="9" name="框架 8"/>
          <p:cNvSpPr/>
          <p:nvPr/>
        </p:nvSpPr>
        <p:spPr bwMode="auto">
          <a:xfrm>
            <a:off x="857224" y="1643050"/>
            <a:ext cx="1785950" cy="500066"/>
          </a:xfrm>
          <a:prstGeom prst="fram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</a:t>
            </a:r>
            <a:r>
              <a:rPr kumimoji="0" lang="en-US" altLang="zh-TW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Area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橢圓 21"/>
          <p:cNvSpPr/>
          <p:nvPr/>
        </p:nvSpPr>
        <p:spPr bwMode="auto">
          <a:xfrm>
            <a:off x="7358082" y="2214554"/>
            <a:ext cx="1643074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Related</a:t>
            </a:r>
            <a:b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 Area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橢圓 22"/>
          <p:cNvSpPr/>
          <p:nvPr/>
        </p:nvSpPr>
        <p:spPr bwMode="auto">
          <a:xfrm>
            <a:off x="5643570" y="2214554"/>
            <a:ext cx="1643074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Introductory</a:t>
            </a:r>
            <a:br>
              <a:rPr lang="en-US" altLang="zh-TW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Notes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橢圓 23"/>
          <p:cNvSpPr/>
          <p:nvPr/>
        </p:nvSpPr>
        <p:spPr bwMode="auto">
          <a:xfrm>
            <a:off x="3857620" y="2214554"/>
            <a:ext cx="1643074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Purpose</a:t>
            </a:r>
            <a:br>
              <a:rPr lang="en-US" altLang="zh-TW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Statement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圖案 48"/>
          <p:cNvCxnSpPr>
            <a:stCxn id="9" idx="3"/>
            <a:endCxn id="22" idx="0"/>
          </p:cNvCxnSpPr>
          <p:nvPr/>
        </p:nvCxnSpPr>
        <p:spPr bwMode="auto">
          <a:xfrm>
            <a:off x="2643174" y="1893083"/>
            <a:ext cx="5536445" cy="32147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圖案 50"/>
          <p:cNvCxnSpPr>
            <a:stCxn id="9" idx="3"/>
            <a:endCxn id="23" idx="0"/>
          </p:cNvCxnSpPr>
          <p:nvPr/>
        </p:nvCxnSpPr>
        <p:spPr bwMode="auto">
          <a:xfrm>
            <a:off x="2643174" y="1893083"/>
            <a:ext cx="3821933" cy="32147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圖案 52"/>
          <p:cNvCxnSpPr>
            <a:stCxn id="9" idx="3"/>
            <a:endCxn id="24" idx="0"/>
          </p:cNvCxnSpPr>
          <p:nvPr/>
        </p:nvCxnSpPr>
        <p:spPr bwMode="auto">
          <a:xfrm>
            <a:off x="2643174" y="1893083"/>
            <a:ext cx="2035983" cy="32147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圓角矩形 53"/>
          <p:cNvSpPr/>
          <p:nvPr/>
        </p:nvSpPr>
        <p:spPr bwMode="auto">
          <a:xfrm>
            <a:off x="5357818" y="3071810"/>
            <a:ext cx="1643074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Generic Goals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6" name="直線單箭頭接點 55"/>
          <p:cNvCxnSpPr>
            <a:stCxn id="9" idx="2"/>
            <a:endCxn id="54" idx="1"/>
          </p:cNvCxnSpPr>
          <p:nvPr/>
        </p:nvCxnSpPr>
        <p:spPr bwMode="auto">
          <a:xfrm rot="16200000" flipH="1">
            <a:off x="2982504" y="910810"/>
            <a:ext cx="1143008" cy="36076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流程圖: 決策 57"/>
          <p:cNvSpPr/>
          <p:nvPr/>
        </p:nvSpPr>
        <p:spPr bwMode="auto">
          <a:xfrm>
            <a:off x="4643438" y="3786190"/>
            <a:ext cx="3071834" cy="500066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Generic Practices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2" name="直線單箭頭接點 61"/>
          <p:cNvCxnSpPr>
            <a:stCxn id="54" idx="2"/>
          </p:cNvCxnSpPr>
          <p:nvPr/>
        </p:nvCxnSpPr>
        <p:spPr bwMode="auto">
          <a:xfrm rot="16200000" flipH="1">
            <a:off x="6197214" y="3482578"/>
            <a:ext cx="285752" cy="3214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單箭頭接點 63"/>
          <p:cNvCxnSpPr>
            <a:stCxn id="54" idx="2"/>
            <a:endCxn id="58" idx="0"/>
          </p:cNvCxnSpPr>
          <p:nvPr/>
        </p:nvCxnSpPr>
        <p:spPr bwMode="auto">
          <a:xfrm rot="5400000">
            <a:off x="6036479" y="3643314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直線單箭頭接點 65"/>
          <p:cNvCxnSpPr>
            <a:stCxn id="54" idx="2"/>
          </p:cNvCxnSpPr>
          <p:nvPr/>
        </p:nvCxnSpPr>
        <p:spPr bwMode="auto">
          <a:xfrm rot="5400000">
            <a:off x="5875743" y="3482580"/>
            <a:ext cx="285754" cy="3214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橢圓 69"/>
          <p:cNvSpPr/>
          <p:nvPr/>
        </p:nvSpPr>
        <p:spPr bwMode="auto">
          <a:xfrm>
            <a:off x="4714876" y="4572008"/>
            <a:ext cx="1643074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Sub-practices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橢圓 70"/>
          <p:cNvSpPr/>
          <p:nvPr/>
        </p:nvSpPr>
        <p:spPr bwMode="auto">
          <a:xfrm>
            <a:off x="6429388" y="4572008"/>
            <a:ext cx="1857388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Generic Practice Elaboration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直線單箭頭接點 72"/>
          <p:cNvCxnSpPr>
            <a:stCxn id="58" idx="2"/>
            <a:endCxn id="71" idx="0"/>
          </p:cNvCxnSpPr>
          <p:nvPr/>
        </p:nvCxnSpPr>
        <p:spPr bwMode="auto">
          <a:xfrm rot="16200000" flipH="1">
            <a:off x="6625842" y="3839768"/>
            <a:ext cx="285752" cy="1178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直線單箭頭接點 74"/>
          <p:cNvCxnSpPr>
            <a:stCxn id="58" idx="2"/>
            <a:endCxn id="70" idx="0"/>
          </p:cNvCxnSpPr>
          <p:nvPr/>
        </p:nvCxnSpPr>
        <p:spPr bwMode="auto">
          <a:xfrm rot="5400000">
            <a:off x="5715008" y="4107661"/>
            <a:ext cx="28575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圓角矩形 75"/>
          <p:cNvSpPr/>
          <p:nvPr/>
        </p:nvSpPr>
        <p:spPr bwMode="auto">
          <a:xfrm>
            <a:off x="1071538" y="3143248"/>
            <a:ext cx="1643074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Specific Goals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流程圖: 決策 76"/>
          <p:cNvSpPr/>
          <p:nvPr/>
        </p:nvSpPr>
        <p:spPr bwMode="auto">
          <a:xfrm>
            <a:off x="357158" y="3857628"/>
            <a:ext cx="3071834" cy="500066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Specific Practices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橢圓 80"/>
          <p:cNvSpPr/>
          <p:nvPr/>
        </p:nvSpPr>
        <p:spPr bwMode="auto">
          <a:xfrm>
            <a:off x="2143108" y="4643446"/>
            <a:ext cx="1643074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Sub-practices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橢圓 81"/>
          <p:cNvSpPr/>
          <p:nvPr/>
        </p:nvSpPr>
        <p:spPr bwMode="auto">
          <a:xfrm>
            <a:off x="214282" y="4643446"/>
            <a:ext cx="1857388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>
                <a:solidFill>
                  <a:schemeClr val="tx1"/>
                </a:solidFill>
                <a:latin typeface="Arial" charset="0"/>
              </a:rPr>
              <a:t>Typical work</a:t>
            </a:r>
          </a:p>
          <a:p>
            <a:pPr marL="0" marR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Products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3" name="直線單箭頭接點 82"/>
          <p:cNvCxnSpPr>
            <a:stCxn id="77" idx="2"/>
            <a:endCxn id="82" idx="0"/>
          </p:cNvCxnSpPr>
          <p:nvPr/>
        </p:nvCxnSpPr>
        <p:spPr bwMode="auto">
          <a:xfrm rot="5400000">
            <a:off x="1375150" y="4125521"/>
            <a:ext cx="285752" cy="7500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單箭頭接點 83"/>
          <p:cNvCxnSpPr>
            <a:stCxn id="77" idx="2"/>
            <a:endCxn id="81" idx="0"/>
          </p:cNvCxnSpPr>
          <p:nvPr/>
        </p:nvCxnSpPr>
        <p:spPr bwMode="auto">
          <a:xfrm rot="16200000" flipH="1">
            <a:off x="2285984" y="3964785"/>
            <a:ext cx="285752" cy="1071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直線單箭頭接點 89"/>
          <p:cNvCxnSpPr>
            <a:stCxn id="9" idx="2"/>
            <a:endCxn id="76" idx="0"/>
          </p:cNvCxnSpPr>
          <p:nvPr/>
        </p:nvCxnSpPr>
        <p:spPr bwMode="auto">
          <a:xfrm rot="16200000" flipH="1">
            <a:off x="1321571" y="2571744"/>
            <a:ext cx="1000132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圓角矩形 90"/>
          <p:cNvSpPr/>
          <p:nvPr/>
        </p:nvSpPr>
        <p:spPr bwMode="auto">
          <a:xfrm>
            <a:off x="1071538" y="5643578"/>
            <a:ext cx="1143008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Required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571472" y="5723769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KEY:</a:t>
            </a:r>
            <a:endParaRPr lang="zh-TW" altLang="en-US" sz="1200" dirty="0"/>
          </a:p>
        </p:txBody>
      </p:sp>
      <p:sp>
        <p:nvSpPr>
          <p:cNvPr id="93" name="流程圖: 決策 92"/>
          <p:cNvSpPr/>
          <p:nvPr/>
        </p:nvSpPr>
        <p:spPr bwMode="auto">
          <a:xfrm>
            <a:off x="2285984" y="5643578"/>
            <a:ext cx="1785950" cy="500066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Expected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橢圓 93"/>
          <p:cNvSpPr/>
          <p:nvPr/>
        </p:nvSpPr>
        <p:spPr bwMode="auto">
          <a:xfrm>
            <a:off x="4214810" y="5643578"/>
            <a:ext cx="1428760" cy="50006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Informative</a:t>
            </a: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直線單箭頭接點 61"/>
          <p:cNvCxnSpPr>
            <a:stCxn id="76" idx="2"/>
          </p:cNvCxnSpPr>
          <p:nvPr/>
        </p:nvCxnSpPr>
        <p:spPr bwMode="auto">
          <a:xfrm rot="16200000" flipH="1">
            <a:off x="1910934" y="3554017"/>
            <a:ext cx="285753" cy="321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單箭頭接點 63"/>
          <p:cNvCxnSpPr>
            <a:stCxn id="76" idx="2"/>
          </p:cNvCxnSpPr>
          <p:nvPr/>
        </p:nvCxnSpPr>
        <p:spPr bwMode="auto">
          <a:xfrm rot="5400000">
            <a:off x="1749405" y="3714752"/>
            <a:ext cx="286547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直線單箭頭接點 65"/>
          <p:cNvCxnSpPr>
            <a:stCxn id="76" idx="2"/>
          </p:cNvCxnSpPr>
          <p:nvPr/>
        </p:nvCxnSpPr>
        <p:spPr bwMode="auto">
          <a:xfrm rot="5400000">
            <a:off x="1589462" y="3554019"/>
            <a:ext cx="285756" cy="321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raining presentation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6683</TotalTime>
  <Words>984</Words>
  <Application>Microsoft Office PowerPoint</Application>
  <PresentationFormat>On-screen Show (4:3)</PresentationFormat>
  <Paragraphs>170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Arial Unicode MS</vt:lpstr>
      <vt:lpstr>微軟正黑體</vt:lpstr>
      <vt:lpstr>新細明體</vt:lpstr>
      <vt:lpstr>標楷體</vt:lpstr>
      <vt:lpstr>Arial</vt:lpstr>
      <vt:lpstr>Corbel</vt:lpstr>
      <vt:lpstr>Gill Sans MT</vt:lpstr>
      <vt:lpstr>Helvetica</vt:lpstr>
      <vt:lpstr>Times New Roman</vt:lpstr>
      <vt:lpstr>Wingdings</vt:lpstr>
      <vt:lpstr>Wingdings 2</vt:lpstr>
      <vt:lpstr>Training presentation</vt:lpstr>
      <vt:lpstr>     SICMM® 1.0 - Service Innovation Capability Maturity Model</vt:lpstr>
      <vt:lpstr>Agenda</vt:lpstr>
      <vt:lpstr>Aim of this project</vt:lpstr>
      <vt:lpstr>What is SICMM?</vt:lpstr>
      <vt:lpstr>Two representations for SICMM</vt:lpstr>
      <vt:lpstr>Levels for Continuous representation</vt:lpstr>
      <vt:lpstr>Levels for Staged representation</vt:lpstr>
      <vt:lpstr>Concept of SICMM</vt:lpstr>
      <vt:lpstr>Content structure of a process area</vt:lpstr>
      <vt:lpstr>Documenting a process area</vt:lpstr>
      <vt:lpstr>Application of SICMM</vt:lpstr>
      <vt:lpstr>Conclusions</vt:lpstr>
      <vt:lpstr>Implications for SRII</vt:lpstr>
      <vt:lpstr>Thank You!</vt:lpstr>
      <vt:lpstr>SRII 2010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SICMMI 1.0</dc:title>
  <dc:creator>ADMIN</dc:creator>
  <cp:lastModifiedBy>Windows 使用者</cp:lastModifiedBy>
  <cp:revision>1040</cp:revision>
  <dcterms:created xsi:type="dcterms:W3CDTF">2010-01-08T03:53:59Z</dcterms:created>
  <dcterms:modified xsi:type="dcterms:W3CDTF">2024-01-24T03:58:59Z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1028</vt:lpwstr>
  </property>
</Properties>
</file>