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531" r:id="rId2"/>
    <p:sldId id="375" r:id="rId3"/>
    <p:sldId id="529" r:id="rId4"/>
    <p:sldId id="498" r:id="rId5"/>
    <p:sldId id="528" r:id="rId6"/>
    <p:sldId id="381" r:id="rId7"/>
    <p:sldId id="382" r:id="rId8"/>
    <p:sldId id="256" r:id="rId9"/>
    <p:sldId id="534" r:id="rId10"/>
    <p:sldId id="545" r:id="rId11"/>
    <p:sldId id="542" r:id="rId12"/>
    <p:sldId id="544" r:id="rId13"/>
    <p:sldId id="541" r:id="rId14"/>
    <p:sldId id="258" r:id="rId15"/>
    <p:sldId id="259" r:id="rId16"/>
    <p:sldId id="260" r:id="rId17"/>
    <p:sldId id="261" r:id="rId18"/>
    <p:sldId id="262" r:id="rId19"/>
    <p:sldId id="533" r:id="rId20"/>
    <p:sldId id="532" r:id="rId21"/>
    <p:sldId id="264" r:id="rId22"/>
    <p:sldId id="530" r:id="rId23"/>
    <p:sldId id="535" r:id="rId24"/>
    <p:sldId id="536" r:id="rId25"/>
    <p:sldId id="537" r:id="rId26"/>
    <p:sldId id="540" r:id="rId27"/>
    <p:sldId id="539" r:id="rId28"/>
    <p:sldId id="543" r:id="rId29"/>
    <p:sldId id="546" r:id="rId30"/>
    <p:sldId id="547" r:id="rId31"/>
    <p:sldId id="53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p:scale>
          <a:sx n="66" d="100"/>
          <a:sy n="66" d="100"/>
        </p:scale>
        <p:origin x="2316" y="11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don%20Li\Desktop\MOST%202022-2025\EC%20sa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6983dba97617a8a5/Desktop/New%20folder/Paper_Dr.Li_Trust/Methodology/New%20folder/Book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sales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Sheet1!$A$2:$A$12</c:f>
              <c:strCache>
                <c:ptCount val="11"/>
                <c:pt idx="0">
                  <c:v>Q3 2021(p)</c:v>
                </c:pt>
                <c:pt idx="1">
                  <c:v>Q2 2021(r)</c:v>
                </c:pt>
                <c:pt idx="2">
                  <c:v>Q1 2021</c:v>
                </c:pt>
                <c:pt idx="3">
                  <c:v>Q4 2020</c:v>
                </c:pt>
                <c:pt idx="4">
                  <c:v>Q3 2020</c:v>
                </c:pt>
                <c:pt idx="5">
                  <c:v>Q2 2020</c:v>
                </c:pt>
                <c:pt idx="6">
                  <c:v>Q1 2020</c:v>
                </c:pt>
                <c:pt idx="7">
                  <c:v>Q4 2019</c:v>
                </c:pt>
                <c:pt idx="8">
                  <c:v>Q3 2019</c:v>
                </c:pt>
                <c:pt idx="9">
                  <c:v>Q2 2019</c:v>
                </c:pt>
                <c:pt idx="10">
                  <c:v>Q1 2019</c:v>
                </c:pt>
              </c:strCache>
            </c:strRef>
          </c:cat>
          <c:val>
            <c:numRef>
              <c:f>Sheet1!$B$2:$B$12</c:f>
              <c:numCache>
                <c:formatCode>#,##0</c:formatCode>
                <c:ptCount val="11"/>
                <c:pt idx="0">
                  <c:v>1648619</c:v>
                </c:pt>
                <c:pt idx="1">
                  <c:v>1667438</c:v>
                </c:pt>
                <c:pt idx="2">
                  <c:v>1584491</c:v>
                </c:pt>
                <c:pt idx="3">
                  <c:v>1466118</c:v>
                </c:pt>
                <c:pt idx="4">
                  <c:v>1458670</c:v>
                </c:pt>
                <c:pt idx="5">
                  <c:v>1301259</c:v>
                </c:pt>
                <c:pt idx="6">
                  <c:v>1354477</c:v>
                </c:pt>
                <c:pt idx="7">
                  <c:v>1381250</c:v>
                </c:pt>
                <c:pt idx="8">
                  <c:v>1374700</c:v>
                </c:pt>
                <c:pt idx="9">
                  <c:v>1360589</c:v>
                </c:pt>
                <c:pt idx="10">
                  <c:v>1335812</c:v>
                </c:pt>
              </c:numCache>
            </c:numRef>
          </c:val>
          <c:smooth val="0"/>
          <c:extLst>
            <c:ext xmlns:c16="http://schemas.microsoft.com/office/drawing/2014/chart" uri="{C3380CC4-5D6E-409C-BE32-E72D297353CC}">
              <c16:uniqueId val="{00000000-A69F-4CB6-AA1C-4CA747137B6E}"/>
            </c:ext>
          </c:extLst>
        </c:ser>
        <c:ser>
          <c:idx val="1"/>
          <c:order val="1"/>
          <c:tx>
            <c:strRef>
              <c:f>Sheet1!$C$1</c:f>
              <c:strCache>
                <c:ptCount val="1"/>
                <c:pt idx="0">
                  <c:v>EC sales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Sheet1!$A$2:$A$12</c:f>
              <c:strCache>
                <c:ptCount val="11"/>
                <c:pt idx="0">
                  <c:v>Q3 2021(p)</c:v>
                </c:pt>
                <c:pt idx="1">
                  <c:v>Q2 2021(r)</c:v>
                </c:pt>
                <c:pt idx="2">
                  <c:v>Q1 2021</c:v>
                </c:pt>
                <c:pt idx="3">
                  <c:v>Q4 2020</c:v>
                </c:pt>
                <c:pt idx="4">
                  <c:v>Q3 2020</c:v>
                </c:pt>
                <c:pt idx="5">
                  <c:v>Q2 2020</c:v>
                </c:pt>
                <c:pt idx="6">
                  <c:v>Q1 2020</c:v>
                </c:pt>
                <c:pt idx="7">
                  <c:v>Q4 2019</c:v>
                </c:pt>
                <c:pt idx="8">
                  <c:v>Q3 2019</c:v>
                </c:pt>
                <c:pt idx="9">
                  <c:v>Q2 2019</c:v>
                </c:pt>
                <c:pt idx="10">
                  <c:v>Q1 2019</c:v>
                </c:pt>
              </c:strCache>
            </c:strRef>
          </c:cat>
          <c:val>
            <c:numRef>
              <c:f>Sheet1!$C$2:$C$12</c:f>
              <c:numCache>
                <c:formatCode>#,##0</c:formatCode>
                <c:ptCount val="11"/>
                <c:pt idx="0">
                  <c:v>214586</c:v>
                </c:pt>
                <c:pt idx="1">
                  <c:v>221951</c:v>
                </c:pt>
                <c:pt idx="2">
                  <c:v>215290</c:v>
                </c:pt>
                <c:pt idx="3">
                  <c:v>199665</c:v>
                </c:pt>
                <c:pt idx="4">
                  <c:v>201382</c:v>
                </c:pt>
                <c:pt idx="5">
                  <c:v>203796</c:v>
                </c:pt>
                <c:pt idx="6">
                  <c:v>154575</c:v>
                </c:pt>
                <c:pt idx="7">
                  <c:v>156581</c:v>
                </c:pt>
                <c:pt idx="8">
                  <c:v>153274</c:v>
                </c:pt>
                <c:pt idx="9">
                  <c:v>146348</c:v>
                </c:pt>
                <c:pt idx="10">
                  <c:v>139713</c:v>
                </c:pt>
              </c:numCache>
            </c:numRef>
          </c:val>
          <c:smooth val="0"/>
          <c:extLst>
            <c:ext xmlns:c16="http://schemas.microsoft.com/office/drawing/2014/chart" uri="{C3380CC4-5D6E-409C-BE32-E72D297353CC}">
              <c16:uniqueId val="{00000001-A69F-4CB6-AA1C-4CA747137B6E}"/>
            </c:ext>
          </c:extLst>
        </c:ser>
        <c:ser>
          <c:idx val="2"/>
          <c:order val="2"/>
          <c:tx>
            <c:strRef>
              <c:f>Sheet1!$D$1</c:f>
              <c:strCache>
                <c:ptCount val="1"/>
                <c:pt idx="0">
                  <c:v>%</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Q3 2021(p)</c:v>
                </c:pt>
                <c:pt idx="1">
                  <c:v>Q2 2021(r)</c:v>
                </c:pt>
                <c:pt idx="2">
                  <c:v>Q1 2021</c:v>
                </c:pt>
                <c:pt idx="3">
                  <c:v>Q4 2020</c:v>
                </c:pt>
                <c:pt idx="4">
                  <c:v>Q3 2020</c:v>
                </c:pt>
                <c:pt idx="5">
                  <c:v>Q2 2020</c:v>
                </c:pt>
                <c:pt idx="6">
                  <c:v>Q1 2020</c:v>
                </c:pt>
                <c:pt idx="7">
                  <c:v>Q4 2019</c:v>
                </c:pt>
                <c:pt idx="8">
                  <c:v>Q3 2019</c:v>
                </c:pt>
                <c:pt idx="9">
                  <c:v>Q2 2019</c:v>
                </c:pt>
                <c:pt idx="10">
                  <c:v>Q1 2019</c:v>
                </c:pt>
              </c:strCache>
            </c:strRef>
          </c:cat>
          <c:val>
            <c:numRef>
              <c:f>Sheet1!$D$2:$D$12</c:f>
              <c:numCache>
                <c:formatCode>General</c:formatCode>
                <c:ptCount val="11"/>
                <c:pt idx="0">
                  <c:v>13</c:v>
                </c:pt>
                <c:pt idx="1">
                  <c:v>13.3</c:v>
                </c:pt>
                <c:pt idx="2">
                  <c:v>13.6</c:v>
                </c:pt>
                <c:pt idx="3">
                  <c:v>13.6</c:v>
                </c:pt>
                <c:pt idx="4">
                  <c:v>13.8</c:v>
                </c:pt>
                <c:pt idx="5">
                  <c:v>15.7</c:v>
                </c:pt>
                <c:pt idx="6">
                  <c:v>11.4</c:v>
                </c:pt>
                <c:pt idx="7">
                  <c:v>11.3</c:v>
                </c:pt>
                <c:pt idx="8">
                  <c:v>11.1</c:v>
                </c:pt>
                <c:pt idx="9">
                  <c:v>10.8</c:v>
                </c:pt>
                <c:pt idx="10">
                  <c:v>10.5</c:v>
                </c:pt>
              </c:numCache>
            </c:numRef>
          </c:val>
          <c:smooth val="0"/>
          <c:extLst>
            <c:ext xmlns:c16="http://schemas.microsoft.com/office/drawing/2014/chart" uri="{C3380CC4-5D6E-409C-BE32-E72D297353CC}">
              <c16:uniqueId val="{00000002-A69F-4CB6-AA1C-4CA747137B6E}"/>
            </c:ext>
          </c:extLst>
        </c:ser>
        <c:dLbls>
          <c:showLegendKey val="0"/>
          <c:showVal val="0"/>
          <c:showCatName val="0"/>
          <c:showSerName val="0"/>
          <c:showPercent val="0"/>
          <c:showBubbleSize val="0"/>
        </c:dLbls>
        <c:marker val="1"/>
        <c:smooth val="0"/>
        <c:axId val="1668620799"/>
        <c:axId val="1742921167"/>
      </c:lineChart>
      <c:catAx>
        <c:axId val="166862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zh-TW"/>
          </a:p>
        </c:txPr>
        <c:crossAx val="1742921167"/>
        <c:crosses val="autoZero"/>
        <c:auto val="1"/>
        <c:lblAlgn val="ctr"/>
        <c:lblOffset val="100"/>
        <c:noMultiLvlLbl val="0"/>
      </c:catAx>
      <c:valAx>
        <c:axId val="17429211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zh-TW"/>
          </a:p>
        </c:txPr>
        <c:crossAx val="1668620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CCECFF"/>
    </a:solidFill>
    <a:ln>
      <a:noFill/>
    </a:ln>
    <a:effectLst/>
  </c:spPr>
  <c:txPr>
    <a:bodyPr/>
    <a:lstStyle/>
    <a:p>
      <a:pPr>
        <a:defRPr sz="1400">
          <a:solidFill>
            <a:srgbClr val="002060"/>
          </a:solidFill>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[Book2.xlsx]Suggestion3!PivotTable2</c:name>
    <c:fmtId val="-1"/>
  </c:pivotSource>
  <c:chart>
    <c:autoTitleDeleted val="1"/>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pivotFmt>
      <c:pivotFmt>
        <c:idx val="2"/>
      </c:pivotFmt>
      <c:pivotFmt>
        <c:idx val="3"/>
        <c:spPr>
          <a:solidFill>
            <a:schemeClr val="accent3"/>
          </a:solidFill>
          <a:ln w="19050">
            <a:solidFill>
              <a:schemeClr val="lt1"/>
            </a:solidFill>
          </a:ln>
          <a:effectLst/>
        </c:spPr>
      </c:pivotFmt>
      <c:pivotFmt>
        <c:idx val="4"/>
        <c:spPr>
          <a:solidFill>
            <a:schemeClr val="accent1"/>
          </a:solidFill>
          <a:ln w="19050">
            <a:solidFill>
              <a:schemeClr val="lt1"/>
            </a:solidFill>
          </a:ln>
          <a:effectLst/>
        </c:spPr>
        <c:marker>
          <c:symbol val="circle"/>
          <c:size val="5"/>
        </c:marker>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zh-TW"/>
            </a:p>
          </c:txP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6"/>
          </a:solidFill>
          <a:ln w="19050">
            <a:solidFill>
              <a:schemeClr val="lt1"/>
            </a:solidFill>
          </a:ln>
          <a:effectLst/>
        </c:spPr>
        <c:dLbl>
          <c:idx val="0"/>
          <c:layout>
            <c:manualLayout>
              <c:x val="2.8382215926982166E-3"/>
              <c:y val="-1.4280610854816001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zh-TW"/>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zh-TW"/>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dLbl>
          <c:idx val="0"/>
          <c:layout>
            <c:manualLayout>
              <c:x val="2.8382215926982166E-3"/>
              <c:y val="-1.4280610854816001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zh-TW"/>
            </a:p>
          </c:txPr>
          <c:showLegendKey val="0"/>
          <c:showVal val="0"/>
          <c:showCatName val="0"/>
          <c:showSerName val="0"/>
          <c:showPercent val="1"/>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zh-TW"/>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dLbl>
          <c:idx val="0"/>
          <c:layout>
            <c:manualLayout>
              <c:x val="2.8382215926982166E-3"/>
              <c:y val="-1.4280610854816001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zh-TW"/>
            </a:p>
          </c:txPr>
          <c:showLegendKey val="0"/>
          <c:showVal val="0"/>
          <c:showCatName val="0"/>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19408548887324018"/>
          <c:y val="7.6166931120340911E-2"/>
          <c:w val="0.57587821541267559"/>
          <c:h val="0.8692653930085954"/>
        </c:manualLayout>
      </c:layout>
      <c:doughnutChart>
        <c:varyColors val="1"/>
        <c:ser>
          <c:idx val="0"/>
          <c:order val="0"/>
          <c:tx>
            <c:strRef>
              <c:f>Suggestion3!$B$2</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296-430F-BF2C-77AFC4D0D5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296-430F-BF2C-77AFC4D0D5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296-430F-BF2C-77AFC4D0D5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296-430F-BF2C-77AFC4D0D5B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296-430F-BF2C-77AFC4D0D5B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296-430F-BF2C-77AFC4D0D5B4}"/>
              </c:ext>
            </c:extLst>
          </c:dPt>
          <c:dLbls>
            <c:dLbl>
              <c:idx val="5"/>
              <c:layout>
                <c:manualLayout>
                  <c:x val="7.3544747292723671E-3"/>
                  <c:y val="-1.428034834868256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296-430F-BF2C-77AFC4D0D5B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zh-TW"/>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Suggestion3!$A$3:$A$9</c:f>
              <c:strCache>
                <c:ptCount val="6"/>
                <c:pt idx="0">
                  <c:v>Survey</c:v>
                </c:pt>
                <c:pt idx="1">
                  <c:v>Experiment</c:v>
                </c:pt>
                <c:pt idx="2">
                  <c:v>Interview</c:v>
                </c:pt>
                <c:pt idx="3">
                  <c:v>Literature review</c:v>
                </c:pt>
                <c:pt idx="4">
                  <c:v>Conceptual</c:v>
                </c:pt>
                <c:pt idx="5">
                  <c:v>Exploratory research</c:v>
                </c:pt>
              </c:strCache>
            </c:strRef>
          </c:cat>
          <c:val>
            <c:numRef>
              <c:f>Suggestion3!$B$3:$B$9</c:f>
              <c:numCache>
                <c:formatCode>General</c:formatCode>
                <c:ptCount val="6"/>
                <c:pt idx="0">
                  <c:v>84</c:v>
                </c:pt>
                <c:pt idx="1">
                  <c:v>21</c:v>
                </c:pt>
                <c:pt idx="2">
                  <c:v>5</c:v>
                </c:pt>
                <c:pt idx="3">
                  <c:v>3</c:v>
                </c:pt>
                <c:pt idx="4">
                  <c:v>3</c:v>
                </c:pt>
                <c:pt idx="5">
                  <c:v>1</c:v>
                </c:pt>
              </c:numCache>
            </c:numRef>
          </c:val>
          <c:extLst>
            <c:ext xmlns:c16="http://schemas.microsoft.com/office/drawing/2014/chart" uri="{C3380CC4-5D6E-409C-BE32-E72D297353CC}">
              <c16:uniqueId val="{0000000C-9296-430F-BF2C-77AFC4D0D5B4}"/>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manualLayout>
          <c:xMode val="edge"/>
          <c:yMode val="edge"/>
          <c:x val="0.71533645359690956"/>
          <c:y val="1.3838344705009678E-2"/>
          <c:w val="0.28224999191342282"/>
          <c:h val="0.6567854572295217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zh-TW"/>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8B40A-82F5-4991-920B-964E28D2FDE5}" type="datetimeFigureOut">
              <a:rPr lang="en-US" smtClean="0"/>
              <a:t>6/19/2024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A84BC-D583-41B2-A185-77DE1199B8B4}" type="slidenum">
              <a:rPr lang="en-US" smtClean="0"/>
              <a:t>‹#›</a:t>
            </a:fld>
            <a:endParaRPr lang="en-US"/>
          </a:p>
        </p:txBody>
      </p:sp>
    </p:spTree>
    <p:extLst>
      <p:ext uri="{BB962C8B-B14F-4D97-AF65-F5344CB8AC3E}">
        <p14:creationId xmlns:p14="http://schemas.microsoft.com/office/powerpoint/2010/main" val="362658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 World</a:t>
            </a:r>
          </a:p>
          <a:p>
            <a:r>
              <a:rPr lang="en-US" dirty="0"/>
              <a:t>ICT GOODS CAT. Dimension summary (opens new window): Total ICT goods</a:t>
            </a:r>
          </a:p>
          <a:p>
            <a:r>
              <a:rPr lang="en-US" dirty="0"/>
              <a:t>FLOW: Exports</a:t>
            </a:r>
          </a:p>
          <a:p>
            <a:r>
              <a:rPr lang="en-US" dirty="0"/>
              <a:t>MEASURE: US dollars at current prices in millions</a:t>
            </a:r>
          </a:p>
        </p:txBody>
      </p:sp>
      <p:sp>
        <p:nvSpPr>
          <p:cNvPr id="4" name="Slide Number Placeholder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402660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61276B-FB86-4AFA-AD73-6602B067C270}" type="slidenum">
              <a:rPr lang="en-US" altLang="zh-TW" smtClean="0"/>
              <a:pPr/>
              <a:t>12</a:t>
            </a:fld>
            <a:endParaRPr lang="en-US" altLang="zh-TW"/>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68268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61276B-FB86-4AFA-AD73-6602B067C270}" type="slidenum">
              <a:rPr lang="en-US" altLang="zh-TW" smtClean="0"/>
              <a:pPr/>
              <a:t>13</a:t>
            </a:fld>
            <a:endParaRPr lang="en-US" altLang="zh-TW"/>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185100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61276B-FB86-4AFA-AD73-6602B067C270}" type="slidenum">
              <a:rPr lang="en-US" altLang="zh-TW" smtClean="0"/>
              <a:pPr/>
              <a:t>28</a:t>
            </a:fld>
            <a:endParaRPr lang="en-US" altLang="zh-TW"/>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293472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61276B-FB86-4AFA-AD73-6602B067C270}" type="slidenum">
              <a:rPr lang="en-US" altLang="zh-TW" smtClean="0"/>
              <a:pPr/>
              <a:t>29</a:t>
            </a:fld>
            <a:endParaRPr lang="en-US" altLang="zh-TW"/>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276099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61276B-FB86-4AFA-AD73-6602B067C270}" type="slidenum">
              <a:rPr lang="en-US" altLang="zh-TW" smtClean="0"/>
              <a:pPr/>
              <a:t>30</a:t>
            </a:fld>
            <a:endParaRPr lang="en-US" altLang="zh-TW"/>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378663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61276B-FB86-4AFA-AD73-6602B067C270}" type="slidenum">
              <a:rPr lang="en-US" altLang="zh-TW" smtClean="0"/>
              <a:pPr/>
              <a:t>2</a:t>
            </a:fld>
            <a:endParaRPr lang="en-US" altLang="zh-TW"/>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210893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61276B-FB86-4AFA-AD73-6602B067C270}" type="slidenum">
              <a:rPr lang="en-US" altLang="zh-TW" smtClean="0"/>
              <a:pPr/>
              <a:t>3</a:t>
            </a:fld>
            <a:endParaRPr lang="en-US" altLang="zh-TW"/>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21508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E8BE0E9-8A66-4362-AB6A-6A578E492E79}" type="slidenum">
              <a:rPr lang="en-US" altLang="zh-TW" smtClean="0"/>
              <a:pPr/>
              <a:t>4</a:t>
            </a:fld>
            <a:endParaRPr lang="en-US" altLang="zh-TW"/>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380668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E8BE0E9-8A66-4362-AB6A-6A578E492E79}" type="slidenum">
              <a:rPr lang="en-US" altLang="zh-TW" smtClean="0"/>
              <a:pPr/>
              <a:t>5</a:t>
            </a:fld>
            <a:endParaRPr lang="en-US" altLang="zh-TW"/>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383453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 World</a:t>
            </a:r>
          </a:p>
          <a:p>
            <a:r>
              <a:rPr lang="en-US" dirty="0"/>
              <a:t>ICT GOODS CAT. Dimension summary (opens new window): Total ICT goods</a:t>
            </a:r>
          </a:p>
          <a:p>
            <a:r>
              <a:rPr lang="en-US" dirty="0"/>
              <a:t>FLOW: Exports</a:t>
            </a:r>
          </a:p>
          <a:p>
            <a:r>
              <a:rPr lang="en-US" dirty="0"/>
              <a:t>MEASURE: US dollars at current prices in millions</a:t>
            </a:r>
          </a:p>
        </p:txBody>
      </p:sp>
      <p:sp>
        <p:nvSpPr>
          <p:cNvPr id="4" name="Slide Number Placeholder 3"/>
          <p:cNvSpPr>
            <a:spLocks noGrp="1"/>
          </p:cNvSpPr>
          <p:nvPr>
            <p:ph type="sldNum" sz="quarter" idx="5"/>
          </p:nvPr>
        </p:nvSpPr>
        <p:spPr/>
        <p:txBody>
          <a:bodyPr/>
          <a:lstStyle/>
          <a:p>
            <a:fld id="{652F1279-6CE4-4169-83D3-4483097B6907}" type="slidenum">
              <a:rPr lang="en-US" smtClean="0"/>
              <a:t>6</a:t>
            </a:fld>
            <a:endParaRPr lang="en-US"/>
          </a:p>
        </p:txBody>
      </p:sp>
    </p:spTree>
    <p:extLst>
      <p:ext uri="{BB962C8B-B14F-4D97-AF65-F5344CB8AC3E}">
        <p14:creationId xmlns:p14="http://schemas.microsoft.com/office/powerpoint/2010/main" val="5517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 World</a:t>
            </a:r>
          </a:p>
          <a:p>
            <a:r>
              <a:rPr lang="en-US" dirty="0"/>
              <a:t>ICT GOODS CAT. Dimension summary (opens new window): Total ICT goods</a:t>
            </a:r>
          </a:p>
          <a:p>
            <a:r>
              <a:rPr lang="en-US" dirty="0"/>
              <a:t>FLOW: Exports</a:t>
            </a:r>
          </a:p>
          <a:p>
            <a:r>
              <a:rPr lang="en-US" dirty="0"/>
              <a:t>MEASURE: US dollars at current prices in millions</a:t>
            </a:r>
          </a:p>
        </p:txBody>
      </p:sp>
      <p:sp>
        <p:nvSpPr>
          <p:cNvPr id="4" name="Slide Number Placeholder 3"/>
          <p:cNvSpPr>
            <a:spLocks noGrp="1"/>
          </p:cNvSpPr>
          <p:nvPr>
            <p:ph type="sldNum" sz="quarter" idx="5"/>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87111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61276B-FB86-4AFA-AD73-6602B067C270}" type="slidenum">
              <a:rPr lang="en-US" altLang="zh-TW" smtClean="0"/>
              <a:pPr/>
              <a:t>10</a:t>
            </a:fld>
            <a:endParaRPr lang="en-US" altLang="zh-TW"/>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107058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61276B-FB86-4AFA-AD73-6602B067C270}" type="slidenum">
              <a:rPr lang="en-US" altLang="zh-TW" smtClean="0"/>
              <a:pPr/>
              <a:t>11</a:t>
            </a:fld>
            <a:endParaRPr lang="en-US" altLang="zh-TW"/>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extLst>
      <p:ext uri="{BB962C8B-B14F-4D97-AF65-F5344CB8AC3E}">
        <p14:creationId xmlns:p14="http://schemas.microsoft.com/office/powerpoint/2010/main" val="2137090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7804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6/19/2024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li.johogo.com/"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inderscience.com/ijeb"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derscience.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inderscience.com/ijisa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B4DD4A21-0C2A-49C7-B307-495D9B026A7E}"/>
              </a:ext>
            </a:extLst>
          </p:cNvPr>
          <p:cNvSpPr>
            <a:spLocks noChangeArrowheads="1"/>
          </p:cNvSpPr>
          <p:nvPr/>
        </p:nvSpPr>
        <p:spPr bwMode="auto">
          <a:xfrm>
            <a:off x="2895600" y="1143000"/>
            <a:ext cx="6400800" cy="609600"/>
          </a:xfrm>
          <a:prstGeom prst="rect">
            <a:avLst/>
          </a:prstGeom>
          <a:noFill/>
          <a:ln w="9525">
            <a:noFill/>
            <a:miter lim="800000"/>
            <a:headEnd/>
            <a:tailEnd/>
          </a:ln>
        </p:spPr>
        <p:txBody>
          <a:bodyPr wrap="none" anchor="ctr"/>
          <a:lstStyle/>
          <a:p>
            <a:pPr eaLnBrk="1" hangingPunct="1"/>
            <a:endParaRPr lang="en-US" altLang="en-US"/>
          </a:p>
        </p:txBody>
      </p:sp>
      <p:sp>
        <p:nvSpPr>
          <p:cNvPr id="15" name="Rectangle 3">
            <a:extLst>
              <a:ext uri="{FF2B5EF4-FFF2-40B4-BE49-F238E27FC236}">
                <a16:creationId xmlns:a16="http://schemas.microsoft.com/office/drawing/2014/main" id="{50737895-A0A4-453E-8FDA-1FEA04CA9664}"/>
              </a:ext>
            </a:extLst>
          </p:cNvPr>
          <p:cNvSpPr>
            <a:spLocks noChangeArrowheads="1"/>
          </p:cNvSpPr>
          <p:nvPr/>
        </p:nvSpPr>
        <p:spPr bwMode="auto">
          <a:xfrm>
            <a:off x="2362200" y="1828800"/>
            <a:ext cx="7772400" cy="4419600"/>
          </a:xfrm>
          <a:prstGeom prst="rect">
            <a:avLst/>
          </a:prstGeom>
          <a:noFill/>
          <a:ln w="9525">
            <a:noFill/>
            <a:miter lim="800000"/>
            <a:headEnd/>
            <a:tailEnd/>
          </a:ln>
        </p:spPr>
        <p:txBody>
          <a:bodyPr wrap="none" anchor="ctr"/>
          <a:lstStyle/>
          <a:p>
            <a:pPr eaLnBrk="1" hangingPunct="1"/>
            <a:endParaRPr lang="en-US" altLang="en-US"/>
          </a:p>
        </p:txBody>
      </p:sp>
      <p:sp>
        <p:nvSpPr>
          <p:cNvPr id="16" name="Rectangle 3">
            <a:extLst>
              <a:ext uri="{FF2B5EF4-FFF2-40B4-BE49-F238E27FC236}">
                <a16:creationId xmlns:a16="http://schemas.microsoft.com/office/drawing/2014/main" id="{D87E464F-0AAC-4D97-BD7B-6F6758D14E67}"/>
              </a:ext>
            </a:extLst>
          </p:cNvPr>
          <p:cNvSpPr txBox="1">
            <a:spLocks noChangeArrowheads="1"/>
          </p:cNvSpPr>
          <p:nvPr/>
        </p:nvSpPr>
        <p:spPr>
          <a:xfrm>
            <a:off x="2895600" y="2898087"/>
            <a:ext cx="6400800" cy="2087562"/>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120000"/>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Font typeface="Tahoma" panose="020B0604030504040204" pitchFamily="34" charset="0"/>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9pPr>
          </a:lstStyle>
          <a:p>
            <a:pPr marL="0" indent="0" algn="ctr" eaLnBrk="1" hangingPunct="1">
              <a:lnSpc>
                <a:spcPct val="90000"/>
              </a:lnSpc>
              <a:buNone/>
              <a:defRPr/>
            </a:pPr>
            <a:r>
              <a:rPr lang="en-US" altLang="zh-TW" sz="2400" kern="0" dirty="0">
                <a:solidFill>
                  <a:srgbClr val="002060"/>
                </a:solidFill>
              </a:rPr>
              <a:t>Eldon Y. Li</a:t>
            </a:r>
          </a:p>
          <a:p>
            <a:pPr marL="0" indent="0" algn="ctr" eaLnBrk="1" hangingPunct="1">
              <a:lnSpc>
                <a:spcPct val="90000"/>
              </a:lnSpc>
              <a:buNone/>
              <a:defRPr/>
            </a:pPr>
            <a:r>
              <a:rPr lang="en-US" altLang="zh-TW" sz="2400" kern="0" dirty="0">
                <a:solidFill>
                  <a:srgbClr val="002060"/>
                </a:solidFill>
              </a:rPr>
              <a:t>Chair Professor</a:t>
            </a:r>
          </a:p>
          <a:p>
            <a:pPr marL="0" indent="0" algn="ctr" eaLnBrk="1" hangingPunct="1">
              <a:lnSpc>
                <a:spcPct val="90000"/>
              </a:lnSpc>
              <a:buNone/>
              <a:defRPr/>
            </a:pPr>
            <a:r>
              <a:rPr lang="en-US" altLang="zh-TW" sz="2400" kern="0" dirty="0">
                <a:solidFill>
                  <a:srgbClr val="002060"/>
                </a:solidFill>
              </a:rPr>
              <a:t>Department of MIS</a:t>
            </a:r>
          </a:p>
          <a:p>
            <a:pPr marL="0" indent="0" algn="ctr" eaLnBrk="1" hangingPunct="1">
              <a:lnSpc>
                <a:spcPct val="90000"/>
              </a:lnSpc>
              <a:buNone/>
              <a:defRPr/>
            </a:pPr>
            <a:r>
              <a:rPr lang="en-US" altLang="zh-TW" sz="2400" kern="0" dirty="0">
                <a:solidFill>
                  <a:srgbClr val="002060"/>
                </a:solidFill>
              </a:rPr>
              <a:t>National Chung Cheng University</a:t>
            </a:r>
          </a:p>
          <a:p>
            <a:pPr marL="0" indent="0" algn="ctr" eaLnBrk="1" hangingPunct="1">
              <a:lnSpc>
                <a:spcPct val="90000"/>
              </a:lnSpc>
              <a:buNone/>
              <a:defRPr/>
            </a:pPr>
            <a:r>
              <a:rPr lang="en-US" altLang="zh-TW" sz="2400" kern="0" dirty="0">
                <a:hlinkClick r:id="rId3"/>
              </a:rPr>
              <a:t>http://</a:t>
            </a:r>
            <a:r>
              <a:rPr lang="en-US" altLang="zh-TW" sz="2400" kern="0" dirty="0" err="1">
                <a:hlinkClick r:id="rId3"/>
              </a:rPr>
              <a:t>eli.johogo.com</a:t>
            </a:r>
            <a:r>
              <a:rPr lang="en-US" altLang="zh-TW" sz="2400" kern="0" dirty="0"/>
              <a:t> </a:t>
            </a:r>
          </a:p>
        </p:txBody>
      </p:sp>
      <p:sp>
        <p:nvSpPr>
          <p:cNvPr id="19" name="Text Box 8">
            <a:extLst>
              <a:ext uri="{FF2B5EF4-FFF2-40B4-BE49-F238E27FC236}">
                <a16:creationId xmlns:a16="http://schemas.microsoft.com/office/drawing/2014/main" id="{5F337937-3ADB-49EC-8F9A-1DFE258DC9BF}"/>
              </a:ext>
            </a:extLst>
          </p:cNvPr>
          <p:cNvSpPr txBox="1">
            <a:spLocks noChangeArrowheads="1"/>
          </p:cNvSpPr>
          <p:nvPr/>
        </p:nvSpPr>
        <p:spPr bwMode="auto">
          <a:xfrm>
            <a:off x="1874044" y="5201526"/>
            <a:ext cx="8443912" cy="830997"/>
          </a:xfrm>
          <a:prstGeom prst="rect">
            <a:avLst/>
          </a:prstGeom>
          <a:noFill/>
          <a:ln w="9525">
            <a:noFill/>
            <a:miter lim="800000"/>
            <a:headEnd/>
            <a:tailEnd/>
          </a:ln>
          <a:effectLst/>
        </p:spPr>
        <p:txBody>
          <a:bodyPr>
            <a:spAutoFit/>
          </a:bodyPr>
          <a:lstStyle/>
          <a:p>
            <a:r>
              <a:rPr lang="en-US" altLang="zh-TW" sz="1600" dirty="0">
                <a:solidFill>
                  <a:srgbClr val="002060"/>
                </a:solidFill>
                <a:effectLst>
                  <a:outerShdw blurRad="38100" dist="38100" dir="2700000" algn="tl">
                    <a:srgbClr val="000000"/>
                  </a:outerShdw>
                </a:effectLst>
                <a:ea typeface="新細明體" charset="-120"/>
              </a:rPr>
              <a:t>*** All right reserved. Video or audio recording is prohibited.  Reference to this document should be made as follows: Li, E.Y. “Trust Dynamics in the Sharing Economy: A Systematic Review,” unpublished lecture, National Chung  Cheng University</a:t>
            </a:r>
            <a:r>
              <a:rPr lang="en-US" altLang="zh-TW" sz="1600">
                <a:solidFill>
                  <a:srgbClr val="002060"/>
                </a:solidFill>
                <a:effectLst>
                  <a:outerShdw blurRad="38100" dist="38100" dir="2700000" algn="tl">
                    <a:srgbClr val="000000"/>
                  </a:outerShdw>
                </a:effectLst>
                <a:ea typeface="新細明體" charset="-120"/>
              </a:rPr>
              <a:t>, 2023.  </a:t>
            </a:r>
            <a:r>
              <a:rPr lang="en-US" altLang="zh-TW" sz="1600" dirty="0">
                <a:solidFill>
                  <a:srgbClr val="002060"/>
                </a:solidFill>
                <a:effectLst>
                  <a:outerShdw blurRad="38100" dist="38100" dir="2700000" algn="tl">
                    <a:srgbClr val="000000"/>
                  </a:outerShdw>
                </a:effectLst>
                <a:ea typeface="新細明體" charset="-120"/>
              </a:rPr>
              <a:t>***</a:t>
            </a:r>
            <a:endParaRPr lang="zh-TW" altLang="en-US" sz="1600" dirty="0">
              <a:solidFill>
                <a:srgbClr val="002060"/>
              </a:solidFill>
              <a:ea typeface="新細明體" charset="-120"/>
            </a:endParaRPr>
          </a:p>
        </p:txBody>
      </p:sp>
      <p:sp>
        <p:nvSpPr>
          <p:cNvPr id="20" name="日期版面配置區 2">
            <a:extLst>
              <a:ext uri="{FF2B5EF4-FFF2-40B4-BE49-F238E27FC236}">
                <a16:creationId xmlns:a16="http://schemas.microsoft.com/office/drawing/2014/main" id="{7171162B-255E-4174-B6D2-8A834EF70E94}"/>
              </a:ext>
            </a:extLst>
          </p:cNvPr>
          <p:cNvSpPr txBox="1">
            <a:spLocks/>
          </p:cNvSpPr>
          <p:nvPr/>
        </p:nvSpPr>
        <p:spPr>
          <a:xfrm>
            <a:off x="7629620" y="6440396"/>
            <a:ext cx="2743200" cy="365125"/>
          </a:xfrm>
          <a:prstGeom prst="rect">
            <a:avLst/>
          </a:prstGeom>
        </p:spPr>
        <p:txBody>
          <a:bodyPr vert="horz" lIns="91440" tIns="45720" rIns="91440" bIns="45720" rtlCol="0" anchor="ctr">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4050" b="0" kern="1200" cap="all" baseline="0">
                <a:solidFill>
                  <a:schemeClr val="tx1">
                    <a:lumMod val="85000"/>
                    <a:lumOff val="15000"/>
                  </a:schemeClr>
                </a:solidFill>
                <a:effectLst/>
                <a:latin typeface="+mj-lt"/>
                <a:ea typeface="+mn-ea"/>
                <a:cs typeface="Arial" pitchFamily="34" charset="0"/>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fld id="{85CB1A48-6FBD-4E0A-B1A0-D5B9643C0603}" type="datetime1">
              <a:rPr lang="zh-TW" altLang="en-US" sz="1000" smtClean="0"/>
              <a:pPr>
                <a:defRPr/>
              </a:pPr>
              <a:t>2024/6/19</a:t>
            </a:fld>
            <a:endParaRPr lang="en-US" altLang="zh-TW" sz="1000"/>
          </a:p>
        </p:txBody>
      </p:sp>
      <p:sp>
        <p:nvSpPr>
          <p:cNvPr id="21" name="頁尾版面配置區 3">
            <a:extLst>
              <a:ext uri="{FF2B5EF4-FFF2-40B4-BE49-F238E27FC236}">
                <a16:creationId xmlns:a16="http://schemas.microsoft.com/office/drawing/2014/main" id="{D5B0053A-3B9B-47D1-80DE-55818E18AB31}"/>
              </a:ext>
            </a:extLst>
          </p:cNvPr>
          <p:cNvSpPr txBox="1">
            <a:spLocks/>
          </p:cNvSpPr>
          <p:nvPr/>
        </p:nvSpPr>
        <p:spPr>
          <a:xfrm>
            <a:off x="864657" y="6440396"/>
            <a:ext cx="667288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sz="1000" dirty="0"/>
              <a:t>Copyright E.Y. Li</a:t>
            </a:r>
          </a:p>
        </p:txBody>
      </p:sp>
      <p:sp>
        <p:nvSpPr>
          <p:cNvPr id="22" name="投影片編號版面配置區 4">
            <a:extLst>
              <a:ext uri="{FF2B5EF4-FFF2-40B4-BE49-F238E27FC236}">
                <a16:creationId xmlns:a16="http://schemas.microsoft.com/office/drawing/2014/main" id="{D9200224-C7D4-4610-82EB-7FB370F8D480}"/>
              </a:ext>
            </a:extLst>
          </p:cNvPr>
          <p:cNvSpPr txBox="1">
            <a:spLocks/>
          </p:cNvSpPr>
          <p:nvPr/>
        </p:nvSpPr>
        <p:spPr>
          <a:xfrm>
            <a:off x="10514011" y="6431915"/>
            <a:ext cx="76421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z="1000" smtClean="0"/>
              <a:pPr>
                <a:defRPr/>
              </a:pPr>
              <a:t>1</a:t>
            </a:fld>
            <a:endParaRPr lang="en-US" altLang="zh-TW" sz="1000" dirty="0"/>
          </a:p>
        </p:txBody>
      </p:sp>
      <p:sp>
        <p:nvSpPr>
          <p:cNvPr id="23" name="矩形 10">
            <a:extLst>
              <a:ext uri="{FF2B5EF4-FFF2-40B4-BE49-F238E27FC236}">
                <a16:creationId xmlns:a16="http://schemas.microsoft.com/office/drawing/2014/main" id="{6BB1AC73-B8D1-402B-B681-B6850741BA34}"/>
              </a:ext>
            </a:extLst>
          </p:cNvPr>
          <p:cNvSpPr/>
          <p:nvPr/>
        </p:nvSpPr>
        <p:spPr>
          <a:xfrm>
            <a:off x="1514565" y="764704"/>
            <a:ext cx="904645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TW" sz="5400" b="1" kern="10" dirty="0">
                <a:ln w="11430"/>
                <a:solidFill>
                  <a:srgbClr val="7030A0"/>
                </a:solidFill>
                <a:effectLst>
                  <a:outerShdw blurRad="50800" dist="39000" dir="5460000" algn="tl">
                    <a:srgbClr val="000000">
                      <a:alpha val="38000"/>
                    </a:srgbClr>
                  </a:outerShdw>
                </a:effectLst>
                <a:latin typeface="StageCoach"/>
              </a:rPr>
              <a:t>Trust Dynamics in the Sharing </a:t>
            </a:r>
            <a:br>
              <a:rPr lang="en-US" altLang="zh-TW" sz="5400" b="1" kern="10" dirty="0">
                <a:ln w="11430"/>
                <a:solidFill>
                  <a:srgbClr val="7030A0"/>
                </a:solidFill>
                <a:effectLst>
                  <a:outerShdw blurRad="50800" dist="39000" dir="5460000" algn="tl">
                    <a:srgbClr val="000000">
                      <a:alpha val="38000"/>
                    </a:srgbClr>
                  </a:outerShdw>
                </a:effectLst>
                <a:latin typeface="StageCoach"/>
              </a:rPr>
            </a:br>
            <a:r>
              <a:rPr lang="en-US" altLang="zh-TW" sz="5400" b="1" kern="10" dirty="0">
                <a:ln w="11430"/>
                <a:solidFill>
                  <a:srgbClr val="7030A0"/>
                </a:solidFill>
                <a:effectLst>
                  <a:outerShdw blurRad="50800" dist="39000" dir="5460000" algn="tl">
                    <a:srgbClr val="000000">
                      <a:alpha val="38000"/>
                    </a:srgbClr>
                  </a:outerShdw>
                </a:effectLst>
                <a:latin typeface="StageCoach"/>
              </a:rPr>
              <a:t>Economy: A Systematic Review</a:t>
            </a:r>
            <a:endParaRPr lang="zh-TW" altLang="en-US" sz="5400" b="1" kern="10" dirty="0">
              <a:ln w="11430"/>
              <a:solidFill>
                <a:srgbClr val="7030A0"/>
              </a:solidFill>
              <a:effectLst>
                <a:outerShdw blurRad="50800" dist="39000" dir="5460000" algn="tl">
                  <a:srgbClr val="000000">
                    <a:alpha val="38000"/>
                  </a:srgbClr>
                </a:outerShdw>
              </a:effectLst>
              <a:latin typeface="StageCoach"/>
            </a:endParaRPr>
          </a:p>
        </p:txBody>
      </p:sp>
      <p:pic>
        <p:nvPicPr>
          <p:cNvPr id="24" name="Picture 23">
            <a:extLst>
              <a:ext uri="{FF2B5EF4-FFF2-40B4-BE49-F238E27FC236}">
                <a16:creationId xmlns:a16="http://schemas.microsoft.com/office/drawing/2014/main" id="{71765835-F18C-4B12-8A90-39801F4CFC86}"/>
              </a:ext>
            </a:extLst>
          </p:cNvPr>
          <p:cNvPicPr>
            <a:picLocks noChangeAspect="1"/>
          </p:cNvPicPr>
          <p:nvPr/>
        </p:nvPicPr>
        <p:blipFill>
          <a:blip r:embed="rId4"/>
          <a:stretch>
            <a:fillRect/>
          </a:stretch>
        </p:blipFill>
        <p:spPr>
          <a:xfrm>
            <a:off x="8414287" y="2744538"/>
            <a:ext cx="2182275" cy="2329346"/>
          </a:xfrm>
          <a:prstGeom prst="rect">
            <a:avLst/>
          </a:prstGeom>
        </p:spPr>
      </p:pic>
    </p:spTree>
    <p:extLst>
      <p:ext uri="{BB962C8B-B14F-4D97-AF65-F5344CB8AC3E}">
        <p14:creationId xmlns:p14="http://schemas.microsoft.com/office/powerpoint/2010/main" val="66560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12032" y="188641"/>
            <a:ext cx="7772400" cy="858503"/>
          </a:xfrm>
        </p:spPr>
        <p:txBody>
          <a:bodyPr/>
          <a:lstStyle/>
          <a:p>
            <a:pPr eaLnBrk="1" hangingPunct="1">
              <a:defRPr/>
            </a:pPr>
            <a:r>
              <a:rPr lang="en-US" altLang="zh-TW" dirty="0"/>
              <a:t>Definition</a:t>
            </a:r>
          </a:p>
        </p:txBody>
      </p:sp>
      <p:sp>
        <p:nvSpPr>
          <p:cNvPr id="77827" name="Rectangle 3"/>
          <p:cNvSpPr>
            <a:spLocks noGrp="1" noChangeArrowheads="1"/>
          </p:cNvSpPr>
          <p:nvPr>
            <p:ph type="subTitle" idx="1"/>
          </p:nvPr>
        </p:nvSpPr>
        <p:spPr>
          <a:xfrm>
            <a:off x="2387600" y="1047144"/>
            <a:ext cx="7416800" cy="4249737"/>
          </a:xfrm>
        </p:spPr>
        <p:txBody>
          <a:bodyPr>
            <a:noAutofit/>
          </a:bodyPr>
          <a:lstStyle/>
          <a:p>
            <a:pPr marL="274638" indent="-274638" algn="l">
              <a:buFontTx/>
              <a:buChar char="•"/>
              <a:defRPr/>
            </a:pPr>
            <a:r>
              <a:rPr lang="en-US" sz="2400" cap="none" dirty="0"/>
              <a:t>Trust</a:t>
            </a:r>
            <a:r>
              <a:rPr lang="en-US" sz="2400" b="1" cap="none" dirty="0"/>
              <a:t> </a:t>
            </a:r>
            <a:r>
              <a:rPr lang="en-US" cap="none" dirty="0"/>
              <a:t>implies a three-part relationship involving at least two actors and one act (</a:t>
            </a:r>
            <a:r>
              <a:rPr lang="en-US" cap="none" dirty="0" err="1"/>
              <a:t>Guinnane</a:t>
            </a:r>
            <a:r>
              <a:rPr lang="en-US" cap="none" dirty="0"/>
              <a:t>, 2005): A (trustor) trusts B (trustee) to do C (act/task), even though the degree of trust varies and is restricted to certain contexts (Hardin, 2002).</a:t>
            </a:r>
          </a:p>
          <a:p>
            <a:pPr marL="274638" indent="-274638" algn="l">
              <a:buFontTx/>
              <a:buChar char="•"/>
              <a:defRPr/>
            </a:pPr>
            <a:r>
              <a:rPr lang="en-US" cap="none" dirty="0"/>
              <a:t>Trust must be based on </a:t>
            </a:r>
            <a:r>
              <a:rPr lang="en-US" i="1" cap="none" dirty="0"/>
              <a:t>enduring</a:t>
            </a:r>
            <a:r>
              <a:rPr lang="en-US" cap="none" dirty="0"/>
              <a:t> </a:t>
            </a:r>
            <a:r>
              <a:rPr lang="en-US" i="1" cap="none" dirty="0"/>
              <a:t>relationships </a:t>
            </a:r>
            <a:r>
              <a:rPr lang="en-US" cap="none" dirty="0"/>
              <a:t>and</a:t>
            </a:r>
            <a:r>
              <a:rPr lang="en-US" i="1" cap="none" dirty="0"/>
              <a:t> encapsulated interests</a:t>
            </a:r>
            <a:r>
              <a:rPr lang="en-US" cap="none" dirty="0"/>
              <a:t>. The trust cannot prevail without both. With an </a:t>
            </a:r>
            <a:r>
              <a:rPr lang="en-US" i="1" cap="none" dirty="0"/>
              <a:t>encapsulated interest</a:t>
            </a:r>
            <a:r>
              <a:rPr lang="en-US" cap="none" dirty="0"/>
              <a:t>, a trustor trusts a trustee because he or she thinks the trustee has the best interest to continue their relationship (enduring relationship) and therefore is interested in taking the trustor’s interest into account. </a:t>
            </a:r>
            <a:endParaRPr lang="en-US" altLang="zh-TW" sz="2400" cap="none" dirty="0"/>
          </a:p>
        </p:txBody>
      </p:sp>
      <p:sp>
        <p:nvSpPr>
          <p:cNvPr id="7" name="日期版面配置區 2">
            <a:extLst>
              <a:ext uri="{FF2B5EF4-FFF2-40B4-BE49-F238E27FC236}">
                <a16:creationId xmlns:a16="http://schemas.microsoft.com/office/drawing/2014/main" id="{C4A65D0E-9A10-4303-B478-C04355BE8ED9}"/>
              </a:ext>
            </a:extLst>
          </p:cNvPr>
          <p:cNvSpPr txBox="1">
            <a:spLocks/>
          </p:cNvSpPr>
          <p:nvPr/>
        </p:nvSpPr>
        <p:spPr>
          <a:xfrm>
            <a:off x="7629620" y="64403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5CB1A48-6FBD-4E0A-B1A0-D5B9643C0603}" type="datetime1">
              <a:rPr lang="zh-TW" altLang="en-US" smtClean="0"/>
              <a:pPr>
                <a:defRPr/>
              </a:pPr>
              <a:t>2024/6/19</a:t>
            </a:fld>
            <a:endParaRPr lang="en-US" altLang="zh-TW"/>
          </a:p>
        </p:txBody>
      </p:sp>
      <p:sp>
        <p:nvSpPr>
          <p:cNvPr id="8" name="頁尾版面配置區 3">
            <a:extLst>
              <a:ext uri="{FF2B5EF4-FFF2-40B4-BE49-F238E27FC236}">
                <a16:creationId xmlns:a16="http://schemas.microsoft.com/office/drawing/2014/main" id="{CB3FB979-AD9F-4EBD-9A85-864D8026D129}"/>
              </a:ext>
            </a:extLst>
          </p:cNvPr>
          <p:cNvSpPr txBox="1">
            <a:spLocks/>
          </p:cNvSpPr>
          <p:nvPr/>
        </p:nvSpPr>
        <p:spPr>
          <a:xfrm>
            <a:off x="864657" y="6440396"/>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dirty="0"/>
              <a:t>Copyright E.Y. Li</a:t>
            </a:r>
          </a:p>
        </p:txBody>
      </p:sp>
      <p:sp>
        <p:nvSpPr>
          <p:cNvPr id="9" name="投影片編號版面配置區 4">
            <a:extLst>
              <a:ext uri="{FF2B5EF4-FFF2-40B4-BE49-F238E27FC236}">
                <a16:creationId xmlns:a16="http://schemas.microsoft.com/office/drawing/2014/main" id="{65C3F0D4-252E-4CFC-BF1C-AB95307479FE}"/>
              </a:ext>
            </a:extLst>
          </p:cNvPr>
          <p:cNvSpPr txBox="1">
            <a:spLocks/>
          </p:cNvSpPr>
          <p:nvPr/>
        </p:nvSpPr>
        <p:spPr>
          <a:xfrm>
            <a:off x="10514011" y="643191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mtClean="0"/>
              <a:pPr>
                <a:defRPr/>
              </a:pPr>
              <a:t>10</a:t>
            </a:fld>
            <a:endParaRPr lang="en-US" altLang="zh-TW" dirty="0"/>
          </a:p>
        </p:txBody>
      </p:sp>
    </p:spTree>
    <p:extLst>
      <p:ext uri="{BB962C8B-B14F-4D97-AF65-F5344CB8AC3E}">
        <p14:creationId xmlns:p14="http://schemas.microsoft.com/office/powerpoint/2010/main" val="606052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12032" y="188641"/>
            <a:ext cx="7772400" cy="858503"/>
          </a:xfrm>
        </p:spPr>
        <p:txBody>
          <a:bodyPr/>
          <a:lstStyle/>
          <a:p>
            <a:pPr>
              <a:defRPr/>
            </a:pPr>
            <a:r>
              <a:rPr lang="en-US" altLang="zh-TW" dirty="0"/>
              <a:t>Definition</a:t>
            </a:r>
          </a:p>
        </p:txBody>
      </p:sp>
      <p:sp>
        <p:nvSpPr>
          <p:cNvPr id="77827" name="Rectangle 3"/>
          <p:cNvSpPr>
            <a:spLocks noGrp="1" noChangeArrowheads="1"/>
          </p:cNvSpPr>
          <p:nvPr>
            <p:ph type="subTitle" idx="1"/>
          </p:nvPr>
        </p:nvSpPr>
        <p:spPr>
          <a:xfrm>
            <a:off x="2387600" y="1047144"/>
            <a:ext cx="7416800" cy="4249737"/>
          </a:xfrm>
        </p:spPr>
        <p:txBody>
          <a:bodyPr>
            <a:noAutofit/>
          </a:bodyPr>
          <a:lstStyle/>
          <a:p>
            <a:pPr marL="274638" indent="-274638" algn="l">
              <a:buFontTx/>
              <a:buChar char="•"/>
              <a:defRPr/>
            </a:pPr>
            <a:r>
              <a:rPr lang="en-US" cap="none" dirty="0"/>
              <a:t>Trust is “the willingness of a party (trustor) to be vulnerable to the actions of another party (trustee) based on the expectation that the other (trustee) will perform a particular action important to the trustor, irrespective of the ability to monitor or control that other party (trustee)” (Mayer, Davis, &amp; </a:t>
            </a:r>
            <a:r>
              <a:rPr lang="en-US" cap="none" dirty="0" err="1"/>
              <a:t>Schoorman</a:t>
            </a:r>
            <a:r>
              <a:rPr lang="en-US" cap="none" dirty="0"/>
              <a:t>, 1995, p. 715).</a:t>
            </a:r>
            <a:endParaRPr lang="en-US" altLang="zh-TW" sz="2400" cap="none" dirty="0"/>
          </a:p>
        </p:txBody>
      </p:sp>
      <p:sp>
        <p:nvSpPr>
          <p:cNvPr id="7" name="日期版面配置區 2">
            <a:extLst>
              <a:ext uri="{FF2B5EF4-FFF2-40B4-BE49-F238E27FC236}">
                <a16:creationId xmlns:a16="http://schemas.microsoft.com/office/drawing/2014/main" id="{C4A65D0E-9A10-4303-B478-C04355BE8ED9}"/>
              </a:ext>
            </a:extLst>
          </p:cNvPr>
          <p:cNvSpPr txBox="1">
            <a:spLocks/>
          </p:cNvSpPr>
          <p:nvPr/>
        </p:nvSpPr>
        <p:spPr>
          <a:xfrm>
            <a:off x="7629620" y="64403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5CB1A48-6FBD-4E0A-B1A0-D5B9643C0603}" type="datetime1">
              <a:rPr lang="zh-TW" altLang="en-US" smtClean="0"/>
              <a:pPr>
                <a:defRPr/>
              </a:pPr>
              <a:t>2024/6/19</a:t>
            </a:fld>
            <a:endParaRPr lang="en-US" altLang="zh-TW"/>
          </a:p>
        </p:txBody>
      </p:sp>
      <p:sp>
        <p:nvSpPr>
          <p:cNvPr id="8" name="頁尾版面配置區 3">
            <a:extLst>
              <a:ext uri="{FF2B5EF4-FFF2-40B4-BE49-F238E27FC236}">
                <a16:creationId xmlns:a16="http://schemas.microsoft.com/office/drawing/2014/main" id="{CB3FB979-AD9F-4EBD-9A85-864D8026D129}"/>
              </a:ext>
            </a:extLst>
          </p:cNvPr>
          <p:cNvSpPr txBox="1">
            <a:spLocks/>
          </p:cNvSpPr>
          <p:nvPr/>
        </p:nvSpPr>
        <p:spPr>
          <a:xfrm>
            <a:off x="864657" y="6440396"/>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dirty="0"/>
              <a:t>Copyright E.Y. Li</a:t>
            </a:r>
          </a:p>
        </p:txBody>
      </p:sp>
      <p:sp>
        <p:nvSpPr>
          <p:cNvPr id="9" name="投影片編號版面配置區 4">
            <a:extLst>
              <a:ext uri="{FF2B5EF4-FFF2-40B4-BE49-F238E27FC236}">
                <a16:creationId xmlns:a16="http://schemas.microsoft.com/office/drawing/2014/main" id="{65C3F0D4-252E-4CFC-BF1C-AB95307479FE}"/>
              </a:ext>
            </a:extLst>
          </p:cNvPr>
          <p:cNvSpPr txBox="1">
            <a:spLocks/>
          </p:cNvSpPr>
          <p:nvPr/>
        </p:nvSpPr>
        <p:spPr>
          <a:xfrm>
            <a:off x="10514011" y="643191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mtClean="0"/>
              <a:pPr>
                <a:defRPr/>
              </a:pPr>
              <a:t>11</a:t>
            </a:fld>
            <a:endParaRPr lang="en-US" altLang="zh-TW" dirty="0"/>
          </a:p>
        </p:txBody>
      </p:sp>
    </p:spTree>
    <p:extLst>
      <p:ext uri="{BB962C8B-B14F-4D97-AF65-F5344CB8AC3E}">
        <p14:creationId xmlns:p14="http://schemas.microsoft.com/office/powerpoint/2010/main" val="318677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48412" y="274319"/>
            <a:ext cx="11695176" cy="905257"/>
          </a:xfrm>
        </p:spPr>
        <p:txBody>
          <a:bodyPr>
            <a:normAutofit/>
          </a:bodyPr>
          <a:lstStyle/>
          <a:p>
            <a:pPr>
              <a:defRPr/>
            </a:pPr>
            <a:r>
              <a:rPr lang="en-US" altLang="zh-TW" dirty="0">
                <a:solidFill>
                  <a:srgbClr val="002060"/>
                </a:solidFill>
              </a:rPr>
              <a:t>Trust reasons before/after experience</a:t>
            </a:r>
          </a:p>
        </p:txBody>
      </p:sp>
      <p:sp>
        <p:nvSpPr>
          <p:cNvPr id="77827" name="Rectangle 3"/>
          <p:cNvSpPr>
            <a:spLocks noGrp="1" noChangeArrowheads="1"/>
          </p:cNvSpPr>
          <p:nvPr>
            <p:ph type="subTitle" idx="1"/>
          </p:nvPr>
        </p:nvSpPr>
        <p:spPr>
          <a:xfrm>
            <a:off x="1490472" y="1339752"/>
            <a:ext cx="9144000" cy="4249737"/>
          </a:xfrm>
        </p:spPr>
        <p:txBody>
          <a:bodyPr>
            <a:noAutofit/>
          </a:bodyPr>
          <a:lstStyle/>
          <a:p>
            <a:pPr marL="274638" indent="-274638" algn="l">
              <a:buFontTx/>
              <a:buChar char="•"/>
              <a:defRPr/>
            </a:pPr>
            <a:r>
              <a:rPr lang="en-US" sz="2400" b="1" cap="none" dirty="0">
                <a:solidFill>
                  <a:srgbClr val="002060"/>
                </a:solidFill>
              </a:rPr>
              <a:t>Calculative reason </a:t>
            </a:r>
            <a:r>
              <a:rPr lang="en-US" sz="2400" cap="none" dirty="0">
                <a:solidFill>
                  <a:srgbClr val="002060"/>
                </a:solidFill>
              </a:rPr>
              <a:t>refers to the consideration of the costs or the benefits associated with a trustee acting in an untrustworthy way. </a:t>
            </a:r>
          </a:p>
          <a:p>
            <a:pPr marL="274638" indent="-274638" algn="l">
              <a:buFontTx/>
              <a:buChar char="•"/>
              <a:defRPr/>
            </a:pPr>
            <a:r>
              <a:rPr lang="en-US" sz="2400" b="1" cap="none" dirty="0">
                <a:solidFill>
                  <a:srgbClr val="002060"/>
                </a:solidFill>
              </a:rPr>
              <a:t>Interactive reason </a:t>
            </a:r>
            <a:r>
              <a:rPr lang="en-US" sz="2400" cap="none" dirty="0">
                <a:solidFill>
                  <a:srgbClr val="002060"/>
                </a:solidFill>
              </a:rPr>
              <a:t>is people assess another party’s behavior and performance during their interactions, thus forming trust based on their interactive experiences.</a:t>
            </a:r>
          </a:p>
          <a:p>
            <a:pPr marL="274638" indent="-274638" algn="l">
              <a:buFontTx/>
              <a:buChar char="•"/>
              <a:defRPr/>
            </a:pPr>
            <a:r>
              <a:rPr lang="en-US" sz="2600" b="1" cap="none" dirty="0">
                <a:solidFill>
                  <a:srgbClr val="002060"/>
                </a:solidFill>
              </a:rPr>
              <a:t>Cognitive reason </a:t>
            </a:r>
            <a:r>
              <a:rPr lang="en-US" sz="2600" cap="none" dirty="0">
                <a:solidFill>
                  <a:srgbClr val="002060"/>
                </a:solidFill>
              </a:rPr>
              <a:t>refers to the deliberation on the information about a trustee, allowing one to interpret and predict a trustee’s behavior. </a:t>
            </a:r>
            <a:endParaRPr lang="en-US" altLang="zh-TW" sz="2600" cap="none" dirty="0">
              <a:solidFill>
                <a:srgbClr val="002060"/>
              </a:solidFill>
            </a:endParaRPr>
          </a:p>
        </p:txBody>
      </p:sp>
      <p:sp>
        <p:nvSpPr>
          <p:cNvPr id="7" name="日期版面配置區 2">
            <a:extLst>
              <a:ext uri="{FF2B5EF4-FFF2-40B4-BE49-F238E27FC236}">
                <a16:creationId xmlns:a16="http://schemas.microsoft.com/office/drawing/2014/main" id="{C4A65D0E-9A10-4303-B478-C04355BE8ED9}"/>
              </a:ext>
            </a:extLst>
          </p:cNvPr>
          <p:cNvSpPr txBox="1">
            <a:spLocks/>
          </p:cNvSpPr>
          <p:nvPr/>
        </p:nvSpPr>
        <p:spPr>
          <a:xfrm>
            <a:off x="7629620" y="64403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5CB1A48-6FBD-4E0A-B1A0-D5B9643C0603}" type="datetime1">
              <a:rPr lang="zh-TW" altLang="en-US" smtClean="0"/>
              <a:pPr>
                <a:defRPr/>
              </a:pPr>
              <a:t>2024/6/19</a:t>
            </a:fld>
            <a:endParaRPr lang="en-US" altLang="zh-TW"/>
          </a:p>
        </p:txBody>
      </p:sp>
      <p:sp>
        <p:nvSpPr>
          <p:cNvPr id="8" name="頁尾版面配置區 3">
            <a:extLst>
              <a:ext uri="{FF2B5EF4-FFF2-40B4-BE49-F238E27FC236}">
                <a16:creationId xmlns:a16="http://schemas.microsoft.com/office/drawing/2014/main" id="{CB3FB979-AD9F-4EBD-9A85-864D8026D129}"/>
              </a:ext>
            </a:extLst>
          </p:cNvPr>
          <p:cNvSpPr txBox="1">
            <a:spLocks/>
          </p:cNvSpPr>
          <p:nvPr/>
        </p:nvSpPr>
        <p:spPr>
          <a:xfrm>
            <a:off x="864657" y="6440396"/>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dirty="0"/>
              <a:t>Copyright E.Y. Li</a:t>
            </a:r>
          </a:p>
        </p:txBody>
      </p:sp>
      <p:sp>
        <p:nvSpPr>
          <p:cNvPr id="9" name="投影片編號版面配置區 4">
            <a:extLst>
              <a:ext uri="{FF2B5EF4-FFF2-40B4-BE49-F238E27FC236}">
                <a16:creationId xmlns:a16="http://schemas.microsoft.com/office/drawing/2014/main" id="{65C3F0D4-252E-4CFC-BF1C-AB95307479FE}"/>
              </a:ext>
            </a:extLst>
          </p:cNvPr>
          <p:cNvSpPr txBox="1">
            <a:spLocks/>
          </p:cNvSpPr>
          <p:nvPr/>
        </p:nvSpPr>
        <p:spPr>
          <a:xfrm>
            <a:off x="10514011" y="643191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mtClean="0"/>
              <a:pPr>
                <a:defRPr/>
              </a:pPr>
              <a:t>12</a:t>
            </a:fld>
            <a:endParaRPr lang="en-US" altLang="zh-TW" dirty="0"/>
          </a:p>
        </p:txBody>
      </p:sp>
      <p:sp>
        <p:nvSpPr>
          <p:cNvPr id="10" name="頁尾版面配置區 3">
            <a:extLst>
              <a:ext uri="{FF2B5EF4-FFF2-40B4-BE49-F238E27FC236}">
                <a16:creationId xmlns:a16="http://schemas.microsoft.com/office/drawing/2014/main" id="{7CD1762B-91BC-4FC8-A7DF-73DADDD3022D}"/>
              </a:ext>
            </a:extLst>
          </p:cNvPr>
          <p:cNvSpPr txBox="1">
            <a:spLocks/>
          </p:cNvSpPr>
          <p:nvPr/>
        </p:nvSpPr>
        <p:spPr>
          <a:xfrm>
            <a:off x="1499071" y="5814218"/>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sz="1600" i="1" dirty="0"/>
              <a:t>Source</a:t>
            </a:r>
            <a:r>
              <a:rPr lang="en-US" altLang="zh-TW" sz="1600" dirty="0"/>
              <a:t>: </a:t>
            </a:r>
            <a:r>
              <a:rPr lang="en-US" sz="1600" dirty="0"/>
              <a:t>Wang and </a:t>
            </a:r>
            <a:r>
              <a:rPr lang="en-US" sz="1600" dirty="0" err="1"/>
              <a:t>Benbasat</a:t>
            </a:r>
            <a:r>
              <a:rPr lang="en-US" sz="1600" dirty="0"/>
              <a:t> (2008)</a:t>
            </a:r>
            <a:endParaRPr lang="en-US" altLang="zh-TW" sz="1600" dirty="0"/>
          </a:p>
        </p:txBody>
      </p:sp>
    </p:spTree>
    <p:extLst>
      <p:ext uri="{BB962C8B-B14F-4D97-AF65-F5344CB8AC3E}">
        <p14:creationId xmlns:p14="http://schemas.microsoft.com/office/powerpoint/2010/main" val="143934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subTitle" idx="1"/>
          </p:nvPr>
        </p:nvSpPr>
        <p:spPr>
          <a:xfrm>
            <a:off x="1499071" y="1304131"/>
            <a:ext cx="9117113" cy="4249737"/>
          </a:xfrm>
        </p:spPr>
        <p:txBody>
          <a:bodyPr>
            <a:noAutofit/>
          </a:bodyPr>
          <a:lstStyle/>
          <a:p>
            <a:pPr marL="274638" indent="-274638" algn="l">
              <a:buFontTx/>
              <a:buChar char="•"/>
              <a:defRPr/>
            </a:pPr>
            <a:r>
              <a:rPr lang="en-US" sz="2400" b="1" cap="none" dirty="0">
                <a:solidFill>
                  <a:srgbClr val="002060"/>
                </a:solidFill>
              </a:rPr>
              <a:t>Dispositional reason </a:t>
            </a:r>
            <a:r>
              <a:rPr lang="en-US" sz="2400" cap="none" dirty="0">
                <a:solidFill>
                  <a:srgbClr val="002060"/>
                </a:solidFill>
              </a:rPr>
              <a:t>is based on an individual’s general predisposition to trust other parties. </a:t>
            </a:r>
          </a:p>
          <a:p>
            <a:pPr marL="274638" indent="-274638" algn="l">
              <a:buFontTx/>
              <a:buChar char="•"/>
              <a:defRPr/>
            </a:pPr>
            <a:r>
              <a:rPr lang="en-US" sz="2400" b="1" cap="none" dirty="0">
                <a:solidFill>
                  <a:srgbClr val="002060"/>
                </a:solidFill>
              </a:rPr>
              <a:t>Institutional reason </a:t>
            </a:r>
            <a:r>
              <a:rPr lang="en-US" sz="2400" cap="none" dirty="0">
                <a:solidFill>
                  <a:srgbClr val="002060"/>
                </a:solidFill>
              </a:rPr>
              <a:t>is associated with societal structures (e.g., legislation, rules, guarantees, and third-party assurances) that people believe will make an environment trustworthy.</a:t>
            </a:r>
          </a:p>
          <a:p>
            <a:pPr marL="274638" indent="-274638" algn="l">
              <a:buFontTx/>
              <a:buChar char="•"/>
              <a:defRPr/>
            </a:pPr>
            <a:r>
              <a:rPr lang="en-US" sz="2600" b="1" cap="none" dirty="0">
                <a:solidFill>
                  <a:srgbClr val="002060"/>
                </a:solidFill>
              </a:rPr>
              <a:t>Heuristic reason </a:t>
            </a:r>
            <a:r>
              <a:rPr lang="en-US" sz="2600" cap="none" dirty="0">
                <a:solidFill>
                  <a:srgbClr val="002060"/>
                </a:solidFill>
              </a:rPr>
              <a:t>is that trust may arise from heuristic cues, such as first impressions, and be transferred from other sources. according to the theory of swift trust, heuristic cues can generate trust quickly even prior to having firsthand experiences</a:t>
            </a:r>
            <a:endParaRPr lang="en-US" altLang="zh-TW" sz="2400" cap="none" dirty="0">
              <a:solidFill>
                <a:srgbClr val="002060"/>
              </a:solidFill>
            </a:endParaRPr>
          </a:p>
        </p:txBody>
      </p:sp>
      <p:sp>
        <p:nvSpPr>
          <p:cNvPr id="7" name="日期版面配置區 2">
            <a:extLst>
              <a:ext uri="{FF2B5EF4-FFF2-40B4-BE49-F238E27FC236}">
                <a16:creationId xmlns:a16="http://schemas.microsoft.com/office/drawing/2014/main" id="{C4A65D0E-9A10-4303-B478-C04355BE8ED9}"/>
              </a:ext>
            </a:extLst>
          </p:cNvPr>
          <p:cNvSpPr txBox="1">
            <a:spLocks/>
          </p:cNvSpPr>
          <p:nvPr/>
        </p:nvSpPr>
        <p:spPr>
          <a:xfrm>
            <a:off x="7629620" y="64403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5CB1A48-6FBD-4E0A-B1A0-D5B9643C0603}" type="datetime1">
              <a:rPr lang="zh-TW" altLang="en-US" smtClean="0"/>
              <a:pPr>
                <a:defRPr/>
              </a:pPr>
              <a:t>2024/6/19</a:t>
            </a:fld>
            <a:endParaRPr lang="en-US" altLang="zh-TW"/>
          </a:p>
        </p:txBody>
      </p:sp>
      <p:sp>
        <p:nvSpPr>
          <p:cNvPr id="8" name="頁尾版面配置區 3">
            <a:extLst>
              <a:ext uri="{FF2B5EF4-FFF2-40B4-BE49-F238E27FC236}">
                <a16:creationId xmlns:a16="http://schemas.microsoft.com/office/drawing/2014/main" id="{CB3FB979-AD9F-4EBD-9A85-864D8026D129}"/>
              </a:ext>
            </a:extLst>
          </p:cNvPr>
          <p:cNvSpPr txBox="1">
            <a:spLocks/>
          </p:cNvSpPr>
          <p:nvPr/>
        </p:nvSpPr>
        <p:spPr>
          <a:xfrm>
            <a:off x="864657" y="6440396"/>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dirty="0"/>
              <a:t>Copyright E.Y. Li</a:t>
            </a:r>
          </a:p>
        </p:txBody>
      </p:sp>
      <p:sp>
        <p:nvSpPr>
          <p:cNvPr id="9" name="投影片編號版面配置區 4">
            <a:extLst>
              <a:ext uri="{FF2B5EF4-FFF2-40B4-BE49-F238E27FC236}">
                <a16:creationId xmlns:a16="http://schemas.microsoft.com/office/drawing/2014/main" id="{65C3F0D4-252E-4CFC-BF1C-AB95307479FE}"/>
              </a:ext>
            </a:extLst>
          </p:cNvPr>
          <p:cNvSpPr txBox="1">
            <a:spLocks/>
          </p:cNvSpPr>
          <p:nvPr/>
        </p:nvSpPr>
        <p:spPr>
          <a:xfrm>
            <a:off x="10514011" y="643191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mtClean="0"/>
              <a:pPr>
                <a:defRPr/>
              </a:pPr>
              <a:t>13</a:t>
            </a:fld>
            <a:endParaRPr lang="en-US" altLang="zh-TW" dirty="0"/>
          </a:p>
        </p:txBody>
      </p:sp>
      <p:sp>
        <p:nvSpPr>
          <p:cNvPr id="11" name="Rectangle 2">
            <a:extLst>
              <a:ext uri="{FF2B5EF4-FFF2-40B4-BE49-F238E27FC236}">
                <a16:creationId xmlns:a16="http://schemas.microsoft.com/office/drawing/2014/main" id="{A4B191EB-7F15-4AF6-875F-F189DB6B99D1}"/>
              </a:ext>
            </a:extLst>
          </p:cNvPr>
          <p:cNvSpPr txBox="1">
            <a:spLocks noChangeArrowheads="1"/>
          </p:cNvSpPr>
          <p:nvPr/>
        </p:nvSpPr>
        <p:spPr>
          <a:xfrm>
            <a:off x="248412" y="274319"/>
            <a:ext cx="11695176" cy="9052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defRPr/>
            </a:pPr>
            <a:r>
              <a:rPr lang="en-US" altLang="zh-TW">
                <a:solidFill>
                  <a:srgbClr val="002060"/>
                </a:solidFill>
              </a:rPr>
              <a:t>Trust reasons before/after experience</a:t>
            </a:r>
            <a:endParaRPr lang="en-US" altLang="zh-TW" dirty="0">
              <a:solidFill>
                <a:srgbClr val="002060"/>
              </a:solidFill>
            </a:endParaRPr>
          </a:p>
        </p:txBody>
      </p:sp>
      <p:sp>
        <p:nvSpPr>
          <p:cNvPr id="12" name="頁尾版面配置區 3">
            <a:extLst>
              <a:ext uri="{FF2B5EF4-FFF2-40B4-BE49-F238E27FC236}">
                <a16:creationId xmlns:a16="http://schemas.microsoft.com/office/drawing/2014/main" id="{8CEB031E-DA44-4749-AAFF-2715A02D8CE0}"/>
              </a:ext>
            </a:extLst>
          </p:cNvPr>
          <p:cNvSpPr txBox="1">
            <a:spLocks/>
          </p:cNvSpPr>
          <p:nvPr/>
        </p:nvSpPr>
        <p:spPr>
          <a:xfrm>
            <a:off x="1499071" y="5814218"/>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sz="1600" i="1" dirty="0"/>
              <a:t>Source</a:t>
            </a:r>
            <a:r>
              <a:rPr lang="en-US" altLang="zh-TW" sz="1600" dirty="0"/>
              <a:t>: </a:t>
            </a:r>
            <a:r>
              <a:rPr lang="en-US" sz="1600" dirty="0"/>
              <a:t>Wang and </a:t>
            </a:r>
            <a:r>
              <a:rPr lang="en-US" sz="1600" dirty="0" err="1"/>
              <a:t>Benbasat</a:t>
            </a:r>
            <a:r>
              <a:rPr lang="en-US" sz="1600" dirty="0"/>
              <a:t> (2008)</a:t>
            </a:r>
            <a:endParaRPr lang="en-US" altLang="zh-TW" sz="1600" dirty="0"/>
          </a:p>
        </p:txBody>
      </p:sp>
    </p:spTree>
    <p:extLst>
      <p:ext uri="{BB962C8B-B14F-4D97-AF65-F5344CB8AC3E}">
        <p14:creationId xmlns:p14="http://schemas.microsoft.com/office/powerpoint/2010/main" val="304217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FE5B9A-9E5C-4FB8-BBAC-B7AB1F16D807}"/>
              </a:ext>
            </a:extLst>
          </p:cNvPr>
          <p:cNvPicPr/>
          <p:nvPr/>
        </p:nvPicPr>
        <p:blipFill>
          <a:blip r:embed="rId2">
            <a:extLst>
              <a:ext uri="{28A0092B-C50C-407E-A947-70E740481C1C}">
                <a14:useLocalDpi xmlns:a14="http://schemas.microsoft.com/office/drawing/2010/main" val="0"/>
              </a:ext>
            </a:extLst>
          </a:blip>
          <a:stretch>
            <a:fillRect/>
          </a:stretch>
        </p:blipFill>
        <p:spPr>
          <a:xfrm>
            <a:off x="1" y="749808"/>
            <a:ext cx="12191999" cy="4828032"/>
          </a:xfrm>
          <a:prstGeom prst="rect">
            <a:avLst/>
          </a:prstGeom>
        </p:spPr>
      </p:pic>
      <p:sp>
        <p:nvSpPr>
          <p:cNvPr id="4" name="Rectangle 3">
            <a:extLst>
              <a:ext uri="{FF2B5EF4-FFF2-40B4-BE49-F238E27FC236}">
                <a16:creationId xmlns:a16="http://schemas.microsoft.com/office/drawing/2014/main" id="{C6E5E73E-83E5-480E-A58A-452B979BD7BA}"/>
              </a:ext>
            </a:extLst>
          </p:cNvPr>
          <p:cNvSpPr/>
          <p:nvPr/>
        </p:nvSpPr>
        <p:spPr>
          <a:xfrm>
            <a:off x="3148584" y="5577840"/>
            <a:ext cx="6096000" cy="646331"/>
          </a:xfrm>
          <a:prstGeom prst="rect">
            <a:avLst/>
          </a:prstGeom>
        </p:spPr>
        <p:txBody>
          <a:bodyPr>
            <a:spAutoFit/>
          </a:bodyPr>
          <a:lstStyle/>
          <a:p>
            <a:pPr algn="ctr">
              <a:spcBef>
                <a:spcPts val="600"/>
              </a:spcBef>
            </a:pPr>
            <a:r>
              <a:rPr lang="en-GB"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Source</a:t>
            </a:r>
            <a: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Stern and Coleman (2015)</a:t>
            </a:r>
            <a:br>
              <a:rPr 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en-US"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Figure 3: Key components and flow of trust theory</a:t>
            </a:r>
            <a:endParaRPr lang="en-US" sz="1600" dirty="0">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endParaRPr>
          </a:p>
        </p:txBody>
      </p:sp>
      <p:sp>
        <p:nvSpPr>
          <p:cNvPr id="5" name="日期版面配置區 1">
            <a:extLst>
              <a:ext uri="{FF2B5EF4-FFF2-40B4-BE49-F238E27FC236}">
                <a16:creationId xmlns:a16="http://schemas.microsoft.com/office/drawing/2014/main" id="{DC138A74-625B-428B-B2F2-B903721D63A5}"/>
              </a:ext>
            </a:extLst>
          </p:cNvPr>
          <p:cNvSpPr txBox="1">
            <a:spLocks/>
          </p:cNvSpPr>
          <p:nvPr/>
        </p:nvSpPr>
        <p:spPr>
          <a:xfrm>
            <a:off x="8407887" y="6422769"/>
            <a:ext cx="19711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7E529-648E-4E49-B0B8-76FEFBF3C23E}" type="datetime1">
              <a:rPr lang="zh-TW" altLang="en-US" smtClean="0"/>
              <a:pPr>
                <a:defRPr/>
              </a:pPr>
              <a:t>2024/6/19</a:t>
            </a:fld>
            <a:endParaRPr lang="en-US" altLang="zh-TW" dirty="0"/>
          </a:p>
        </p:txBody>
      </p:sp>
      <p:sp>
        <p:nvSpPr>
          <p:cNvPr id="6" name="頁尾版面配置區 2">
            <a:extLst>
              <a:ext uri="{FF2B5EF4-FFF2-40B4-BE49-F238E27FC236}">
                <a16:creationId xmlns:a16="http://schemas.microsoft.com/office/drawing/2014/main" id="{483CE7B5-C736-4031-884B-8F3B6A378CBB}"/>
              </a:ext>
            </a:extLst>
          </p:cNvPr>
          <p:cNvSpPr txBox="1">
            <a:spLocks/>
          </p:cNvSpPr>
          <p:nvPr/>
        </p:nvSpPr>
        <p:spPr>
          <a:xfrm>
            <a:off x="870912" y="6422769"/>
            <a:ext cx="2786687"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zh-TW"/>
              <a:t>Copyright E.Y. Li</a:t>
            </a:r>
            <a:endParaRPr lang="en-US" altLang="zh-TW" dirty="0"/>
          </a:p>
        </p:txBody>
      </p:sp>
      <p:sp>
        <p:nvSpPr>
          <p:cNvPr id="7" name="投影片編號版面配置區 3">
            <a:extLst>
              <a:ext uri="{FF2B5EF4-FFF2-40B4-BE49-F238E27FC236}">
                <a16:creationId xmlns:a16="http://schemas.microsoft.com/office/drawing/2014/main" id="{66AB54CA-4DA5-4912-97CD-D9C92A2D7EDC}"/>
              </a:ext>
            </a:extLst>
          </p:cNvPr>
          <p:cNvSpPr txBox="1">
            <a:spLocks/>
          </p:cNvSpPr>
          <p:nvPr/>
        </p:nvSpPr>
        <p:spPr>
          <a:xfrm>
            <a:off x="11072817" y="6422770"/>
            <a:ext cx="764215"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A246AB-3FE8-4E3F-A4D6-BE2FE5815279}" type="slidenum">
              <a:rPr lang="en-US" altLang="zh-TW" smtClean="0"/>
              <a:pPr>
                <a:defRPr/>
              </a:pPr>
              <a:t>14</a:t>
            </a:fld>
            <a:endParaRPr lang="en-US" altLang="zh-TW" dirty="0"/>
          </a:p>
        </p:txBody>
      </p:sp>
    </p:spTree>
    <p:extLst>
      <p:ext uri="{BB962C8B-B14F-4D97-AF65-F5344CB8AC3E}">
        <p14:creationId xmlns:p14="http://schemas.microsoft.com/office/powerpoint/2010/main" val="3752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E2D51-F85A-486B-8025-4250DC2FE83D}"/>
              </a:ext>
            </a:extLst>
          </p:cNvPr>
          <p:cNvPicPr/>
          <p:nvPr/>
        </p:nvPicPr>
        <p:blipFill>
          <a:blip r:embed="rId2"/>
          <a:stretch>
            <a:fillRect/>
          </a:stretch>
        </p:blipFill>
        <p:spPr>
          <a:xfrm>
            <a:off x="297304" y="0"/>
            <a:ext cx="11539728" cy="6232652"/>
          </a:xfrm>
          <a:prstGeom prst="rect">
            <a:avLst/>
          </a:prstGeom>
        </p:spPr>
      </p:pic>
      <p:sp>
        <p:nvSpPr>
          <p:cNvPr id="2" name="Rectangle 1">
            <a:extLst>
              <a:ext uri="{FF2B5EF4-FFF2-40B4-BE49-F238E27FC236}">
                <a16:creationId xmlns:a16="http://schemas.microsoft.com/office/drawing/2014/main" id="{F1EF14E2-66C2-4F39-9DD5-B2ABA92B7BB4}"/>
              </a:ext>
            </a:extLst>
          </p:cNvPr>
          <p:cNvSpPr/>
          <p:nvPr/>
        </p:nvSpPr>
        <p:spPr>
          <a:xfrm>
            <a:off x="2106168" y="6117550"/>
            <a:ext cx="8500872" cy="646331"/>
          </a:xfrm>
          <a:prstGeom prst="rect">
            <a:avLst/>
          </a:prstGeom>
        </p:spPr>
        <p:txBody>
          <a:bodyPr wrap="square">
            <a:spAutoFit/>
          </a:bodyPr>
          <a:lstStyle/>
          <a:p>
            <a:pPr algn="ctr">
              <a:spcBef>
                <a:spcPts val="600"/>
              </a:spcBef>
            </a:pPr>
            <a:r>
              <a:rPr lang="en-GB"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Source</a:t>
            </a:r>
            <a: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This study.</a:t>
            </a:r>
            <a:b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en-US"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Figure 4: Proposed topology of trust and trustworthiness in the trust system</a:t>
            </a:r>
            <a:endParaRPr lang="en-US" sz="1600" dirty="0">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endParaRPr>
          </a:p>
        </p:txBody>
      </p:sp>
      <p:sp>
        <p:nvSpPr>
          <p:cNvPr id="5" name="日期版面配置區 1">
            <a:extLst>
              <a:ext uri="{FF2B5EF4-FFF2-40B4-BE49-F238E27FC236}">
                <a16:creationId xmlns:a16="http://schemas.microsoft.com/office/drawing/2014/main" id="{0568A592-24B7-434F-A6BA-12364054672E}"/>
              </a:ext>
            </a:extLst>
          </p:cNvPr>
          <p:cNvSpPr txBox="1">
            <a:spLocks/>
          </p:cNvSpPr>
          <p:nvPr/>
        </p:nvSpPr>
        <p:spPr>
          <a:xfrm>
            <a:off x="8974815" y="6422769"/>
            <a:ext cx="19711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7E529-648E-4E49-B0B8-76FEFBF3C23E}" type="datetime1">
              <a:rPr lang="zh-TW" altLang="en-US" smtClean="0"/>
              <a:pPr>
                <a:defRPr/>
              </a:pPr>
              <a:t>2024/6/19</a:t>
            </a:fld>
            <a:endParaRPr lang="en-US" altLang="zh-TW" dirty="0"/>
          </a:p>
        </p:txBody>
      </p:sp>
      <p:sp>
        <p:nvSpPr>
          <p:cNvPr id="6" name="頁尾版面配置區 2">
            <a:extLst>
              <a:ext uri="{FF2B5EF4-FFF2-40B4-BE49-F238E27FC236}">
                <a16:creationId xmlns:a16="http://schemas.microsoft.com/office/drawing/2014/main" id="{5722D5B7-346C-44FD-9783-88F474933279}"/>
              </a:ext>
            </a:extLst>
          </p:cNvPr>
          <p:cNvSpPr txBox="1">
            <a:spLocks/>
          </p:cNvSpPr>
          <p:nvPr/>
        </p:nvSpPr>
        <p:spPr>
          <a:xfrm>
            <a:off x="870912" y="6422769"/>
            <a:ext cx="2786687"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zh-TW"/>
              <a:t>Copyright E.Y. Li</a:t>
            </a:r>
            <a:endParaRPr lang="en-US" altLang="zh-TW" dirty="0"/>
          </a:p>
        </p:txBody>
      </p:sp>
      <p:sp>
        <p:nvSpPr>
          <p:cNvPr id="7" name="投影片編號版面配置區 3">
            <a:extLst>
              <a:ext uri="{FF2B5EF4-FFF2-40B4-BE49-F238E27FC236}">
                <a16:creationId xmlns:a16="http://schemas.microsoft.com/office/drawing/2014/main" id="{A51F3739-4DFB-4692-BC92-5254D8DBD8CD}"/>
              </a:ext>
            </a:extLst>
          </p:cNvPr>
          <p:cNvSpPr txBox="1">
            <a:spLocks/>
          </p:cNvSpPr>
          <p:nvPr/>
        </p:nvSpPr>
        <p:spPr>
          <a:xfrm>
            <a:off x="11072817" y="6422770"/>
            <a:ext cx="764215"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A246AB-3FE8-4E3F-A4D6-BE2FE5815279}" type="slidenum">
              <a:rPr lang="en-US" altLang="zh-TW" smtClean="0"/>
              <a:pPr>
                <a:defRPr/>
              </a:pPr>
              <a:t>15</a:t>
            </a:fld>
            <a:endParaRPr lang="en-US" altLang="zh-TW" dirty="0"/>
          </a:p>
        </p:txBody>
      </p:sp>
      <p:sp>
        <p:nvSpPr>
          <p:cNvPr id="8" name="Rectangle 7">
            <a:extLst>
              <a:ext uri="{FF2B5EF4-FFF2-40B4-BE49-F238E27FC236}">
                <a16:creationId xmlns:a16="http://schemas.microsoft.com/office/drawing/2014/main" id="{BE2483CA-607C-4BB5-A585-293BAFCBB7E1}"/>
              </a:ext>
            </a:extLst>
          </p:cNvPr>
          <p:cNvSpPr/>
          <p:nvPr/>
        </p:nvSpPr>
        <p:spPr>
          <a:xfrm>
            <a:off x="493776" y="4466941"/>
            <a:ext cx="2240280" cy="1354217"/>
          </a:xfrm>
          <a:prstGeom prst="rect">
            <a:avLst/>
          </a:prstGeom>
        </p:spPr>
        <p:txBody>
          <a:bodyPr wrap="square">
            <a:spAutoFit/>
          </a:bodyPr>
          <a:lstStyle/>
          <a:p>
            <a:pPr algn="ctr">
              <a:spcBef>
                <a:spcPts val="600"/>
              </a:spcBef>
            </a:pPr>
            <a:r>
              <a:rPr 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Trust attributes:</a:t>
            </a:r>
          </a:p>
          <a:p>
            <a:pPr algn="ctr">
              <a:spcBef>
                <a:spcPts val="600"/>
              </a:spcBef>
            </a:pPr>
            <a:r>
              <a:rPr 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Trustworthiness</a:t>
            </a:r>
            <a:r>
              <a:rPr 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Intrinsic</a:t>
            </a:r>
            <a:endParaRPr 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algn="ctr">
              <a:spcBef>
                <a:spcPts val="600"/>
              </a:spcBef>
            </a:pPr>
            <a:r>
              <a:rPr 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T</a:t>
            </a:r>
            <a:r>
              <a:rPr 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rust</a:t>
            </a:r>
            <a:r>
              <a:rPr 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 </a:t>
            </a:r>
            <a:r>
              <a:rPr lang="en-US" sz="16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Extrinsic</a:t>
            </a:r>
            <a:endParaRPr lang="en-US" sz="1600" dirty="0">
              <a:solidFill>
                <a:srgbClr val="C00000"/>
              </a:solidFill>
              <a:effectLst/>
              <a:latin typeface="Times New Roman" panose="02020603050405020304" pitchFamily="18" charset="0"/>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7742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D4AACF-12DC-482C-92F1-B3EF83CEBA1D}"/>
              </a:ext>
            </a:extLst>
          </p:cNvPr>
          <p:cNvPicPr/>
          <p:nvPr/>
        </p:nvPicPr>
        <p:blipFill>
          <a:blip r:embed="rId2"/>
          <a:stretch>
            <a:fillRect/>
          </a:stretch>
        </p:blipFill>
        <p:spPr>
          <a:xfrm>
            <a:off x="243840" y="0"/>
            <a:ext cx="11704320" cy="5955637"/>
          </a:xfrm>
          <a:prstGeom prst="rect">
            <a:avLst/>
          </a:prstGeom>
        </p:spPr>
      </p:pic>
      <p:sp>
        <p:nvSpPr>
          <p:cNvPr id="4" name="Rectangle 3">
            <a:extLst>
              <a:ext uri="{FF2B5EF4-FFF2-40B4-BE49-F238E27FC236}">
                <a16:creationId xmlns:a16="http://schemas.microsoft.com/office/drawing/2014/main" id="{E65510AF-14CA-4693-BDCC-ADC4154EC517}"/>
              </a:ext>
            </a:extLst>
          </p:cNvPr>
          <p:cNvSpPr/>
          <p:nvPr/>
        </p:nvSpPr>
        <p:spPr>
          <a:xfrm>
            <a:off x="2175500" y="5955637"/>
            <a:ext cx="8098536" cy="646331"/>
          </a:xfrm>
          <a:prstGeom prst="rect">
            <a:avLst/>
          </a:prstGeom>
        </p:spPr>
        <p:txBody>
          <a:bodyPr wrap="square">
            <a:spAutoFit/>
          </a:bodyPr>
          <a:lstStyle/>
          <a:p>
            <a:pPr algn="ctr"/>
            <a:r>
              <a:rPr lang="en-US" i="1"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Source</a:t>
            </a:r>
            <a:r>
              <a:rPr lang="en-US"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Gillespie and Dietz (2009)</a:t>
            </a:r>
            <a:endParaRPr lang="en-US" dirty="0">
              <a:solidFill>
                <a:srgbClr val="000000"/>
              </a:solidFill>
              <a:latin typeface="標楷體" panose="03000509000000000000" pitchFamily="65" charset="-120"/>
              <a:ea typeface="標楷體" panose="03000509000000000000" pitchFamily="65" charset="-120"/>
              <a:cs typeface="標楷體" panose="03000509000000000000" pitchFamily="65" charset="-120"/>
            </a:endParaRPr>
          </a:p>
          <a:p>
            <a:pPr algn="ctr"/>
            <a:r>
              <a:rPr lang="en-US" b="1" kern="0" dirty="0">
                <a:latin typeface="Times New Roman" panose="02020603050405020304" pitchFamily="18" charset="0"/>
                <a:ea typeface="Code"/>
                <a:cs typeface="Times New Roman" panose="02020603050405020304" pitchFamily="18" charset="0"/>
              </a:rPr>
              <a:t>Figure 5: The four stages of the organization-level trust repair process</a:t>
            </a:r>
            <a:endParaRPr lang="en-US" kern="100" dirty="0">
              <a:latin typeface="Calibri" panose="020F0502020204030204" pitchFamily="34" charset="0"/>
              <a:ea typeface="新細明體" panose="02020500000000000000" pitchFamily="18" charset="-120"/>
              <a:cs typeface="Times New Roman" panose="02020603050405020304" pitchFamily="18" charset="0"/>
            </a:endParaRPr>
          </a:p>
        </p:txBody>
      </p:sp>
      <p:sp>
        <p:nvSpPr>
          <p:cNvPr id="5" name="日期版面配置區 1">
            <a:extLst>
              <a:ext uri="{FF2B5EF4-FFF2-40B4-BE49-F238E27FC236}">
                <a16:creationId xmlns:a16="http://schemas.microsoft.com/office/drawing/2014/main" id="{1286FD44-B3E0-44B5-B6F6-A99965002A8F}"/>
              </a:ext>
            </a:extLst>
          </p:cNvPr>
          <p:cNvSpPr txBox="1">
            <a:spLocks/>
          </p:cNvSpPr>
          <p:nvPr/>
        </p:nvSpPr>
        <p:spPr>
          <a:xfrm>
            <a:off x="8407887" y="6422769"/>
            <a:ext cx="19711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7E529-648E-4E49-B0B8-76FEFBF3C23E}" type="datetime1">
              <a:rPr lang="zh-TW" altLang="en-US" smtClean="0"/>
              <a:pPr>
                <a:defRPr/>
              </a:pPr>
              <a:t>2024/6/19</a:t>
            </a:fld>
            <a:endParaRPr lang="en-US" altLang="zh-TW" dirty="0"/>
          </a:p>
        </p:txBody>
      </p:sp>
      <p:sp>
        <p:nvSpPr>
          <p:cNvPr id="6" name="頁尾版面配置區 2">
            <a:extLst>
              <a:ext uri="{FF2B5EF4-FFF2-40B4-BE49-F238E27FC236}">
                <a16:creationId xmlns:a16="http://schemas.microsoft.com/office/drawing/2014/main" id="{754E7003-5590-4E58-81DB-AA01290E31B3}"/>
              </a:ext>
            </a:extLst>
          </p:cNvPr>
          <p:cNvSpPr txBox="1">
            <a:spLocks/>
          </p:cNvSpPr>
          <p:nvPr/>
        </p:nvSpPr>
        <p:spPr>
          <a:xfrm>
            <a:off x="870912" y="6422769"/>
            <a:ext cx="2786687"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zh-TW"/>
              <a:t>Copyright E.Y. Li</a:t>
            </a:r>
            <a:endParaRPr lang="en-US" altLang="zh-TW" dirty="0"/>
          </a:p>
        </p:txBody>
      </p:sp>
      <p:sp>
        <p:nvSpPr>
          <p:cNvPr id="7" name="投影片編號版面配置區 3">
            <a:extLst>
              <a:ext uri="{FF2B5EF4-FFF2-40B4-BE49-F238E27FC236}">
                <a16:creationId xmlns:a16="http://schemas.microsoft.com/office/drawing/2014/main" id="{E02D6381-B78C-4550-9436-151D31EB9811}"/>
              </a:ext>
            </a:extLst>
          </p:cNvPr>
          <p:cNvSpPr txBox="1">
            <a:spLocks/>
          </p:cNvSpPr>
          <p:nvPr/>
        </p:nvSpPr>
        <p:spPr>
          <a:xfrm>
            <a:off x="11072817" y="6422770"/>
            <a:ext cx="764215"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A246AB-3FE8-4E3F-A4D6-BE2FE5815279}" type="slidenum">
              <a:rPr lang="en-US" altLang="zh-TW" smtClean="0"/>
              <a:pPr>
                <a:defRPr/>
              </a:pPr>
              <a:t>16</a:t>
            </a:fld>
            <a:endParaRPr lang="en-US" altLang="zh-TW" dirty="0"/>
          </a:p>
        </p:txBody>
      </p:sp>
    </p:spTree>
    <p:extLst>
      <p:ext uri="{BB962C8B-B14F-4D97-AF65-F5344CB8AC3E}">
        <p14:creationId xmlns:p14="http://schemas.microsoft.com/office/powerpoint/2010/main" val="306095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DA7279-32FD-41F4-A1D0-2608F32F2DC6}"/>
              </a:ext>
            </a:extLst>
          </p:cNvPr>
          <p:cNvPicPr/>
          <p:nvPr/>
        </p:nvPicPr>
        <p:blipFill>
          <a:blip r:embed="rId2"/>
          <a:stretch>
            <a:fillRect/>
          </a:stretch>
        </p:blipFill>
        <p:spPr>
          <a:xfrm>
            <a:off x="957072" y="0"/>
            <a:ext cx="10277855" cy="5980176"/>
          </a:xfrm>
          <a:prstGeom prst="rect">
            <a:avLst/>
          </a:prstGeom>
        </p:spPr>
      </p:pic>
      <p:sp>
        <p:nvSpPr>
          <p:cNvPr id="4" name="Rectangle 3">
            <a:extLst>
              <a:ext uri="{FF2B5EF4-FFF2-40B4-BE49-F238E27FC236}">
                <a16:creationId xmlns:a16="http://schemas.microsoft.com/office/drawing/2014/main" id="{14DD69BB-99C4-4D53-A5C6-2D3EF7ED00B3}"/>
              </a:ext>
            </a:extLst>
          </p:cNvPr>
          <p:cNvSpPr/>
          <p:nvPr/>
        </p:nvSpPr>
        <p:spPr>
          <a:xfrm>
            <a:off x="3148584" y="6059347"/>
            <a:ext cx="6096000" cy="646331"/>
          </a:xfrm>
          <a:prstGeom prst="rect">
            <a:avLst/>
          </a:prstGeom>
        </p:spPr>
        <p:txBody>
          <a:bodyPr>
            <a:spAutoFit/>
          </a:bodyPr>
          <a:lstStyle/>
          <a:p>
            <a:pPr algn="ctr"/>
            <a:r>
              <a:rPr lang="en-US" i="1"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Source</a:t>
            </a:r>
            <a:r>
              <a:rPr lang="en-US"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Tomlinson and Mayer (2009)</a:t>
            </a:r>
            <a:endParaRPr lang="en-US" dirty="0">
              <a:solidFill>
                <a:srgbClr val="000000"/>
              </a:solidFill>
              <a:latin typeface="標楷體" panose="03000509000000000000" pitchFamily="65" charset="-120"/>
              <a:ea typeface="標楷體" panose="03000509000000000000" pitchFamily="65" charset="-120"/>
              <a:cs typeface="標楷體" panose="03000509000000000000" pitchFamily="65" charset="-120"/>
            </a:endParaRPr>
          </a:p>
          <a:p>
            <a:pPr algn="ctr"/>
            <a:r>
              <a:rPr lang="en-US" b="1" kern="0" dirty="0">
                <a:latin typeface="Times New Roman" panose="02020603050405020304" pitchFamily="18" charset="0"/>
                <a:ea typeface="Code"/>
                <a:cs typeface="Times New Roman" panose="02020603050405020304" pitchFamily="18" charset="0"/>
              </a:rPr>
              <a:t>Figure 6: The causal attribution model of trust repair</a:t>
            </a:r>
            <a:endParaRPr lang="en-US" kern="100" dirty="0">
              <a:latin typeface="Calibri" panose="020F0502020204030204" pitchFamily="34" charset="0"/>
              <a:ea typeface="新細明體" panose="02020500000000000000" pitchFamily="18" charset="-120"/>
              <a:cs typeface="Times New Roman" panose="02020603050405020304" pitchFamily="18" charset="0"/>
            </a:endParaRPr>
          </a:p>
        </p:txBody>
      </p:sp>
      <p:sp>
        <p:nvSpPr>
          <p:cNvPr id="5" name="日期版面配置區 1">
            <a:extLst>
              <a:ext uri="{FF2B5EF4-FFF2-40B4-BE49-F238E27FC236}">
                <a16:creationId xmlns:a16="http://schemas.microsoft.com/office/drawing/2014/main" id="{A03966DD-983C-48E2-A64B-285758D56AD9}"/>
              </a:ext>
            </a:extLst>
          </p:cNvPr>
          <p:cNvSpPr txBox="1">
            <a:spLocks/>
          </p:cNvSpPr>
          <p:nvPr/>
        </p:nvSpPr>
        <p:spPr>
          <a:xfrm>
            <a:off x="8407887" y="6422769"/>
            <a:ext cx="19711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7E529-648E-4E49-B0B8-76FEFBF3C23E}" type="datetime1">
              <a:rPr lang="zh-TW" altLang="en-US" smtClean="0"/>
              <a:pPr>
                <a:defRPr/>
              </a:pPr>
              <a:t>2024/6/19</a:t>
            </a:fld>
            <a:endParaRPr lang="en-US" altLang="zh-TW" dirty="0"/>
          </a:p>
        </p:txBody>
      </p:sp>
      <p:sp>
        <p:nvSpPr>
          <p:cNvPr id="6" name="頁尾版面配置區 2">
            <a:extLst>
              <a:ext uri="{FF2B5EF4-FFF2-40B4-BE49-F238E27FC236}">
                <a16:creationId xmlns:a16="http://schemas.microsoft.com/office/drawing/2014/main" id="{CDE77E06-AD6F-4A12-9342-F00896EC63F0}"/>
              </a:ext>
            </a:extLst>
          </p:cNvPr>
          <p:cNvSpPr txBox="1">
            <a:spLocks/>
          </p:cNvSpPr>
          <p:nvPr/>
        </p:nvSpPr>
        <p:spPr>
          <a:xfrm>
            <a:off x="870912" y="6422769"/>
            <a:ext cx="2786687"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zh-TW"/>
              <a:t>Copyright E.Y. Li</a:t>
            </a:r>
            <a:endParaRPr lang="en-US" altLang="zh-TW" dirty="0"/>
          </a:p>
        </p:txBody>
      </p:sp>
      <p:sp>
        <p:nvSpPr>
          <p:cNvPr id="7" name="投影片編號版面配置區 3">
            <a:extLst>
              <a:ext uri="{FF2B5EF4-FFF2-40B4-BE49-F238E27FC236}">
                <a16:creationId xmlns:a16="http://schemas.microsoft.com/office/drawing/2014/main" id="{63FFCEDE-6F62-45D3-B09F-AFCE09AAD47B}"/>
              </a:ext>
            </a:extLst>
          </p:cNvPr>
          <p:cNvSpPr txBox="1">
            <a:spLocks/>
          </p:cNvSpPr>
          <p:nvPr/>
        </p:nvSpPr>
        <p:spPr>
          <a:xfrm>
            <a:off x="11072817" y="6422770"/>
            <a:ext cx="764215"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A246AB-3FE8-4E3F-A4D6-BE2FE5815279}" type="slidenum">
              <a:rPr lang="en-US" altLang="zh-TW" smtClean="0"/>
              <a:pPr>
                <a:defRPr/>
              </a:pPr>
              <a:t>17</a:t>
            </a:fld>
            <a:endParaRPr lang="en-US" altLang="zh-TW" dirty="0"/>
          </a:p>
        </p:txBody>
      </p:sp>
    </p:spTree>
    <p:extLst>
      <p:ext uri="{BB962C8B-B14F-4D97-AF65-F5344CB8AC3E}">
        <p14:creationId xmlns:p14="http://schemas.microsoft.com/office/powerpoint/2010/main" val="1030609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20F455-4050-469A-BA73-36D23388AE63}"/>
              </a:ext>
            </a:extLst>
          </p:cNvPr>
          <p:cNvSpPr/>
          <p:nvPr/>
        </p:nvSpPr>
        <p:spPr>
          <a:xfrm>
            <a:off x="2938272" y="6126343"/>
            <a:ext cx="6096000" cy="646331"/>
          </a:xfrm>
          <a:prstGeom prst="rect">
            <a:avLst/>
          </a:prstGeom>
        </p:spPr>
        <p:txBody>
          <a:bodyPr>
            <a:spAutoFit/>
          </a:bodyPr>
          <a:lstStyle/>
          <a:p>
            <a:pPr algn="ctr"/>
            <a:r>
              <a:rPr lang="en-GB" i="1"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Source</a:t>
            </a:r>
            <a:r>
              <a:rPr lang="en-GB"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McKnight </a:t>
            </a:r>
            <a:r>
              <a:rPr lang="en-GB" sz="16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and </a:t>
            </a:r>
            <a:r>
              <a:rPr lang="en-GB"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Chervany</a:t>
            </a:r>
            <a:r>
              <a:rPr lang="en-GB" sz="16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2001</a:t>
            </a:r>
            <a:r>
              <a:rPr lang="en-GB" sz="16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t>
            </a:r>
            <a:br>
              <a:rPr lang="en-GB"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br>
            <a:r>
              <a:rPr lang="en-GB"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Figure 8: Trust-related </a:t>
            </a:r>
            <a:r>
              <a:rPr lang="en-GB" b="1"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behavior</a:t>
            </a:r>
            <a:r>
              <a:rPr lang="en-GB"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process in e-commerce</a:t>
            </a:r>
            <a:endParaRPr lang="en-US" sz="1600" dirty="0">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endParaRPr>
          </a:p>
        </p:txBody>
      </p:sp>
      <p:pic>
        <p:nvPicPr>
          <p:cNvPr id="8" name="Picture 7">
            <a:extLst>
              <a:ext uri="{FF2B5EF4-FFF2-40B4-BE49-F238E27FC236}">
                <a16:creationId xmlns:a16="http://schemas.microsoft.com/office/drawing/2014/main" id="{70124988-0001-4BE8-AC78-48627EAB81DA}"/>
              </a:ext>
            </a:extLst>
          </p:cNvPr>
          <p:cNvPicPr>
            <a:picLocks noChangeAspect="1"/>
          </p:cNvPicPr>
          <p:nvPr/>
        </p:nvPicPr>
        <p:blipFill>
          <a:blip r:embed="rId2"/>
          <a:stretch>
            <a:fillRect/>
          </a:stretch>
        </p:blipFill>
        <p:spPr>
          <a:xfrm>
            <a:off x="1322449" y="0"/>
            <a:ext cx="9547101" cy="5712673"/>
          </a:xfrm>
          <a:prstGeom prst="rect">
            <a:avLst/>
          </a:prstGeom>
        </p:spPr>
      </p:pic>
      <p:sp>
        <p:nvSpPr>
          <p:cNvPr id="9" name="日期版面配置區 1">
            <a:extLst>
              <a:ext uri="{FF2B5EF4-FFF2-40B4-BE49-F238E27FC236}">
                <a16:creationId xmlns:a16="http://schemas.microsoft.com/office/drawing/2014/main" id="{8150416E-570B-47E3-B1EF-5B68337DEE1C}"/>
              </a:ext>
            </a:extLst>
          </p:cNvPr>
          <p:cNvSpPr txBox="1">
            <a:spLocks/>
          </p:cNvSpPr>
          <p:nvPr/>
        </p:nvSpPr>
        <p:spPr>
          <a:xfrm>
            <a:off x="8407887" y="6422769"/>
            <a:ext cx="19711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7E529-648E-4E49-B0B8-76FEFBF3C23E}" type="datetime1">
              <a:rPr lang="zh-TW" altLang="en-US" smtClean="0"/>
              <a:pPr>
                <a:defRPr/>
              </a:pPr>
              <a:t>2024/6/19</a:t>
            </a:fld>
            <a:endParaRPr lang="en-US" altLang="zh-TW" dirty="0"/>
          </a:p>
        </p:txBody>
      </p:sp>
      <p:sp>
        <p:nvSpPr>
          <p:cNvPr id="10" name="頁尾版面配置區 2">
            <a:extLst>
              <a:ext uri="{FF2B5EF4-FFF2-40B4-BE49-F238E27FC236}">
                <a16:creationId xmlns:a16="http://schemas.microsoft.com/office/drawing/2014/main" id="{3FC547CE-0427-4DEC-9421-0A1CA80A00AE}"/>
              </a:ext>
            </a:extLst>
          </p:cNvPr>
          <p:cNvSpPr txBox="1">
            <a:spLocks/>
          </p:cNvSpPr>
          <p:nvPr/>
        </p:nvSpPr>
        <p:spPr>
          <a:xfrm>
            <a:off x="870912" y="6422769"/>
            <a:ext cx="2786687"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zh-TW"/>
              <a:t>Copyright E.Y. Li</a:t>
            </a:r>
            <a:endParaRPr lang="en-US" altLang="zh-TW" dirty="0"/>
          </a:p>
        </p:txBody>
      </p:sp>
      <p:sp>
        <p:nvSpPr>
          <p:cNvPr id="11" name="投影片編號版面配置區 3">
            <a:extLst>
              <a:ext uri="{FF2B5EF4-FFF2-40B4-BE49-F238E27FC236}">
                <a16:creationId xmlns:a16="http://schemas.microsoft.com/office/drawing/2014/main" id="{A96FD8F2-4038-4F1B-AA40-6B62092C618C}"/>
              </a:ext>
            </a:extLst>
          </p:cNvPr>
          <p:cNvSpPr txBox="1">
            <a:spLocks/>
          </p:cNvSpPr>
          <p:nvPr/>
        </p:nvSpPr>
        <p:spPr>
          <a:xfrm>
            <a:off x="11072817" y="6422770"/>
            <a:ext cx="764215"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A246AB-3FE8-4E3F-A4D6-BE2FE5815279}" type="slidenum">
              <a:rPr lang="en-US" altLang="zh-TW" smtClean="0"/>
              <a:pPr>
                <a:defRPr/>
              </a:pPr>
              <a:t>18</a:t>
            </a:fld>
            <a:endParaRPr lang="en-US" altLang="zh-TW" dirty="0"/>
          </a:p>
        </p:txBody>
      </p:sp>
      <p:pic>
        <p:nvPicPr>
          <p:cNvPr id="5" name="Picture 4">
            <a:extLst>
              <a:ext uri="{FF2B5EF4-FFF2-40B4-BE49-F238E27FC236}">
                <a16:creationId xmlns:a16="http://schemas.microsoft.com/office/drawing/2014/main" id="{98D99208-AD75-4C0F-9D71-922730731250}"/>
              </a:ext>
            </a:extLst>
          </p:cNvPr>
          <p:cNvPicPr>
            <a:picLocks noChangeAspect="1"/>
          </p:cNvPicPr>
          <p:nvPr/>
        </p:nvPicPr>
        <p:blipFill>
          <a:blip r:embed="rId3"/>
          <a:stretch>
            <a:fillRect/>
          </a:stretch>
        </p:blipFill>
        <p:spPr>
          <a:xfrm>
            <a:off x="1322448" y="7924"/>
            <a:ext cx="9548751" cy="5730517"/>
          </a:xfrm>
          <a:prstGeom prst="rect">
            <a:avLst/>
          </a:prstGeom>
        </p:spPr>
      </p:pic>
      <p:pic>
        <p:nvPicPr>
          <p:cNvPr id="7" name="Picture 6">
            <a:extLst>
              <a:ext uri="{FF2B5EF4-FFF2-40B4-BE49-F238E27FC236}">
                <a16:creationId xmlns:a16="http://schemas.microsoft.com/office/drawing/2014/main" id="{92F7CFF5-3E42-468D-8B6F-F31C3F3640DC}"/>
              </a:ext>
            </a:extLst>
          </p:cNvPr>
          <p:cNvPicPr>
            <a:picLocks noChangeAspect="1"/>
          </p:cNvPicPr>
          <p:nvPr/>
        </p:nvPicPr>
        <p:blipFill>
          <a:blip r:embed="rId4"/>
          <a:stretch>
            <a:fillRect/>
          </a:stretch>
        </p:blipFill>
        <p:spPr>
          <a:xfrm>
            <a:off x="1320801" y="18198"/>
            <a:ext cx="9547101" cy="5729527"/>
          </a:xfrm>
          <a:prstGeom prst="rect">
            <a:avLst/>
          </a:prstGeom>
        </p:spPr>
      </p:pic>
    </p:spTree>
    <p:extLst>
      <p:ext uri="{BB962C8B-B14F-4D97-AF65-F5344CB8AC3E}">
        <p14:creationId xmlns:p14="http://schemas.microsoft.com/office/powerpoint/2010/main" val="392605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14A722-ECF1-4753-A935-C3C4C21729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2211" y="-4007541"/>
            <a:ext cx="7328122" cy="10097308"/>
          </a:xfrm>
          <a:prstGeom prst="rect">
            <a:avLst/>
          </a:prstGeom>
          <a:noFill/>
          <a:ln>
            <a:noFill/>
          </a:ln>
        </p:spPr>
      </p:pic>
      <p:sp>
        <p:nvSpPr>
          <p:cNvPr id="3" name="Rectangle 2">
            <a:extLst>
              <a:ext uri="{FF2B5EF4-FFF2-40B4-BE49-F238E27FC236}">
                <a16:creationId xmlns:a16="http://schemas.microsoft.com/office/drawing/2014/main" id="{F420F455-4050-469A-BA73-36D23388AE63}"/>
              </a:ext>
            </a:extLst>
          </p:cNvPr>
          <p:cNvSpPr/>
          <p:nvPr/>
        </p:nvSpPr>
        <p:spPr>
          <a:xfrm>
            <a:off x="2938272" y="6126343"/>
            <a:ext cx="6096000" cy="646331"/>
          </a:xfrm>
          <a:prstGeom prst="rect">
            <a:avLst/>
          </a:prstGeom>
        </p:spPr>
        <p:txBody>
          <a:bodyPr>
            <a:spAutoFit/>
          </a:bodyPr>
          <a:lstStyle/>
          <a:p>
            <a:pPr algn="ctr"/>
            <a:r>
              <a:rPr lang="en-GB" i="1"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Source</a:t>
            </a:r>
            <a:r>
              <a:rPr lang="en-GB"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McKnight </a:t>
            </a:r>
            <a:r>
              <a:rPr lang="en-GB" sz="16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and </a:t>
            </a:r>
            <a:r>
              <a:rPr lang="en-GB"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Chervany</a:t>
            </a:r>
            <a:r>
              <a:rPr lang="en-GB" sz="16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2001</a:t>
            </a:r>
            <a:r>
              <a:rPr lang="en-GB" sz="16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t>
            </a:r>
            <a:br>
              <a:rPr lang="en-GB"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br>
            <a:r>
              <a:rPr lang="en-GB"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Figure 8: Trust-related </a:t>
            </a:r>
            <a:r>
              <a:rPr lang="en-GB" b="1"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behavior</a:t>
            </a:r>
            <a:r>
              <a:rPr lang="en-GB"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process in e-commerce</a:t>
            </a:r>
            <a:endParaRPr lang="en-US" sz="1600" dirty="0">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endParaRPr>
          </a:p>
        </p:txBody>
      </p:sp>
      <p:sp>
        <p:nvSpPr>
          <p:cNvPr id="4" name="日期版面配置區 1">
            <a:extLst>
              <a:ext uri="{FF2B5EF4-FFF2-40B4-BE49-F238E27FC236}">
                <a16:creationId xmlns:a16="http://schemas.microsoft.com/office/drawing/2014/main" id="{B8816D5F-A2BD-458E-AE19-ECB88625C190}"/>
              </a:ext>
            </a:extLst>
          </p:cNvPr>
          <p:cNvSpPr txBox="1">
            <a:spLocks/>
          </p:cNvSpPr>
          <p:nvPr/>
        </p:nvSpPr>
        <p:spPr>
          <a:xfrm>
            <a:off x="8407887" y="6422769"/>
            <a:ext cx="19711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7E529-648E-4E49-B0B8-76FEFBF3C23E}" type="datetime1">
              <a:rPr lang="zh-TW" altLang="en-US" smtClean="0"/>
              <a:pPr>
                <a:defRPr/>
              </a:pPr>
              <a:t>2024/6/19</a:t>
            </a:fld>
            <a:endParaRPr lang="en-US" altLang="zh-TW" dirty="0"/>
          </a:p>
        </p:txBody>
      </p:sp>
      <p:sp>
        <p:nvSpPr>
          <p:cNvPr id="5" name="頁尾版面配置區 2">
            <a:extLst>
              <a:ext uri="{FF2B5EF4-FFF2-40B4-BE49-F238E27FC236}">
                <a16:creationId xmlns:a16="http://schemas.microsoft.com/office/drawing/2014/main" id="{9C456D61-E1EE-4474-88A0-B57991844D21}"/>
              </a:ext>
            </a:extLst>
          </p:cNvPr>
          <p:cNvSpPr txBox="1">
            <a:spLocks/>
          </p:cNvSpPr>
          <p:nvPr/>
        </p:nvSpPr>
        <p:spPr>
          <a:xfrm>
            <a:off x="870912" y="6422769"/>
            <a:ext cx="2786687"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zh-TW"/>
              <a:t>Copyright E.Y. Li</a:t>
            </a:r>
            <a:endParaRPr lang="en-US" altLang="zh-TW" dirty="0"/>
          </a:p>
        </p:txBody>
      </p:sp>
      <p:sp>
        <p:nvSpPr>
          <p:cNvPr id="6" name="投影片編號版面配置區 3">
            <a:extLst>
              <a:ext uri="{FF2B5EF4-FFF2-40B4-BE49-F238E27FC236}">
                <a16:creationId xmlns:a16="http://schemas.microsoft.com/office/drawing/2014/main" id="{E9E54FB0-71A6-45FB-AD76-AFDF5F7603E6}"/>
              </a:ext>
            </a:extLst>
          </p:cNvPr>
          <p:cNvSpPr txBox="1">
            <a:spLocks/>
          </p:cNvSpPr>
          <p:nvPr/>
        </p:nvSpPr>
        <p:spPr>
          <a:xfrm>
            <a:off x="11072817" y="6422770"/>
            <a:ext cx="764215"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A246AB-3FE8-4E3F-A4D6-BE2FE5815279}" type="slidenum">
              <a:rPr lang="en-US" altLang="zh-TW" smtClean="0"/>
              <a:pPr>
                <a:defRPr/>
              </a:pPr>
              <a:t>19</a:t>
            </a:fld>
            <a:endParaRPr lang="en-US" altLang="zh-TW" dirty="0"/>
          </a:p>
        </p:txBody>
      </p:sp>
    </p:spTree>
    <p:extLst>
      <p:ext uri="{BB962C8B-B14F-4D97-AF65-F5344CB8AC3E}">
        <p14:creationId xmlns:p14="http://schemas.microsoft.com/office/powerpoint/2010/main" val="416054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1261872" y="1"/>
            <a:ext cx="9528048" cy="1691639"/>
          </a:xfrm>
        </p:spPr>
        <p:txBody>
          <a:bodyPr>
            <a:normAutofit/>
          </a:bodyPr>
          <a:lstStyle/>
          <a:p>
            <a:pPr>
              <a:defRPr/>
            </a:pPr>
            <a:r>
              <a:rPr lang="en-US" altLang="zh-TW" dirty="0">
                <a:solidFill>
                  <a:srgbClr val="002060"/>
                </a:solidFill>
              </a:rPr>
              <a:t>Trust Dynamics in the Sharing Economy: A Systematic Review</a:t>
            </a:r>
          </a:p>
        </p:txBody>
      </p:sp>
      <p:sp>
        <p:nvSpPr>
          <p:cNvPr id="77827" name="Rectangle 3"/>
          <p:cNvSpPr>
            <a:spLocks noGrp="1" noChangeArrowheads="1"/>
          </p:cNvSpPr>
          <p:nvPr>
            <p:ph type="subTitle" idx="1"/>
          </p:nvPr>
        </p:nvSpPr>
        <p:spPr>
          <a:xfrm>
            <a:off x="2270697" y="1267496"/>
            <a:ext cx="7416800" cy="4249737"/>
          </a:xfrm>
        </p:spPr>
        <p:txBody>
          <a:bodyPr>
            <a:normAutofit fontScale="85000" lnSpcReduction="20000"/>
          </a:bodyPr>
          <a:lstStyle/>
          <a:p>
            <a:r>
              <a:rPr lang="en-US" dirty="0">
                <a:solidFill>
                  <a:srgbClr val="002060"/>
                </a:solidFill>
              </a:rPr>
              <a:t> </a:t>
            </a:r>
          </a:p>
          <a:p>
            <a:r>
              <a:rPr lang="en-US" dirty="0">
                <a:solidFill>
                  <a:srgbClr val="002060"/>
                </a:solidFill>
              </a:rPr>
              <a:t> </a:t>
            </a:r>
          </a:p>
          <a:p>
            <a:r>
              <a:rPr lang="en-US" b="1" dirty="0">
                <a:solidFill>
                  <a:srgbClr val="002060"/>
                </a:solidFill>
              </a:rPr>
              <a:t>ABSTRACT</a:t>
            </a:r>
          </a:p>
          <a:p>
            <a:pPr algn="just"/>
            <a:r>
              <a:rPr lang="en-US" dirty="0">
                <a:solidFill>
                  <a:srgbClr val="002060"/>
                </a:solidFill>
              </a:rPr>
              <a:t>Sharing economy users need to place considerable trust in both the persons and the platforms with which they are dealing. Opportunistic consequences for trading partners can be severe, such as property damage or endangerment of personal safety. Trust is a critical factor in overcoming uncertainty and mitigating risk. To understand how users’ trust in the sharing economy is influenced, we performed a systematic literature review. The results show various antecedents of trust in the sharing economy related to multiple entities.</a:t>
            </a:r>
          </a:p>
        </p:txBody>
      </p:sp>
      <p:sp>
        <p:nvSpPr>
          <p:cNvPr id="8" name="日期版面配置區 2">
            <a:extLst>
              <a:ext uri="{FF2B5EF4-FFF2-40B4-BE49-F238E27FC236}">
                <a16:creationId xmlns:a16="http://schemas.microsoft.com/office/drawing/2014/main" id="{9C8243E0-BF04-4DF1-9461-4D3194304940}"/>
              </a:ext>
            </a:extLst>
          </p:cNvPr>
          <p:cNvSpPr txBox="1">
            <a:spLocks/>
          </p:cNvSpPr>
          <p:nvPr/>
        </p:nvSpPr>
        <p:spPr>
          <a:xfrm>
            <a:off x="7629620" y="64403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5CB1A48-6FBD-4E0A-B1A0-D5B9643C0603}" type="datetime1">
              <a:rPr lang="zh-TW" altLang="en-US" smtClean="0"/>
              <a:pPr>
                <a:defRPr/>
              </a:pPr>
              <a:t>2024/6/19</a:t>
            </a:fld>
            <a:endParaRPr lang="en-US" altLang="zh-TW"/>
          </a:p>
        </p:txBody>
      </p:sp>
      <p:sp>
        <p:nvSpPr>
          <p:cNvPr id="9" name="頁尾版面配置區 3">
            <a:extLst>
              <a:ext uri="{FF2B5EF4-FFF2-40B4-BE49-F238E27FC236}">
                <a16:creationId xmlns:a16="http://schemas.microsoft.com/office/drawing/2014/main" id="{0C5D9CC7-7769-4E84-B80F-1821D7D901A2}"/>
              </a:ext>
            </a:extLst>
          </p:cNvPr>
          <p:cNvSpPr txBox="1">
            <a:spLocks/>
          </p:cNvSpPr>
          <p:nvPr/>
        </p:nvSpPr>
        <p:spPr>
          <a:xfrm>
            <a:off x="864657" y="6440396"/>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a:t>Copyright E.Y. Li</a:t>
            </a:r>
            <a:endParaRPr lang="en-US" altLang="zh-TW" dirty="0"/>
          </a:p>
        </p:txBody>
      </p:sp>
      <p:sp>
        <p:nvSpPr>
          <p:cNvPr id="10" name="投影片編號版面配置區 4">
            <a:extLst>
              <a:ext uri="{FF2B5EF4-FFF2-40B4-BE49-F238E27FC236}">
                <a16:creationId xmlns:a16="http://schemas.microsoft.com/office/drawing/2014/main" id="{1BAE6522-F97D-40ED-A3BC-DD1A1B2BCCBD}"/>
              </a:ext>
            </a:extLst>
          </p:cNvPr>
          <p:cNvSpPr txBox="1">
            <a:spLocks/>
          </p:cNvSpPr>
          <p:nvPr/>
        </p:nvSpPr>
        <p:spPr>
          <a:xfrm>
            <a:off x="10514011" y="643191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mtClean="0"/>
              <a:pPr>
                <a:defRPr/>
              </a:pPr>
              <a:t>2</a:t>
            </a:fld>
            <a:endParaRPr lang="en-US" altLang="zh-TW"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14A722-ECF1-4753-A935-C3C4C21729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0075" y="18575"/>
            <a:ext cx="4454721" cy="6138093"/>
          </a:xfrm>
          <a:prstGeom prst="rect">
            <a:avLst/>
          </a:prstGeom>
          <a:noFill/>
          <a:ln>
            <a:noFill/>
          </a:ln>
        </p:spPr>
      </p:pic>
      <p:sp>
        <p:nvSpPr>
          <p:cNvPr id="3" name="Rectangle 2">
            <a:extLst>
              <a:ext uri="{FF2B5EF4-FFF2-40B4-BE49-F238E27FC236}">
                <a16:creationId xmlns:a16="http://schemas.microsoft.com/office/drawing/2014/main" id="{F420F455-4050-469A-BA73-36D23388AE63}"/>
              </a:ext>
            </a:extLst>
          </p:cNvPr>
          <p:cNvSpPr/>
          <p:nvPr/>
        </p:nvSpPr>
        <p:spPr>
          <a:xfrm>
            <a:off x="2938272" y="6126343"/>
            <a:ext cx="6096000" cy="646331"/>
          </a:xfrm>
          <a:prstGeom prst="rect">
            <a:avLst/>
          </a:prstGeom>
        </p:spPr>
        <p:txBody>
          <a:bodyPr>
            <a:spAutoFit/>
          </a:bodyPr>
          <a:lstStyle/>
          <a:p>
            <a:pPr algn="ctr"/>
            <a:r>
              <a:rPr lang="en-GB" i="1"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Source</a:t>
            </a:r>
            <a:r>
              <a:rPr lang="en-GB"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McKnight </a:t>
            </a:r>
            <a:r>
              <a:rPr lang="en-GB" sz="16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and </a:t>
            </a:r>
            <a:r>
              <a:rPr lang="en-GB"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Chervany</a:t>
            </a:r>
            <a:r>
              <a:rPr lang="en-GB" sz="16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2001</a:t>
            </a:r>
            <a:r>
              <a:rPr lang="en-GB" sz="16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t>
            </a:r>
            <a:br>
              <a:rPr lang="en-GB"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br>
            <a:r>
              <a:rPr lang="en-GB"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Figure 8: Trust-related </a:t>
            </a:r>
            <a:r>
              <a:rPr lang="en-GB" b="1"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behavior</a:t>
            </a:r>
            <a:r>
              <a:rPr lang="en-GB"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process in e-commerce</a:t>
            </a:r>
            <a:endParaRPr lang="en-US" sz="1600" dirty="0">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endParaRPr>
          </a:p>
        </p:txBody>
      </p:sp>
      <p:sp>
        <p:nvSpPr>
          <p:cNvPr id="4" name="日期版面配置區 1">
            <a:extLst>
              <a:ext uri="{FF2B5EF4-FFF2-40B4-BE49-F238E27FC236}">
                <a16:creationId xmlns:a16="http://schemas.microsoft.com/office/drawing/2014/main" id="{349CD52A-09BB-4402-9EC8-A026888F7B9F}"/>
              </a:ext>
            </a:extLst>
          </p:cNvPr>
          <p:cNvSpPr txBox="1">
            <a:spLocks/>
          </p:cNvSpPr>
          <p:nvPr/>
        </p:nvSpPr>
        <p:spPr>
          <a:xfrm>
            <a:off x="8407887" y="6422769"/>
            <a:ext cx="19711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7E529-648E-4E49-B0B8-76FEFBF3C23E}" type="datetime1">
              <a:rPr lang="zh-TW" altLang="en-US" smtClean="0"/>
              <a:pPr>
                <a:defRPr/>
              </a:pPr>
              <a:t>2024/6/19</a:t>
            </a:fld>
            <a:endParaRPr lang="en-US" altLang="zh-TW" dirty="0"/>
          </a:p>
        </p:txBody>
      </p:sp>
      <p:sp>
        <p:nvSpPr>
          <p:cNvPr id="5" name="頁尾版面配置區 2">
            <a:extLst>
              <a:ext uri="{FF2B5EF4-FFF2-40B4-BE49-F238E27FC236}">
                <a16:creationId xmlns:a16="http://schemas.microsoft.com/office/drawing/2014/main" id="{0E1A7419-C3BE-4208-81FA-E3E520BEE058}"/>
              </a:ext>
            </a:extLst>
          </p:cNvPr>
          <p:cNvSpPr txBox="1">
            <a:spLocks/>
          </p:cNvSpPr>
          <p:nvPr/>
        </p:nvSpPr>
        <p:spPr>
          <a:xfrm>
            <a:off x="870912" y="6422769"/>
            <a:ext cx="2786687"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zh-TW"/>
              <a:t>Copyright E.Y. Li</a:t>
            </a:r>
            <a:endParaRPr lang="en-US" altLang="zh-TW" dirty="0"/>
          </a:p>
        </p:txBody>
      </p:sp>
      <p:sp>
        <p:nvSpPr>
          <p:cNvPr id="6" name="投影片編號版面配置區 3">
            <a:extLst>
              <a:ext uri="{FF2B5EF4-FFF2-40B4-BE49-F238E27FC236}">
                <a16:creationId xmlns:a16="http://schemas.microsoft.com/office/drawing/2014/main" id="{BCB83EFD-FC53-412B-8490-F2DE3A4424E7}"/>
              </a:ext>
            </a:extLst>
          </p:cNvPr>
          <p:cNvSpPr txBox="1">
            <a:spLocks/>
          </p:cNvSpPr>
          <p:nvPr/>
        </p:nvSpPr>
        <p:spPr>
          <a:xfrm>
            <a:off x="11072817" y="6422770"/>
            <a:ext cx="764215"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A246AB-3FE8-4E3F-A4D6-BE2FE5815279}" type="slidenum">
              <a:rPr lang="en-US" altLang="zh-TW" smtClean="0"/>
              <a:pPr>
                <a:defRPr/>
              </a:pPr>
              <a:t>20</a:t>
            </a:fld>
            <a:endParaRPr lang="en-US" altLang="zh-TW" dirty="0"/>
          </a:p>
        </p:txBody>
      </p:sp>
    </p:spTree>
    <p:extLst>
      <p:ext uri="{BB962C8B-B14F-4D97-AF65-F5344CB8AC3E}">
        <p14:creationId xmlns:p14="http://schemas.microsoft.com/office/powerpoint/2010/main" val="344933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87E6747-A838-4FD9-B066-AC6B8FC8AB4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7320" y="0"/>
            <a:ext cx="6431280" cy="6858000"/>
          </a:xfrm>
          <a:prstGeom prst="rect">
            <a:avLst/>
          </a:prstGeom>
          <a:noFill/>
          <a:ln>
            <a:noFill/>
          </a:ln>
        </p:spPr>
      </p:pic>
      <p:sp>
        <p:nvSpPr>
          <p:cNvPr id="2" name="Rectangle 1">
            <a:extLst>
              <a:ext uri="{FF2B5EF4-FFF2-40B4-BE49-F238E27FC236}">
                <a16:creationId xmlns:a16="http://schemas.microsoft.com/office/drawing/2014/main" id="{97861DB6-9052-4B9F-B677-0F9B94EAFBBD}"/>
              </a:ext>
            </a:extLst>
          </p:cNvPr>
          <p:cNvSpPr/>
          <p:nvPr/>
        </p:nvSpPr>
        <p:spPr>
          <a:xfrm>
            <a:off x="533400" y="2848770"/>
            <a:ext cx="3855720" cy="863250"/>
          </a:xfrm>
          <a:prstGeom prst="rect">
            <a:avLst/>
          </a:prstGeom>
        </p:spPr>
        <p:txBody>
          <a:bodyPr wrap="square">
            <a:spAutoFit/>
          </a:bodyPr>
          <a:lstStyle/>
          <a:p>
            <a:pPr algn="ctr">
              <a:lnSpc>
                <a:spcPct val="107000"/>
              </a:lnSpc>
            </a:pPr>
            <a:r>
              <a:rPr lang="en-US" sz="2400" dirty="0">
                <a:solidFill>
                  <a:srgbClr val="002060"/>
                </a:solidFill>
                <a:latin typeface="Times New Roman" panose="02020603050405020304" pitchFamily="18" charset="0"/>
                <a:ea typeface="新細明體" panose="02020500000000000000" pitchFamily="18" charset="-120"/>
                <a:cs typeface="Times New Roman" panose="02020603050405020304" pitchFamily="18" charset="0"/>
              </a:rPr>
              <a:t>Figure X. Selection process in the systematic review</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435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2">
            <a:extLst>
              <a:ext uri="{FF2B5EF4-FFF2-40B4-BE49-F238E27FC236}">
                <a16:creationId xmlns:a16="http://schemas.microsoft.com/office/drawing/2014/main" id="{B3F2AC0F-D2F0-4130-AE68-A107CADCF887}"/>
              </a:ext>
            </a:extLst>
          </p:cNvPr>
          <p:cNvSpPr>
            <a:spLocks noGrp="1"/>
          </p:cNvSpPr>
          <p:nvPr>
            <p:ph type="dt" sz="quarter" idx="10"/>
          </p:nvPr>
        </p:nvSpPr>
        <p:spPr>
          <a:xfrm>
            <a:off x="7629620" y="6440396"/>
            <a:ext cx="2743200" cy="365125"/>
          </a:xfrm>
        </p:spPr>
        <p:txBody>
          <a:bodyPr/>
          <a:lstStyle/>
          <a:p>
            <a:pPr>
              <a:defRPr/>
            </a:pPr>
            <a:fld id="{85CB1A48-6FBD-4E0A-B1A0-D5B9643C0603}" type="datetime1">
              <a:rPr lang="zh-TW" altLang="en-US"/>
              <a:pPr>
                <a:defRPr/>
              </a:pPr>
              <a:t>2024/6/19</a:t>
            </a:fld>
            <a:endParaRPr lang="en-US" altLang="zh-TW"/>
          </a:p>
        </p:txBody>
      </p:sp>
      <p:sp>
        <p:nvSpPr>
          <p:cNvPr id="5" name="頁尾版面配置區 3">
            <a:extLst>
              <a:ext uri="{FF2B5EF4-FFF2-40B4-BE49-F238E27FC236}">
                <a16:creationId xmlns:a16="http://schemas.microsoft.com/office/drawing/2014/main" id="{E1EB30C6-4758-499D-A857-6513E11C321F}"/>
              </a:ext>
            </a:extLst>
          </p:cNvPr>
          <p:cNvSpPr>
            <a:spLocks noGrp="1"/>
          </p:cNvSpPr>
          <p:nvPr>
            <p:ph type="ftr" sz="quarter" idx="11"/>
          </p:nvPr>
        </p:nvSpPr>
        <p:spPr>
          <a:xfrm>
            <a:off x="864657" y="6440396"/>
            <a:ext cx="6672887" cy="365125"/>
          </a:xfrm>
        </p:spPr>
        <p:txBody>
          <a:bodyPr/>
          <a:lstStyle/>
          <a:p>
            <a:pPr>
              <a:defRPr/>
            </a:pPr>
            <a:r>
              <a:rPr lang="en-US" altLang="zh-TW" dirty="0"/>
              <a:t>Copyright E.Y. Li</a:t>
            </a:r>
          </a:p>
        </p:txBody>
      </p:sp>
      <p:sp>
        <p:nvSpPr>
          <p:cNvPr id="6" name="投影片編號版面配置區 4">
            <a:extLst>
              <a:ext uri="{FF2B5EF4-FFF2-40B4-BE49-F238E27FC236}">
                <a16:creationId xmlns:a16="http://schemas.microsoft.com/office/drawing/2014/main" id="{71396069-5F62-47B2-90B8-0BCA3B1E62DE}"/>
              </a:ext>
            </a:extLst>
          </p:cNvPr>
          <p:cNvSpPr>
            <a:spLocks noGrp="1"/>
          </p:cNvSpPr>
          <p:nvPr>
            <p:ph type="sldNum" sz="quarter" idx="12"/>
          </p:nvPr>
        </p:nvSpPr>
        <p:spPr>
          <a:xfrm>
            <a:off x="10514011" y="6431915"/>
            <a:ext cx="764215" cy="365125"/>
          </a:xfrm>
        </p:spPr>
        <p:txBody>
          <a:bodyPr/>
          <a:lstStyle/>
          <a:p>
            <a:pPr>
              <a:defRPr/>
            </a:pPr>
            <a:fld id="{3983670C-0EAA-4090-851F-11433B7EE47D}" type="slidenum">
              <a:rPr lang="en-US" altLang="zh-TW"/>
              <a:pPr>
                <a:defRPr/>
              </a:pPr>
              <a:t>22</a:t>
            </a:fld>
            <a:endParaRPr lang="en-US" altLang="zh-TW" dirty="0"/>
          </a:p>
        </p:txBody>
      </p:sp>
      <p:pic>
        <p:nvPicPr>
          <p:cNvPr id="2" name="Picture 1">
            <a:extLst>
              <a:ext uri="{FF2B5EF4-FFF2-40B4-BE49-F238E27FC236}">
                <a16:creationId xmlns:a16="http://schemas.microsoft.com/office/drawing/2014/main" id="{087A3487-F52E-47C8-B808-999AE3258206}"/>
              </a:ext>
            </a:extLst>
          </p:cNvPr>
          <p:cNvPicPr>
            <a:picLocks noChangeAspect="1"/>
          </p:cNvPicPr>
          <p:nvPr/>
        </p:nvPicPr>
        <p:blipFill>
          <a:blip r:embed="rId2"/>
          <a:stretch>
            <a:fillRect/>
          </a:stretch>
        </p:blipFill>
        <p:spPr>
          <a:xfrm>
            <a:off x="0" y="408855"/>
            <a:ext cx="12192000" cy="6442626"/>
          </a:xfrm>
          <a:prstGeom prst="rect">
            <a:avLst/>
          </a:prstGeom>
        </p:spPr>
      </p:pic>
      <p:sp>
        <p:nvSpPr>
          <p:cNvPr id="7" name="Rectangle 6">
            <a:extLst>
              <a:ext uri="{FF2B5EF4-FFF2-40B4-BE49-F238E27FC236}">
                <a16:creationId xmlns:a16="http://schemas.microsoft.com/office/drawing/2014/main" id="{ABD7D02C-3D6F-4C50-8AF1-3FF0F46A9C8F}"/>
              </a:ext>
            </a:extLst>
          </p:cNvPr>
          <p:cNvSpPr/>
          <p:nvPr/>
        </p:nvSpPr>
        <p:spPr>
          <a:xfrm>
            <a:off x="2013465" y="52479"/>
            <a:ext cx="7706918" cy="468077"/>
          </a:xfrm>
          <a:prstGeom prst="rect">
            <a:avLst/>
          </a:prstGeom>
        </p:spPr>
        <p:txBody>
          <a:bodyPr wrap="none">
            <a:spAutoFit/>
          </a:bodyPr>
          <a:lstStyle/>
          <a:p>
            <a:pPr algn="just">
              <a:lnSpc>
                <a:spcPct val="107000"/>
              </a:lnSpc>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Table X. Full details of the included articles (three examples)</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5788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2">
            <a:extLst>
              <a:ext uri="{FF2B5EF4-FFF2-40B4-BE49-F238E27FC236}">
                <a16:creationId xmlns:a16="http://schemas.microsoft.com/office/drawing/2014/main" id="{B3F2AC0F-D2F0-4130-AE68-A107CADCF887}"/>
              </a:ext>
            </a:extLst>
          </p:cNvPr>
          <p:cNvSpPr>
            <a:spLocks noGrp="1"/>
          </p:cNvSpPr>
          <p:nvPr>
            <p:ph type="dt" sz="quarter" idx="10"/>
          </p:nvPr>
        </p:nvSpPr>
        <p:spPr>
          <a:xfrm>
            <a:off x="7629620" y="6440396"/>
            <a:ext cx="2743200" cy="365125"/>
          </a:xfrm>
        </p:spPr>
        <p:txBody>
          <a:bodyPr/>
          <a:lstStyle/>
          <a:p>
            <a:pPr>
              <a:defRPr/>
            </a:pPr>
            <a:fld id="{85CB1A48-6FBD-4E0A-B1A0-D5B9643C0603}" type="datetime1">
              <a:rPr lang="zh-TW" altLang="en-US"/>
              <a:pPr>
                <a:defRPr/>
              </a:pPr>
              <a:t>2024/6/19</a:t>
            </a:fld>
            <a:endParaRPr lang="en-US" altLang="zh-TW"/>
          </a:p>
        </p:txBody>
      </p:sp>
      <p:sp>
        <p:nvSpPr>
          <p:cNvPr id="5" name="頁尾版面配置區 3">
            <a:extLst>
              <a:ext uri="{FF2B5EF4-FFF2-40B4-BE49-F238E27FC236}">
                <a16:creationId xmlns:a16="http://schemas.microsoft.com/office/drawing/2014/main" id="{E1EB30C6-4758-499D-A857-6513E11C321F}"/>
              </a:ext>
            </a:extLst>
          </p:cNvPr>
          <p:cNvSpPr>
            <a:spLocks noGrp="1"/>
          </p:cNvSpPr>
          <p:nvPr>
            <p:ph type="ftr" sz="quarter" idx="11"/>
          </p:nvPr>
        </p:nvSpPr>
        <p:spPr>
          <a:xfrm>
            <a:off x="864657" y="6440396"/>
            <a:ext cx="6672887" cy="365125"/>
          </a:xfrm>
        </p:spPr>
        <p:txBody>
          <a:bodyPr/>
          <a:lstStyle/>
          <a:p>
            <a:pPr>
              <a:defRPr/>
            </a:pPr>
            <a:r>
              <a:rPr lang="en-US" altLang="zh-TW" dirty="0"/>
              <a:t>Copyright E.Y. Li</a:t>
            </a:r>
          </a:p>
        </p:txBody>
      </p:sp>
      <p:sp>
        <p:nvSpPr>
          <p:cNvPr id="6" name="投影片編號版面配置區 4">
            <a:extLst>
              <a:ext uri="{FF2B5EF4-FFF2-40B4-BE49-F238E27FC236}">
                <a16:creationId xmlns:a16="http://schemas.microsoft.com/office/drawing/2014/main" id="{71396069-5F62-47B2-90B8-0BCA3B1E62DE}"/>
              </a:ext>
            </a:extLst>
          </p:cNvPr>
          <p:cNvSpPr>
            <a:spLocks noGrp="1"/>
          </p:cNvSpPr>
          <p:nvPr>
            <p:ph type="sldNum" sz="quarter" idx="12"/>
          </p:nvPr>
        </p:nvSpPr>
        <p:spPr>
          <a:xfrm>
            <a:off x="10514011" y="6431915"/>
            <a:ext cx="764215" cy="365125"/>
          </a:xfrm>
        </p:spPr>
        <p:txBody>
          <a:bodyPr/>
          <a:lstStyle/>
          <a:p>
            <a:pPr>
              <a:defRPr/>
            </a:pPr>
            <a:fld id="{3983670C-0EAA-4090-851F-11433B7EE47D}" type="slidenum">
              <a:rPr lang="en-US" altLang="zh-TW"/>
              <a:pPr>
                <a:defRPr/>
              </a:pPr>
              <a:t>23</a:t>
            </a:fld>
            <a:endParaRPr lang="en-US" altLang="zh-TW" dirty="0"/>
          </a:p>
        </p:txBody>
      </p:sp>
      <p:graphicFrame>
        <p:nvGraphicFramePr>
          <p:cNvPr id="8" name="Chart 7" descr="Chart type: Doughnut. Survey accounts for the majority of 'FIELD'.&#10;&#10;Description automatically generated">
            <a:extLst>
              <a:ext uri="{FF2B5EF4-FFF2-40B4-BE49-F238E27FC236}">
                <a16:creationId xmlns:a16="http://schemas.microsoft.com/office/drawing/2014/main" id="{F1E90454-3352-E26D-24AD-BDF53EF0C5C7}"/>
              </a:ext>
            </a:extLst>
          </p:cNvPr>
          <p:cNvGraphicFramePr/>
          <p:nvPr>
            <p:extLst>
              <p:ext uri="{D42A27DB-BD31-4B8C-83A1-F6EECF244321}">
                <p14:modId xmlns:p14="http://schemas.microsoft.com/office/powerpoint/2010/main" val="164022548"/>
              </p:ext>
            </p:extLst>
          </p:nvPr>
        </p:nvGraphicFramePr>
        <p:xfrm>
          <a:off x="3535680" y="416145"/>
          <a:ext cx="6925056" cy="4357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FDCA010C-82A9-4B57-917D-DA97B663A2DE}"/>
              </a:ext>
            </a:extLst>
          </p:cNvPr>
          <p:cNvGraphicFramePr>
            <a:graphicFrameLocks noGrp="1"/>
          </p:cNvGraphicFramePr>
          <p:nvPr>
            <p:extLst>
              <p:ext uri="{D42A27DB-BD31-4B8C-83A1-F6EECF244321}">
                <p14:modId xmlns:p14="http://schemas.microsoft.com/office/powerpoint/2010/main" val="2111579019"/>
              </p:ext>
            </p:extLst>
          </p:nvPr>
        </p:nvGraphicFramePr>
        <p:xfrm>
          <a:off x="1673352" y="1906617"/>
          <a:ext cx="2843784" cy="2254190"/>
        </p:xfrm>
        <a:graphic>
          <a:graphicData uri="http://schemas.openxmlformats.org/drawingml/2006/table">
            <a:tbl>
              <a:tblPr firstRow="1" firstCol="1" bandRow="1">
                <a:tableStyleId>{5C22544A-7EE6-4342-B048-85BDC9FD1C3A}</a:tableStyleId>
              </a:tblPr>
              <a:tblGrid>
                <a:gridCol w="1842319">
                  <a:extLst>
                    <a:ext uri="{9D8B030D-6E8A-4147-A177-3AD203B41FA5}">
                      <a16:colId xmlns:a16="http://schemas.microsoft.com/office/drawing/2014/main" val="603709978"/>
                    </a:ext>
                  </a:extLst>
                </a:gridCol>
                <a:gridCol w="1001465">
                  <a:extLst>
                    <a:ext uri="{9D8B030D-6E8A-4147-A177-3AD203B41FA5}">
                      <a16:colId xmlns:a16="http://schemas.microsoft.com/office/drawing/2014/main" val="840747683"/>
                    </a:ext>
                  </a:extLst>
                </a:gridCol>
              </a:tblGrid>
              <a:tr h="234618">
                <a:tc>
                  <a:txBody>
                    <a:bodyPr/>
                    <a:lstStyle/>
                    <a:p>
                      <a:pPr marL="0" marR="0" algn="just">
                        <a:lnSpc>
                          <a:spcPct val="107000"/>
                        </a:lnSpc>
                        <a:spcBef>
                          <a:spcPts val="0"/>
                        </a:spcBef>
                        <a:spcAft>
                          <a:spcPts val="0"/>
                        </a:spcAft>
                      </a:pPr>
                      <a:r>
                        <a:rPr lang="en-US" sz="1800" kern="100">
                          <a:effectLst/>
                        </a:rPr>
                        <a:t>Research method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100" dirty="0">
                          <a:effectLst/>
                        </a:rPr>
                        <a:t>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7685194"/>
                  </a:ext>
                </a:extLst>
              </a:tr>
              <a:tr h="234618">
                <a:tc>
                  <a:txBody>
                    <a:bodyPr/>
                    <a:lstStyle/>
                    <a:p>
                      <a:pPr marL="0" marR="0" algn="just">
                        <a:lnSpc>
                          <a:spcPct val="107000"/>
                        </a:lnSpc>
                        <a:spcBef>
                          <a:spcPts val="0"/>
                        </a:spcBef>
                        <a:spcAft>
                          <a:spcPts val="0"/>
                        </a:spcAft>
                      </a:pPr>
                      <a:r>
                        <a:rPr lang="en-US" sz="1800" kern="100">
                          <a:effectLst/>
                        </a:rPr>
                        <a:t>Survey</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100" dirty="0">
                          <a:effectLst/>
                        </a:rPr>
                        <a:t>84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8585927"/>
                  </a:ext>
                </a:extLst>
              </a:tr>
              <a:tr h="234618">
                <a:tc>
                  <a:txBody>
                    <a:bodyPr/>
                    <a:lstStyle/>
                    <a:p>
                      <a:pPr marL="0" marR="0" algn="just">
                        <a:lnSpc>
                          <a:spcPct val="107000"/>
                        </a:lnSpc>
                        <a:spcBef>
                          <a:spcPts val="0"/>
                        </a:spcBef>
                        <a:spcAft>
                          <a:spcPts val="0"/>
                        </a:spcAft>
                      </a:pPr>
                      <a:r>
                        <a:rPr lang="en-US" sz="1800" kern="100" dirty="0">
                          <a:effectLst/>
                        </a:rPr>
                        <a:t>Experiment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100" dirty="0">
                          <a:effectLst/>
                        </a:rPr>
                        <a:t>21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8820492"/>
                  </a:ext>
                </a:extLst>
              </a:tr>
              <a:tr h="234618">
                <a:tc>
                  <a:txBody>
                    <a:bodyPr/>
                    <a:lstStyle/>
                    <a:p>
                      <a:pPr marL="0" marR="0" algn="just">
                        <a:lnSpc>
                          <a:spcPct val="107000"/>
                        </a:lnSpc>
                        <a:spcBef>
                          <a:spcPts val="0"/>
                        </a:spcBef>
                        <a:spcAft>
                          <a:spcPts val="0"/>
                        </a:spcAft>
                      </a:pPr>
                      <a:r>
                        <a:rPr lang="en-US" sz="1800" kern="100">
                          <a:effectLst/>
                        </a:rPr>
                        <a:t>Interview</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100" dirty="0">
                          <a:effectLst/>
                        </a:rPr>
                        <a:t>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5934391"/>
                  </a:ext>
                </a:extLst>
              </a:tr>
              <a:tr h="234618">
                <a:tc>
                  <a:txBody>
                    <a:bodyPr/>
                    <a:lstStyle/>
                    <a:p>
                      <a:pPr marL="0" marR="0" algn="just">
                        <a:lnSpc>
                          <a:spcPct val="107000"/>
                        </a:lnSpc>
                        <a:spcBef>
                          <a:spcPts val="0"/>
                        </a:spcBef>
                        <a:spcAft>
                          <a:spcPts val="0"/>
                        </a:spcAft>
                      </a:pPr>
                      <a:r>
                        <a:rPr lang="en-US" sz="1800" kern="100">
                          <a:effectLst/>
                        </a:rPr>
                        <a:t>Literature review</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100" dirty="0">
                          <a:effectLst/>
                        </a:rPr>
                        <a:t>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274525"/>
                  </a:ext>
                </a:extLst>
              </a:tr>
              <a:tr h="234618">
                <a:tc>
                  <a:txBody>
                    <a:bodyPr/>
                    <a:lstStyle/>
                    <a:p>
                      <a:pPr marL="0" marR="0" algn="just">
                        <a:lnSpc>
                          <a:spcPct val="107000"/>
                        </a:lnSpc>
                        <a:spcBef>
                          <a:spcPts val="0"/>
                        </a:spcBef>
                        <a:spcAft>
                          <a:spcPts val="0"/>
                        </a:spcAft>
                      </a:pPr>
                      <a:r>
                        <a:rPr lang="en-US" sz="1800" kern="100">
                          <a:effectLst/>
                        </a:rPr>
                        <a:t>Conceptual</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100" dirty="0">
                          <a:effectLst/>
                        </a:rPr>
                        <a:t>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48595"/>
                  </a:ext>
                </a:extLst>
              </a:tr>
              <a:tr h="480435">
                <a:tc>
                  <a:txBody>
                    <a:bodyPr/>
                    <a:lstStyle/>
                    <a:p>
                      <a:pPr marL="0" marR="0" algn="just">
                        <a:lnSpc>
                          <a:spcPct val="107000"/>
                        </a:lnSpc>
                        <a:spcBef>
                          <a:spcPts val="0"/>
                        </a:spcBef>
                        <a:spcAft>
                          <a:spcPts val="0"/>
                        </a:spcAft>
                      </a:pPr>
                      <a:r>
                        <a:rPr lang="en-US" sz="1800" kern="100">
                          <a:effectLst/>
                        </a:rPr>
                        <a:t>Exploratory research</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100" dirty="0">
                          <a:effectLst/>
                        </a:rPr>
                        <a:t>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9264308"/>
                  </a:ext>
                </a:extLst>
              </a:tr>
            </a:tbl>
          </a:graphicData>
        </a:graphic>
      </p:graphicFrame>
      <p:sp>
        <p:nvSpPr>
          <p:cNvPr id="10" name="Rectangle 9">
            <a:extLst>
              <a:ext uri="{FF2B5EF4-FFF2-40B4-BE49-F238E27FC236}">
                <a16:creationId xmlns:a16="http://schemas.microsoft.com/office/drawing/2014/main" id="{44960922-969E-4B9A-A502-2A77482C854D}"/>
              </a:ext>
            </a:extLst>
          </p:cNvPr>
          <p:cNvSpPr/>
          <p:nvPr/>
        </p:nvSpPr>
        <p:spPr>
          <a:xfrm>
            <a:off x="2609789" y="4773169"/>
            <a:ext cx="6972422" cy="466346"/>
          </a:xfrm>
          <a:prstGeom prst="rect">
            <a:avLst/>
          </a:prstGeom>
        </p:spPr>
        <p:txBody>
          <a:bodyPr wrap="none">
            <a:spAutoFit/>
          </a:bodyPr>
          <a:lstStyle/>
          <a:p>
            <a:pPr algn="just">
              <a:lnSpc>
                <a:spcPct val="107000"/>
              </a:lnSpc>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Figure Y. </a:t>
            </a:r>
            <a:r>
              <a:rPr lang="en-US" sz="2400" dirty="0"/>
              <a:t>Frequency analysis of research methods used</a:t>
            </a:r>
          </a:p>
        </p:txBody>
      </p:sp>
    </p:spTree>
    <p:extLst>
      <p:ext uri="{BB962C8B-B14F-4D97-AF65-F5344CB8AC3E}">
        <p14:creationId xmlns:p14="http://schemas.microsoft.com/office/powerpoint/2010/main" val="3990432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2">
            <a:extLst>
              <a:ext uri="{FF2B5EF4-FFF2-40B4-BE49-F238E27FC236}">
                <a16:creationId xmlns:a16="http://schemas.microsoft.com/office/drawing/2014/main" id="{B3F2AC0F-D2F0-4130-AE68-A107CADCF887}"/>
              </a:ext>
            </a:extLst>
          </p:cNvPr>
          <p:cNvSpPr>
            <a:spLocks noGrp="1"/>
          </p:cNvSpPr>
          <p:nvPr>
            <p:ph type="dt" sz="quarter" idx="10"/>
          </p:nvPr>
        </p:nvSpPr>
        <p:spPr>
          <a:xfrm>
            <a:off x="7629620" y="6440396"/>
            <a:ext cx="2743200" cy="365125"/>
          </a:xfrm>
        </p:spPr>
        <p:txBody>
          <a:bodyPr/>
          <a:lstStyle/>
          <a:p>
            <a:pPr>
              <a:defRPr/>
            </a:pPr>
            <a:fld id="{85CB1A48-6FBD-4E0A-B1A0-D5B9643C0603}" type="datetime1">
              <a:rPr lang="zh-TW" altLang="en-US"/>
              <a:pPr>
                <a:defRPr/>
              </a:pPr>
              <a:t>2024/6/19</a:t>
            </a:fld>
            <a:endParaRPr lang="en-US" altLang="zh-TW"/>
          </a:p>
        </p:txBody>
      </p:sp>
      <p:sp>
        <p:nvSpPr>
          <p:cNvPr id="5" name="頁尾版面配置區 3">
            <a:extLst>
              <a:ext uri="{FF2B5EF4-FFF2-40B4-BE49-F238E27FC236}">
                <a16:creationId xmlns:a16="http://schemas.microsoft.com/office/drawing/2014/main" id="{E1EB30C6-4758-499D-A857-6513E11C321F}"/>
              </a:ext>
            </a:extLst>
          </p:cNvPr>
          <p:cNvSpPr>
            <a:spLocks noGrp="1"/>
          </p:cNvSpPr>
          <p:nvPr>
            <p:ph type="ftr" sz="quarter" idx="11"/>
          </p:nvPr>
        </p:nvSpPr>
        <p:spPr>
          <a:xfrm>
            <a:off x="864657" y="6440396"/>
            <a:ext cx="6672887" cy="365125"/>
          </a:xfrm>
        </p:spPr>
        <p:txBody>
          <a:bodyPr/>
          <a:lstStyle/>
          <a:p>
            <a:pPr>
              <a:defRPr/>
            </a:pPr>
            <a:r>
              <a:rPr lang="en-US" altLang="zh-TW" dirty="0"/>
              <a:t>Copyright E.Y. Li</a:t>
            </a:r>
          </a:p>
        </p:txBody>
      </p:sp>
      <p:sp>
        <p:nvSpPr>
          <p:cNvPr id="6" name="投影片編號版面配置區 4">
            <a:extLst>
              <a:ext uri="{FF2B5EF4-FFF2-40B4-BE49-F238E27FC236}">
                <a16:creationId xmlns:a16="http://schemas.microsoft.com/office/drawing/2014/main" id="{71396069-5F62-47B2-90B8-0BCA3B1E62DE}"/>
              </a:ext>
            </a:extLst>
          </p:cNvPr>
          <p:cNvSpPr>
            <a:spLocks noGrp="1"/>
          </p:cNvSpPr>
          <p:nvPr>
            <p:ph type="sldNum" sz="quarter" idx="12"/>
          </p:nvPr>
        </p:nvSpPr>
        <p:spPr>
          <a:xfrm>
            <a:off x="10514011" y="6431915"/>
            <a:ext cx="764215" cy="365125"/>
          </a:xfrm>
        </p:spPr>
        <p:txBody>
          <a:bodyPr/>
          <a:lstStyle/>
          <a:p>
            <a:pPr>
              <a:defRPr/>
            </a:pPr>
            <a:fld id="{3983670C-0EAA-4090-851F-11433B7EE47D}" type="slidenum">
              <a:rPr lang="en-US" altLang="zh-TW"/>
              <a:pPr>
                <a:defRPr/>
              </a:pPr>
              <a:t>24</a:t>
            </a:fld>
            <a:endParaRPr lang="en-US" altLang="zh-TW" dirty="0"/>
          </a:p>
        </p:txBody>
      </p:sp>
      <p:graphicFrame>
        <p:nvGraphicFramePr>
          <p:cNvPr id="2" name="Table 1">
            <a:extLst>
              <a:ext uri="{FF2B5EF4-FFF2-40B4-BE49-F238E27FC236}">
                <a16:creationId xmlns:a16="http://schemas.microsoft.com/office/drawing/2014/main" id="{376D2D97-3F2A-4497-AA62-165DE863D5C5}"/>
              </a:ext>
            </a:extLst>
          </p:cNvPr>
          <p:cNvGraphicFramePr>
            <a:graphicFrameLocks noGrp="1"/>
          </p:cNvGraphicFramePr>
          <p:nvPr>
            <p:extLst>
              <p:ext uri="{D42A27DB-BD31-4B8C-83A1-F6EECF244321}">
                <p14:modId xmlns:p14="http://schemas.microsoft.com/office/powerpoint/2010/main" val="581855571"/>
              </p:ext>
            </p:extLst>
          </p:nvPr>
        </p:nvGraphicFramePr>
        <p:xfrm>
          <a:off x="791505" y="814451"/>
          <a:ext cx="10369297" cy="5229098"/>
        </p:xfrm>
        <a:graphic>
          <a:graphicData uri="http://schemas.openxmlformats.org/drawingml/2006/table">
            <a:tbl>
              <a:tblPr firstRow="1" firstCol="1" bandRow="1">
                <a:tableStyleId>{5C22544A-7EE6-4342-B048-85BDC9FD1C3A}</a:tableStyleId>
              </a:tblPr>
              <a:tblGrid>
                <a:gridCol w="4316970">
                  <a:extLst>
                    <a:ext uri="{9D8B030D-6E8A-4147-A177-3AD203B41FA5}">
                      <a16:colId xmlns:a16="http://schemas.microsoft.com/office/drawing/2014/main" val="3373220462"/>
                    </a:ext>
                  </a:extLst>
                </a:gridCol>
                <a:gridCol w="4745453">
                  <a:extLst>
                    <a:ext uri="{9D8B030D-6E8A-4147-A177-3AD203B41FA5}">
                      <a16:colId xmlns:a16="http://schemas.microsoft.com/office/drawing/2014/main" val="699542860"/>
                    </a:ext>
                  </a:extLst>
                </a:gridCol>
                <a:gridCol w="1306874">
                  <a:extLst>
                    <a:ext uri="{9D8B030D-6E8A-4147-A177-3AD203B41FA5}">
                      <a16:colId xmlns:a16="http://schemas.microsoft.com/office/drawing/2014/main" val="1384875450"/>
                    </a:ext>
                  </a:extLst>
                </a:gridCol>
              </a:tblGrid>
              <a:tr h="184150">
                <a:tc>
                  <a:txBody>
                    <a:bodyPr/>
                    <a:lstStyle/>
                    <a:p>
                      <a:pPr marL="0" marR="0" algn="l">
                        <a:lnSpc>
                          <a:spcPct val="107000"/>
                        </a:lnSpc>
                        <a:spcBef>
                          <a:spcPts val="0"/>
                        </a:spcBef>
                        <a:spcAft>
                          <a:spcPts val="0"/>
                        </a:spcAft>
                      </a:pPr>
                      <a:r>
                        <a:rPr lang="en-US" sz="2400" kern="100">
                          <a:effectLst/>
                        </a:rPr>
                        <a:t>Dimension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400" kern="100">
                          <a:effectLst/>
                        </a:rPr>
                        <a:t>Subdimension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8021987"/>
                  </a:ext>
                </a:extLst>
              </a:tr>
              <a:tr h="184150">
                <a:tc rowSpan="2">
                  <a:txBody>
                    <a:bodyPr/>
                    <a:lstStyle/>
                    <a:p>
                      <a:pPr marL="0" marR="0" algn="l">
                        <a:lnSpc>
                          <a:spcPct val="107000"/>
                        </a:lnSpc>
                        <a:spcBef>
                          <a:spcPts val="0"/>
                        </a:spcBef>
                        <a:spcAft>
                          <a:spcPts val="0"/>
                        </a:spcAft>
                      </a:pPr>
                      <a:r>
                        <a:rPr lang="en-US" sz="2400" kern="100">
                          <a:effectLst/>
                        </a:rPr>
                        <a:t>Disposition to Trust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400" kern="100">
                          <a:effectLst/>
                        </a:rPr>
                        <a:t>Faith in humanity</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15</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0103159"/>
                  </a:ext>
                </a:extLst>
              </a:tr>
              <a:tr h="184150">
                <a:tc vMerge="1">
                  <a:txBody>
                    <a:bodyPr/>
                    <a:lstStyle/>
                    <a:p>
                      <a:endParaRPr lang="en-US"/>
                    </a:p>
                  </a:txBody>
                  <a:tcPr/>
                </a:tc>
                <a:tc>
                  <a:txBody>
                    <a:bodyPr/>
                    <a:lstStyle/>
                    <a:p>
                      <a:pPr marL="0" marR="0" algn="l">
                        <a:lnSpc>
                          <a:spcPct val="107000"/>
                        </a:lnSpc>
                        <a:spcBef>
                          <a:spcPts val="0"/>
                        </a:spcBef>
                        <a:spcAft>
                          <a:spcPts val="0"/>
                        </a:spcAft>
                      </a:pPr>
                      <a:r>
                        <a:rPr lang="en-US" sz="2400" kern="100">
                          <a:effectLst/>
                        </a:rPr>
                        <a:t>Trusting stance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24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5904647"/>
                  </a:ext>
                </a:extLst>
              </a:tr>
              <a:tr h="184150">
                <a:tc rowSpan="2">
                  <a:txBody>
                    <a:bodyPr/>
                    <a:lstStyle/>
                    <a:p>
                      <a:pPr marL="0" marR="0" algn="l">
                        <a:lnSpc>
                          <a:spcPct val="107000"/>
                        </a:lnSpc>
                        <a:spcBef>
                          <a:spcPts val="0"/>
                        </a:spcBef>
                        <a:spcAft>
                          <a:spcPts val="0"/>
                        </a:spcAft>
                      </a:pPr>
                      <a:r>
                        <a:rPr lang="en-US" sz="2400" kern="100">
                          <a:effectLst/>
                        </a:rPr>
                        <a:t>Institution-based Trust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400" kern="100">
                          <a:effectLst/>
                        </a:rPr>
                        <a:t>Situational normality</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17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8609333"/>
                  </a:ext>
                </a:extLst>
              </a:tr>
              <a:tr h="184150">
                <a:tc vMerge="1">
                  <a:txBody>
                    <a:bodyPr/>
                    <a:lstStyle/>
                    <a:p>
                      <a:endParaRPr lang="en-US"/>
                    </a:p>
                  </a:txBody>
                  <a:tcPr/>
                </a:tc>
                <a:tc>
                  <a:txBody>
                    <a:bodyPr/>
                    <a:lstStyle/>
                    <a:p>
                      <a:pPr marL="0" marR="0" algn="l">
                        <a:lnSpc>
                          <a:spcPct val="107000"/>
                        </a:lnSpc>
                        <a:spcBef>
                          <a:spcPts val="0"/>
                        </a:spcBef>
                        <a:spcAft>
                          <a:spcPts val="0"/>
                        </a:spcAft>
                      </a:pPr>
                      <a:r>
                        <a:rPr lang="en-US" sz="2400" kern="100">
                          <a:effectLst/>
                        </a:rPr>
                        <a:t>Structural assurance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30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605392"/>
                  </a:ext>
                </a:extLst>
              </a:tr>
              <a:tr h="184150">
                <a:tc rowSpan="4">
                  <a:txBody>
                    <a:bodyPr/>
                    <a:lstStyle/>
                    <a:p>
                      <a:pPr marL="0" marR="0" algn="l">
                        <a:lnSpc>
                          <a:spcPct val="107000"/>
                        </a:lnSpc>
                        <a:spcBef>
                          <a:spcPts val="0"/>
                        </a:spcBef>
                        <a:spcAft>
                          <a:spcPts val="0"/>
                        </a:spcAft>
                      </a:pPr>
                      <a:r>
                        <a:rPr lang="en-US" sz="2400" kern="100">
                          <a:effectLst/>
                        </a:rPr>
                        <a:t>Trusting Beliefs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400" kern="100">
                          <a:effectLst/>
                        </a:rPr>
                        <a:t>Competence belief</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31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653017"/>
                  </a:ext>
                </a:extLst>
              </a:tr>
              <a:tr h="184150">
                <a:tc vMerge="1">
                  <a:txBody>
                    <a:bodyPr/>
                    <a:lstStyle/>
                    <a:p>
                      <a:endParaRPr lang="en-US"/>
                    </a:p>
                  </a:txBody>
                  <a:tcPr/>
                </a:tc>
                <a:tc>
                  <a:txBody>
                    <a:bodyPr/>
                    <a:lstStyle/>
                    <a:p>
                      <a:pPr marL="0" marR="0" algn="l">
                        <a:lnSpc>
                          <a:spcPct val="107000"/>
                        </a:lnSpc>
                        <a:spcBef>
                          <a:spcPts val="0"/>
                        </a:spcBef>
                        <a:spcAft>
                          <a:spcPts val="0"/>
                        </a:spcAft>
                      </a:pPr>
                      <a:r>
                        <a:rPr lang="en-US" sz="2400" kern="100">
                          <a:effectLst/>
                        </a:rPr>
                        <a:t>Benevolence belief</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32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623878"/>
                  </a:ext>
                </a:extLst>
              </a:tr>
              <a:tr h="184150">
                <a:tc vMerge="1">
                  <a:txBody>
                    <a:bodyPr/>
                    <a:lstStyle/>
                    <a:p>
                      <a:endParaRPr lang="en-US"/>
                    </a:p>
                  </a:txBody>
                  <a:tcPr/>
                </a:tc>
                <a:tc>
                  <a:txBody>
                    <a:bodyPr/>
                    <a:lstStyle/>
                    <a:p>
                      <a:pPr marL="0" marR="0" algn="l">
                        <a:lnSpc>
                          <a:spcPct val="107000"/>
                        </a:lnSpc>
                        <a:spcBef>
                          <a:spcPts val="0"/>
                        </a:spcBef>
                        <a:spcAft>
                          <a:spcPts val="0"/>
                        </a:spcAft>
                      </a:pPr>
                      <a:r>
                        <a:rPr lang="en-US" sz="2400" kern="100" dirty="0">
                          <a:effectLst/>
                        </a:rPr>
                        <a:t>Integrity belief</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39</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3025381"/>
                  </a:ext>
                </a:extLst>
              </a:tr>
              <a:tr h="184150">
                <a:tc vMerge="1">
                  <a:txBody>
                    <a:bodyPr/>
                    <a:lstStyle/>
                    <a:p>
                      <a:endParaRPr lang="en-US"/>
                    </a:p>
                  </a:txBody>
                  <a:tcPr/>
                </a:tc>
                <a:tc>
                  <a:txBody>
                    <a:bodyPr/>
                    <a:lstStyle/>
                    <a:p>
                      <a:pPr marL="0" marR="0" algn="l">
                        <a:lnSpc>
                          <a:spcPct val="107000"/>
                        </a:lnSpc>
                        <a:spcBef>
                          <a:spcPts val="0"/>
                        </a:spcBef>
                        <a:spcAft>
                          <a:spcPts val="0"/>
                        </a:spcAft>
                      </a:pPr>
                      <a:r>
                        <a:rPr lang="en-US" sz="2400" kern="100">
                          <a:effectLst/>
                        </a:rPr>
                        <a:t>Predictability belief</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10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2008477"/>
                  </a:ext>
                </a:extLst>
              </a:tr>
              <a:tr h="184150">
                <a:tc rowSpan="2">
                  <a:txBody>
                    <a:bodyPr/>
                    <a:lstStyle/>
                    <a:p>
                      <a:pPr marL="0" marR="0" algn="l">
                        <a:lnSpc>
                          <a:spcPct val="107000"/>
                        </a:lnSpc>
                        <a:spcBef>
                          <a:spcPts val="0"/>
                        </a:spcBef>
                        <a:spcAft>
                          <a:spcPts val="0"/>
                        </a:spcAft>
                      </a:pPr>
                      <a:r>
                        <a:rPr lang="en-US" sz="2400" kern="100" dirty="0">
                          <a:effectLst/>
                        </a:rPr>
                        <a:t>Trusting Intentions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400" kern="100">
                          <a:effectLst/>
                        </a:rPr>
                        <a:t>Willingness to depend</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25</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190530"/>
                  </a:ext>
                </a:extLst>
              </a:tr>
              <a:tr h="184150">
                <a:tc vMerge="1">
                  <a:txBody>
                    <a:bodyPr/>
                    <a:lstStyle/>
                    <a:p>
                      <a:pPr marL="0" marR="0" algn="l">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400" kern="100">
                          <a:effectLst/>
                        </a:rPr>
                        <a:t>Subjective probability of depending</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9</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325927"/>
                  </a:ext>
                </a:extLst>
              </a:tr>
              <a:tr h="184150">
                <a:tc rowSpan="3">
                  <a:txBody>
                    <a:bodyPr/>
                    <a:lstStyle/>
                    <a:p>
                      <a:pPr marL="0" marR="0" algn="l">
                        <a:lnSpc>
                          <a:spcPct val="107000"/>
                        </a:lnSpc>
                        <a:spcBef>
                          <a:spcPts val="0"/>
                        </a:spcBef>
                        <a:spcAft>
                          <a:spcPts val="0"/>
                        </a:spcAft>
                      </a:pPr>
                      <a:r>
                        <a:rPr lang="en-US" sz="2400" kern="100" dirty="0">
                          <a:effectLst/>
                        </a:rPr>
                        <a:t>Trust-Related Internet Behaviors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400" kern="100">
                          <a:effectLst/>
                        </a:rPr>
                        <a:t>Cooperation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9</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007966"/>
                  </a:ext>
                </a:extLst>
              </a:tr>
              <a:tr h="184150">
                <a:tc vMerge="1">
                  <a:txBody>
                    <a:bodyPr/>
                    <a:lstStyle/>
                    <a:p>
                      <a:endParaRPr lang="en-US"/>
                    </a:p>
                  </a:txBody>
                  <a:tcPr/>
                </a:tc>
                <a:tc>
                  <a:txBody>
                    <a:bodyPr/>
                    <a:lstStyle/>
                    <a:p>
                      <a:pPr marL="0" marR="0" algn="l">
                        <a:lnSpc>
                          <a:spcPct val="107000"/>
                        </a:lnSpc>
                        <a:spcBef>
                          <a:spcPts val="0"/>
                        </a:spcBef>
                        <a:spcAft>
                          <a:spcPts val="0"/>
                        </a:spcAft>
                      </a:pPr>
                      <a:r>
                        <a:rPr lang="en-US" sz="2400" kern="100">
                          <a:effectLst/>
                        </a:rPr>
                        <a:t>Information sharing</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34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251613"/>
                  </a:ext>
                </a:extLst>
              </a:tr>
              <a:tr h="184150">
                <a:tc vMerge="1">
                  <a:txBody>
                    <a:bodyPr/>
                    <a:lstStyle/>
                    <a:p>
                      <a:endParaRPr lang="en-US"/>
                    </a:p>
                  </a:txBody>
                  <a:tcPr/>
                </a:tc>
                <a:tc>
                  <a:txBody>
                    <a:bodyPr/>
                    <a:lstStyle/>
                    <a:p>
                      <a:pPr marL="0" marR="0" algn="l">
                        <a:lnSpc>
                          <a:spcPct val="107000"/>
                        </a:lnSpc>
                        <a:spcBef>
                          <a:spcPts val="0"/>
                        </a:spcBef>
                        <a:spcAft>
                          <a:spcPts val="0"/>
                        </a:spcAft>
                      </a:pPr>
                      <a:r>
                        <a:rPr lang="en-US" sz="2400" kern="100" dirty="0">
                          <a:effectLst/>
                        </a:rPr>
                        <a:t>Purchasing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10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3404932"/>
                  </a:ext>
                </a:extLst>
              </a:tr>
            </a:tbl>
          </a:graphicData>
        </a:graphic>
      </p:graphicFrame>
      <p:sp>
        <p:nvSpPr>
          <p:cNvPr id="3" name="Rectangle 2">
            <a:extLst>
              <a:ext uri="{FF2B5EF4-FFF2-40B4-BE49-F238E27FC236}">
                <a16:creationId xmlns:a16="http://schemas.microsoft.com/office/drawing/2014/main" id="{D6A31BE1-8720-4518-84A7-A638E33020AF}"/>
              </a:ext>
            </a:extLst>
          </p:cNvPr>
          <p:cNvSpPr/>
          <p:nvPr/>
        </p:nvSpPr>
        <p:spPr>
          <a:xfrm>
            <a:off x="1812452" y="323604"/>
            <a:ext cx="9083666" cy="468077"/>
          </a:xfrm>
          <a:prstGeom prst="rect">
            <a:avLst/>
          </a:prstGeom>
        </p:spPr>
        <p:txBody>
          <a:bodyPr wrap="square">
            <a:spAutoFit/>
          </a:bodyPr>
          <a:lstStyle/>
          <a:p>
            <a:pPr algn="just">
              <a:lnSpc>
                <a:spcPct val="107000"/>
              </a:lnSpc>
            </a:pPr>
            <a:r>
              <a:rPr lang="en-US" sz="2400" dirty="0">
                <a:solidFill>
                  <a:srgbClr val="002060"/>
                </a:solidFill>
                <a:latin typeface="Times New Roman" panose="02020603050405020304" pitchFamily="18" charset="0"/>
                <a:ea typeface="新細明體" panose="02020500000000000000" pitchFamily="18" charset="-120"/>
                <a:cs typeface="Times New Roman" panose="02020603050405020304" pitchFamily="18" charset="0"/>
              </a:rPr>
              <a:t>Table Y. Frequency of trustworthiness dimensions and subdimensions</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240E44E-1F5A-4B66-9A85-8DAEC6D2E49C}"/>
              </a:ext>
            </a:extLst>
          </p:cNvPr>
          <p:cNvSpPr/>
          <p:nvPr/>
        </p:nvSpPr>
        <p:spPr>
          <a:xfrm>
            <a:off x="864657" y="6043549"/>
            <a:ext cx="6096000" cy="374077"/>
          </a:xfrm>
          <a:prstGeom prst="rect">
            <a:avLst/>
          </a:prstGeom>
        </p:spPr>
        <p:txBody>
          <a:bodyPr>
            <a:spAutoFit/>
          </a:bodyPr>
          <a:lstStyle/>
          <a:p>
            <a:pPr algn="just">
              <a:lnSpc>
                <a:spcPct val="107000"/>
              </a:lnSpc>
            </a:pPr>
            <a:r>
              <a:rPr lang="en-US" i="1" dirty="0">
                <a:latin typeface="Times New Roman" panose="02020603050405020304" pitchFamily="18" charset="0"/>
                <a:ea typeface="新細明體" panose="02020500000000000000" pitchFamily="18" charset="-120"/>
                <a:cs typeface="Times New Roman" panose="02020603050405020304" pitchFamily="18" charset="0"/>
              </a:rPr>
              <a:t>Source: </a:t>
            </a:r>
            <a:r>
              <a:rPr lang="en-US" dirty="0">
                <a:latin typeface="Times New Roman" panose="02020603050405020304" pitchFamily="18" charset="0"/>
                <a:ea typeface="新細明體" panose="02020500000000000000" pitchFamily="18" charset="-120"/>
                <a:cs typeface="Times New Roman" panose="02020603050405020304" pitchFamily="18" charset="0"/>
              </a:rPr>
              <a:t>McKnight and </a:t>
            </a:r>
            <a:r>
              <a:rPr lang="en-US" dirty="0" err="1">
                <a:latin typeface="Times New Roman" panose="02020603050405020304" pitchFamily="18" charset="0"/>
                <a:ea typeface="新細明體" panose="02020500000000000000" pitchFamily="18" charset="-120"/>
                <a:cs typeface="Times New Roman" panose="02020603050405020304" pitchFamily="18" charset="0"/>
              </a:rPr>
              <a:t>Chervany</a:t>
            </a:r>
            <a:r>
              <a:rPr lang="en-US" dirty="0">
                <a:latin typeface="Times New Roman" panose="02020603050405020304" pitchFamily="18" charset="0"/>
                <a:ea typeface="新細明體" panose="02020500000000000000" pitchFamily="18" charset="-120"/>
                <a:cs typeface="Times New Roman" panose="02020603050405020304" pitchFamily="18" charset="0"/>
              </a:rPr>
              <a:t> (2001)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0788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2">
            <a:extLst>
              <a:ext uri="{FF2B5EF4-FFF2-40B4-BE49-F238E27FC236}">
                <a16:creationId xmlns:a16="http://schemas.microsoft.com/office/drawing/2014/main" id="{B3F2AC0F-D2F0-4130-AE68-A107CADCF887}"/>
              </a:ext>
            </a:extLst>
          </p:cNvPr>
          <p:cNvSpPr>
            <a:spLocks noGrp="1"/>
          </p:cNvSpPr>
          <p:nvPr>
            <p:ph type="dt" sz="quarter" idx="10"/>
          </p:nvPr>
        </p:nvSpPr>
        <p:spPr>
          <a:xfrm>
            <a:off x="7629620" y="6440396"/>
            <a:ext cx="2743200" cy="365125"/>
          </a:xfrm>
        </p:spPr>
        <p:txBody>
          <a:bodyPr/>
          <a:lstStyle/>
          <a:p>
            <a:pPr>
              <a:defRPr/>
            </a:pPr>
            <a:fld id="{85CB1A48-6FBD-4E0A-B1A0-D5B9643C0603}" type="datetime1">
              <a:rPr lang="zh-TW" altLang="en-US"/>
              <a:pPr>
                <a:defRPr/>
              </a:pPr>
              <a:t>2024/6/19</a:t>
            </a:fld>
            <a:endParaRPr lang="en-US" altLang="zh-TW"/>
          </a:p>
        </p:txBody>
      </p:sp>
      <p:sp>
        <p:nvSpPr>
          <p:cNvPr id="5" name="頁尾版面配置區 3">
            <a:extLst>
              <a:ext uri="{FF2B5EF4-FFF2-40B4-BE49-F238E27FC236}">
                <a16:creationId xmlns:a16="http://schemas.microsoft.com/office/drawing/2014/main" id="{E1EB30C6-4758-499D-A857-6513E11C321F}"/>
              </a:ext>
            </a:extLst>
          </p:cNvPr>
          <p:cNvSpPr>
            <a:spLocks noGrp="1"/>
          </p:cNvSpPr>
          <p:nvPr>
            <p:ph type="ftr" sz="quarter" idx="11"/>
          </p:nvPr>
        </p:nvSpPr>
        <p:spPr>
          <a:xfrm>
            <a:off x="864657" y="6440396"/>
            <a:ext cx="6672887" cy="365125"/>
          </a:xfrm>
        </p:spPr>
        <p:txBody>
          <a:bodyPr/>
          <a:lstStyle/>
          <a:p>
            <a:pPr>
              <a:defRPr/>
            </a:pPr>
            <a:r>
              <a:rPr lang="en-US" altLang="zh-TW" dirty="0"/>
              <a:t>Copyright E.Y. Li</a:t>
            </a:r>
          </a:p>
        </p:txBody>
      </p:sp>
      <p:sp>
        <p:nvSpPr>
          <p:cNvPr id="6" name="投影片編號版面配置區 4">
            <a:extLst>
              <a:ext uri="{FF2B5EF4-FFF2-40B4-BE49-F238E27FC236}">
                <a16:creationId xmlns:a16="http://schemas.microsoft.com/office/drawing/2014/main" id="{71396069-5F62-47B2-90B8-0BCA3B1E62DE}"/>
              </a:ext>
            </a:extLst>
          </p:cNvPr>
          <p:cNvSpPr>
            <a:spLocks noGrp="1"/>
          </p:cNvSpPr>
          <p:nvPr>
            <p:ph type="sldNum" sz="quarter" idx="12"/>
          </p:nvPr>
        </p:nvSpPr>
        <p:spPr>
          <a:xfrm>
            <a:off x="10514011" y="6431915"/>
            <a:ext cx="764215" cy="365125"/>
          </a:xfrm>
        </p:spPr>
        <p:txBody>
          <a:bodyPr/>
          <a:lstStyle/>
          <a:p>
            <a:pPr>
              <a:defRPr/>
            </a:pPr>
            <a:fld id="{3983670C-0EAA-4090-851F-11433B7EE47D}" type="slidenum">
              <a:rPr lang="en-US" altLang="zh-TW"/>
              <a:pPr>
                <a:defRPr/>
              </a:pPr>
              <a:t>25</a:t>
            </a:fld>
            <a:endParaRPr lang="en-US" altLang="zh-TW" dirty="0"/>
          </a:p>
        </p:txBody>
      </p:sp>
      <p:sp>
        <p:nvSpPr>
          <p:cNvPr id="7" name="Rectangle 6">
            <a:extLst>
              <a:ext uri="{FF2B5EF4-FFF2-40B4-BE49-F238E27FC236}">
                <a16:creationId xmlns:a16="http://schemas.microsoft.com/office/drawing/2014/main" id="{ABD7D02C-3D6F-4C50-8AF1-3FF0F46A9C8F}"/>
              </a:ext>
            </a:extLst>
          </p:cNvPr>
          <p:cNvSpPr/>
          <p:nvPr/>
        </p:nvSpPr>
        <p:spPr>
          <a:xfrm>
            <a:off x="388209" y="2557935"/>
            <a:ext cx="2446432" cy="2048766"/>
          </a:xfrm>
          <a:prstGeom prst="rect">
            <a:avLst/>
          </a:prstGeom>
        </p:spPr>
        <p:txBody>
          <a:bodyPr wrap="square">
            <a:spAutoFit/>
          </a:bodyPr>
          <a:lstStyle/>
          <a:p>
            <a:pPr>
              <a:lnSpc>
                <a:spcPct val="107000"/>
              </a:lnSpc>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Figure Z. Associations of trust dimensions in the trust model (Version 1)</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25EB550-8FB5-47AF-BEA9-112E96C3481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55796" y="-1"/>
            <a:ext cx="9036204" cy="6858001"/>
          </a:xfrm>
          <a:prstGeom prst="rect">
            <a:avLst/>
          </a:prstGeom>
        </p:spPr>
      </p:pic>
      <p:grpSp>
        <p:nvGrpSpPr>
          <p:cNvPr id="3" name="Group 2">
            <a:extLst>
              <a:ext uri="{FF2B5EF4-FFF2-40B4-BE49-F238E27FC236}">
                <a16:creationId xmlns:a16="http://schemas.microsoft.com/office/drawing/2014/main" id="{CE371FFD-5586-4077-9264-7898E905C44C}"/>
              </a:ext>
            </a:extLst>
          </p:cNvPr>
          <p:cNvGrpSpPr/>
          <p:nvPr/>
        </p:nvGrpSpPr>
        <p:grpSpPr>
          <a:xfrm>
            <a:off x="1444102" y="0"/>
            <a:ext cx="3298605" cy="6858001"/>
            <a:chOff x="1444102" y="0"/>
            <a:chExt cx="3298605" cy="6858001"/>
          </a:xfrm>
        </p:grpSpPr>
        <p:sp>
          <p:nvSpPr>
            <p:cNvPr id="2" name="Oval 1">
              <a:extLst>
                <a:ext uri="{FF2B5EF4-FFF2-40B4-BE49-F238E27FC236}">
                  <a16:creationId xmlns:a16="http://schemas.microsoft.com/office/drawing/2014/main" id="{34FB5852-A996-4B65-BA15-72B25DAD9DC6}"/>
                </a:ext>
              </a:extLst>
            </p:cNvPr>
            <p:cNvSpPr/>
            <p:nvPr/>
          </p:nvSpPr>
          <p:spPr>
            <a:xfrm>
              <a:off x="3035333" y="0"/>
              <a:ext cx="1707374" cy="6858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889B7D-4FB7-4E5F-986B-04551BF130CC}"/>
                </a:ext>
              </a:extLst>
            </p:cNvPr>
            <p:cNvSpPr/>
            <p:nvPr/>
          </p:nvSpPr>
          <p:spPr>
            <a:xfrm>
              <a:off x="1444102" y="1378359"/>
              <a:ext cx="1707374" cy="468077"/>
            </a:xfrm>
            <a:prstGeom prst="rect">
              <a:avLst/>
            </a:prstGeom>
          </p:spPr>
          <p:txBody>
            <a:bodyPr wrap="square">
              <a:spAutoFit/>
            </a:bodyPr>
            <a:lstStyle/>
            <a:p>
              <a:pPr>
                <a:lnSpc>
                  <a:spcPct val="107000"/>
                </a:lnSpc>
              </a:pPr>
              <a:r>
                <a:rPr lang="en-US" sz="2400" dirty="0">
                  <a:solidFill>
                    <a:srgbClr val="00206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Antecedents</a:t>
              </a:r>
              <a:endParaRPr lang="en-US" sz="2400"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648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2">
            <a:extLst>
              <a:ext uri="{FF2B5EF4-FFF2-40B4-BE49-F238E27FC236}">
                <a16:creationId xmlns:a16="http://schemas.microsoft.com/office/drawing/2014/main" id="{B3F2AC0F-D2F0-4130-AE68-A107CADCF887}"/>
              </a:ext>
            </a:extLst>
          </p:cNvPr>
          <p:cNvSpPr>
            <a:spLocks noGrp="1"/>
          </p:cNvSpPr>
          <p:nvPr>
            <p:ph type="dt" sz="quarter" idx="10"/>
          </p:nvPr>
        </p:nvSpPr>
        <p:spPr>
          <a:xfrm>
            <a:off x="7629620" y="6440396"/>
            <a:ext cx="2743200" cy="365125"/>
          </a:xfrm>
        </p:spPr>
        <p:txBody>
          <a:bodyPr/>
          <a:lstStyle/>
          <a:p>
            <a:pPr>
              <a:defRPr/>
            </a:pPr>
            <a:fld id="{85CB1A48-6FBD-4E0A-B1A0-D5B9643C0603}" type="datetime1">
              <a:rPr lang="zh-TW" altLang="en-US"/>
              <a:pPr>
                <a:defRPr/>
              </a:pPr>
              <a:t>2024/6/19</a:t>
            </a:fld>
            <a:endParaRPr lang="en-US" altLang="zh-TW"/>
          </a:p>
        </p:txBody>
      </p:sp>
      <p:sp>
        <p:nvSpPr>
          <p:cNvPr id="5" name="頁尾版面配置區 3">
            <a:extLst>
              <a:ext uri="{FF2B5EF4-FFF2-40B4-BE49-F238E27FC236}">
                <a16:creationId xmlns:a16="http://schemas.microsoft.com/office/drawing/2014/main" id="{E1EB30C6-4758-499D-A857-6513E11C321F}"/>
              </a:ext>
            </a:extLst>
          </p:cNvPr>
          <p:cNvSpPr>
            <a:spLocks noGrp="1"/>
          </p:cNvSpPr>
          <p:nvPr>
            <p:ph type="ftr" sz="quarter" idx="11"/>
          </p:nvPr>
        </p:nvSpPr>
        <p:spPr>
          <a:xfrm>
            <a:off x="864657" y="6440396"/>
            <a:ext cx="6672887" cy="365125"/>
          </a:xfrm>
        </p:spPr>
        <p:txBody>
          <a:bodyPr/>
          <a:lstStyle/>
          <a:p>
            <a:pPr>
              <a:defRPr/>
            </a:pPr>
            <a:r>
              <a:rPr lang="en-US" altLang="zh-TW" dirty="0"/>
              <a:t>Copyright E.Y. Li</a:t>
            </a:r>
          </a:p>
        </p:txBody>
      </p:sp>
      <p:sp>
        <p:nvSpPr>
          <p:cNvPr id="6" name="投影片編號版面配置區 4">
            <a:extLst>
              <a:ext uri="{FF2B5EF4-FFF2-40B4-BE49-F238E27FC236}">
                <a16:creationId xmlns:a16="http://schemas.microsoft.com/office/drawing/2014/main" id="{71396069-5F62-47B2-90B8-0BCA3B1E62DE}"/>
              </a:ext>
            </a:extLst>
          </p:cNvPr>
          <p:cNvSpPr>
            <a:spLocks noGrp="1"/>
          </p:cNvSpPr>
          <p:nvPr>
            <p:ph type="sldNum" sz="quarter" idx="12"/>
          </p:nvPr>
        </p:nvSpPr>
        <p:spPr>
          <a:xfrm>
            <a:off x="10514011" y="6431915"/>
            <a:ext cx="764215" cy="365125"/>
          </a:xfrm>
        </p:spPr>
        <p:txBody>
          <a:bodyPr/>
          <a:lstStyle/>
          <a:p>
            <a:pPr>
              <a:defRPr/>
            </a:pPr>
            <a:fld id="{3983670C-0EAA-4090-851F-11433B7EE47D}" type="slidenum">
              <a:rPr lang="en-US" altLang="zh-TW"/>
              <a:pPr>
                <a:defRPr/>
              </a:pPr>
              <a:t>26</a:t>
            </a:fld>
            <a:endParaRPr lang="en-US" altLang="zh-TW" dirty="0"/>
          </a:p>
        </p:txBody>
      </p:sp>
      <p:sp>
        <p:nvSpPr>
          <p:cNvPr id="3" name="Rectangle 2">
            <a:extLst>
              <a:ext uri="{FF2B5EF4-FFF2-40B4-BE49-F238E27FC236}">
                <a16:creationId xmlns:a16="http://schemas.microsoft.com/office/drawing/2014/main" id="{D6A31BE1-8720-4518-84A7-A638E33020AF}"/>
              </a:ext>
            </a:extLst>
          </p:cNvPr>
          <p:cNvSpPr/>
          <p:nvPr/>
        </p:nvSpPr>
        <p:spPr>
          <a:xfrm>
            <a:off x="2437846" y="70019"/>
            <a:ext cx="7675418" cy="468077"/>
          </a:xfrm>
          <a:prstGeom prst="rect">
            <a:avLst/>
          </a:prstGeom>
        </p:spPr>
        <p:txBody>
          <a:bodyPr wrap="square">
            <a:spAutoFit/>
          </a:bodyPr>
          <a:lstStyle/>
          <a:p>
            <a:pPr algn="just">
              <a:lnSpc>
                <a:spcPct val="107000"/>
              </a:lnSpc>
            </a:pPr>
            <a:r>
              <a:rPr lang="en-US" sz="2400" dirty="0">
                <a:solidFill>
                  <a:srgbClr val="002060"/>
                </a:solidFill>
                <a:latin typeface="Times New Roman" panose="02020603050405020304" pitchFamily="18" charset="0"/>
                <a:ea typeface="新細明體" panose="02020500000000000000" pitchFamily="18" charset="-120"/>
                <a:cs typeface="Times New Roman" panose="02020603050405020304" pitchFamily="18" charset="0"/>
              </a:rPr>
              <a:t>Table Z2. Antecedents in two sampled groups </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240E44E-1F5A-4B66-9A85-8DAEC6D2E49C}"/>
              </a:ext>
            </a:extLst>
          </p:cNvPr>
          <p:cNvSpPr/>
          <p:nvPr/>
        </p:nvSpPr>
        <p:spPr>
          <a:xfrm>
            <a:off x="2141636" y="5957172"/>
            <a:ext cx="6096000" cy="374077"/>
          </a:xfrm>
          <a:prstGeom prst="rect">
            <a:avLst/>
          </a:prstGeom>
        </p:spPr>
        <p:txBody>
          <a:bodyPr>
            <a:spAutoFit/>
          </a:bodyPr>
          <a:lstStyle/>
          <a:p>
            <a:pPr algn="just">
              <a:lnSpc>
                <a:spcPct val="107000"/>
              </a:lnSpc>
            </a:pPr>
            <a:r>
              <a:rPr lang="en-US" i="1" dirty="0">
                <a:latin typeface="Times New Roman" panose="02020603050405020304" pitchFamily="18" charset="0"/>
                <a:ea typeface="新細明體" panose="02020500000000000000" pitchFamily="18" charset="-120"/>
                <a:cs typeface="Times New Roman" panose="02020603050405020304" pitchFamily="18" charset="0"/>
              </a:rPr>
              <a:t>Source: </a:t>
            </a:r>
            <a:r>
              <a:rPr lang="en-US" dirty="0">
                <a:latin typeface="Times New Roman" panose="02020603050405020304" pitchFamily="18" charset="0"/>
                <a:ea typeface="新細明體" panose="02020500000000000000" pitchFamily="18" charset="-120"/>
                <a:cs typeface="Times New Roman" panose="02020603050405020304" pitchFamily="18" charset="0"/>
              </a:rPr>
              <a:t>This study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1F042C4-001B-4B0E-82F7-B97652CD33C0}"/>
              </a:ext>
            </a:extLst>
          </p:cNvPr>
          <p:cNvGraphicFramePr>
            <a:graphicFrameLocks noGrp="1"/>
          </p:cNvGraphicFramePr>
          <p:nvPr>
            <p:extLst>
              <p:ext uri="{D42A27DB-BD31-4B8C-83A1-F6EECF244321}">
                <p14:modId xmlns:p14="http://schemas.microsoft.com/office/powerpoint/2010/main" val="3654944138"/>
              </p:ext>
            </p:extLst>
          </p:nvPr>
        </p:nvGraphicFramePr>
        <p:xfrm>
          <a:off x="243839" y="594786"/>
          <a:ext cx="11576305" cy="6199371"/>
        </p:xfrm>
        <a:graphic>
          <a:graphicData uri="http://schemas.openxmlformats.org/drawingml/2006/table">
            <a:tbl>
              <a:tblPr>
                <a:tableStyleId>{5C22544A-7EE6-4342-B048-85BDC9FD1C3A}</a:tableStyleId>
              </a:tblPr>
              <a:tblGrid>
                <a:gridCol w="1158991">
                  <a:extLst>
                    <a:ext uri="{9D8B030D-6E8A-4147-A177-3AD203B41FA5}">
                      <a16:colId xmlns:a16="http://schemas.microsoft.com/office/drawing/2014/main" val="1587620272"/>
                    </a:ext>
                  </a:extLst>
                </a:gridCol>
                <a:gridCol w="7337810">
                  <a:extLst>
                    <a:ext uri="{9D8B030D-6E8A-4147-A177-3AD203B41FA5}">
                      <a16:colId xmlns:a16="http://schemas.microsoft.com/office/drawing/2014/main" val="1747052576"/>
                    </a:ext>
                  </a:extLst>
                </a:gridCol>
                <a:gridCol w="3079504">
                  <a:extLst>
                    <a:ext uri="{9D8B030D-6E8A-4147-A177-3AD203B41FA5}">
                      <a16:colId xmlns:a16="http://schemas.microsoft.com/office/drawing/2014/main" val="1258607079"/>
                    </a:ext>
                  </a:extLst>
                </a:gridCol>
              </a:tblGrid>
              <a:tr h="337875">
                <a:tc>
                  <a:txBody>
                    <a:bodyPr/>
                    <a:lstStyle/>
                    <a:p>
                      <a:pPr algn="ctr" fontAlgn="ctr"/>
                      <a:r>
                        <a:rPr lang="en-US" sz="1800" u="none" strike="noStrike" dirty="0">
                          <a:effectLst/>
                        </a:rPr>
                        <a:t>Paper ID</a:t>
                      </a:r>
                      <a:endParaRPr lang="en-US" sz="1800" b="1"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ctr" fontAlgn="ctr"/>
                      <a:r>
                        <a:rPr lang="en-US" sz="1800" u="none" strike="noStrike" dirty="0">
                          <a:effectLst/>
                          <a:highlight>
                            <a:srgbClr val="FFFF00"/>
                          </a:highlight>
                        </a:rPr>
                        <a:t>Antecedents</a:t>
                      </a:r>
                      <a:endParaRPr lang="en-US" sz="1800" b="1" i="0" u="none" strike="noStrike" dirty="0">
                        <a:solidFill>
                          <a:srgbClr val="000000"/>
                        </a:solidFill>
                        <a:effectLst/>
                        <a:highlight>
                          <a:srgbClr val="FFFF00"/>
                        </a:highlight>
                        <a:latin typeface="Times New Roman" panose="02020603050405020304" pitchFamily="18" charset="0"/>
                      </a:endParaRPr>
                    </a:p>
                  </a:txBody>
                  <a:tcPr marL="5304" marR="5304" marT="5304" marB="0" anchor="ctr"/>
                </a:tc>
                <a:tc>
                  <a:txBody>
                    <a:bodyPr/>
                    <a:lstStyle/>
                    <a:p>
                      <a:pPr algn="ctr" fontAlgn="ctr"/>
                      <a:r>
                        <a:rPr lang="en-US" sz="1800" u="none" strike="noStrike">
                          <a:effectLst/>
                        </a:rPr>
                        <a:t>Group</a:t>
                      </a:r>
                      <a:endParaRPr lang="en-US" sz="1800" b="1" i="0" u="none" strike="noStrike">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3936878687"/>
                  </a:ext>
                </a:extLst>
              </a:tr>
              <a:tr h="241346">
                <a:tc>
                  <a:txBody>
                    <a:bodyPr/>
                    <a:lstStyle/>
                    <a:p>
                      <a:pPr algn="ctr" fontAlgn="ctr"/>
                      <a:r>
                        <a:rPr lang="en-US" sz="1800" u="none" strike="noStrike" dirty="0">
                          <a:effectLst/>
                        </a:rPr>
                        <a:t>96</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Accommodation characteristics</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dirty="0">
                          <a:effectLst/>
                        </a:rPr>
                        <a:t>Environment and Mechanism</a:t>
                      </a:r>
                      <a:endParaRPr lang="en-US" sz="1800" b="0" i="0" u="none" strike="noStrike" dirty="0">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283514564"/>
                  </a:ext>
                </a:extLst>
              </a:tr>
              <a:tr h="241346">
                <a:tc>
                  <a:txBody>
                    <a:bodyPr/>
                    <a:lstStyle/>
                    <a:p>
                      <a:pPr algn="ctr" fontAlgn="ctr"/>
                      <a:r>
                        <a:rPr lang="en-US" sz="1800" u="none" strike="noStrike" dirty="0">
                          <a:effectLst/>
                        </a:rPr>
                        <a:t>70</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just" fontAlgn="ctr"/>
                      <a:r>
                        <a:rPr lang="en-US" sz="1800" u="none" strike="noStrike">
                          <a:effectLst/>
                        </a:rPr>
                        <a:t>City familiarity</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dirty="0">
                          <a:effectLst/>
                        </a:rPr>
                        <a:t>Environment and Mechanism</a:t>
                      </a:r>
                      <a:endParaRPr lang="en-US" sz="1800" b="0" i="0" u="none" strike="noStrike" dirty="0">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2065480894"/>
                  </a:ext>
                </a:extLst>
              </a:tr>
              <a:tr h="241346">
                <a:tc>
                  <a:txBody>
                    <a:bodyPr/>
                    <a:lstStyle/>
                    <a:p>
                      <a:pPr algn="ctr" fontAlgn="ctr"/>
                      <a:r>
                        <a:rPr lang="en-US" sz="1800" u="none" strike="noStrike" dirty="0">
                          <a:effectLst/>
                        </a:rPr>
                        <a:t>50</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Institutional mechanisms</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dirty="0">
                          <a:effectLst/>
                        </a:rPr>
                        <a:t>Environment and Mechanism</a:t>
                      </a:r>
                      <a:endParaRPr lang="en-US" sz="1800" b="0" i="0" u="none" strike="noStrike" dirty="0">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1736393333"/>
                  </a:ext>
                </a:extLst>
              </a:tr>
              <a:tr h="241346">
                <a:tc>
                  <a:txBody>
                    <a:bodyPr/>
                    <a:lstStyle/>
                    <a:p>
                      <a:pPr algn="ctr" fontAlgn="ctr"/>
                      <a:r>
                        <a:rPr lang="en-US" sz="1800" u="none" strike="noStrike" dirty="0">
                          <a:effectLst/>
                        </a:rPr>
                        <a:t>26</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Organizational legitimacy</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dirty="0">
                          <a:effectLst/>
                        </a:rPr>
                        <a:t>Environment and Mechanism</a:t>
                      </a:r>
                      <a:endParaRPr lang="en-US" sz="1800" b="0" i="0" u="none" strike="noStrike" dirty="0">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1017445488"/>
                  </a:ext>
                </a:extLst>
              </a:tr>
              <a:tr h="478114">
                <a:tc>
                  <a:txBody>
                    <a:bodyPr/>
                    <a:lstStyle/>
                    <a:p>
                      <a:pPr algn="ctr" fontAlgn="ctr"/>
                      <a:r>
                        <a:rPr lang="en-US" sz="1800" u="none" strike="noStrike" dirty="0">
                          <a:effectLst/>
                        </a:rPr>
                        <a:t>57</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just" fontAlgn="ctr"/>
                      <a:r>
                        <a:rPr lang="en-US" sz="1800" u="none" strike="noStrike">
                          <a:effectLst/>
                        </a:rPr>
                        <a:t>Pragmatic legitimacy, normative legitimacy, cognitive legitimacy, regulative legitimacy</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Environment and Mechanism</a:t>
                      </a:r>
                      <a:endParaRPr lang="en-US" sz="1800" b="0" i="0" u="none" strike="noStrike">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1797456953"/>
                  </a:ext>
                </a:extLst>
              </a:tr>
              <a:tr h="241346">
                <a:tc>
                  <a:txBody>
                    <a:bodyPr/>
                    <a:lstStyle/>
                    <a:p>
                      <a:pPr algn="ctr" fontAlgn="ctr"/>
                      <a:r>
                        <a:rPr lang="en-US" sz="1800" u="none" strike="noStrike" dirty="0">
                          <a:effectLst/>
                        </a:rPr>
                        <a:t>53</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Soft regulation, harsh regulation</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Environment and Mechanism</a:t>
                      </a:r>
                      <a:endParaRPr lang="en-US" sz="1800" b="0" i="0" u="none" strike="noStrike">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4266930993"/>
                  </a:ext>
                </a:extLst>
              </a:tr>
              <a:tr h="478114">
                <a:tc>
                  <a:txBody>
                    <a:bodyPr/>
                    <a:lstStyle/>
                    <a:p>
                      <a:pPr algn="ctr" fontAlgn="ctr"/>
                      <a:r>
                        <a:rPr lang="en-US" sz="1800" u="none" strike="noStrike" dirty="0">
                          <a:effectLst/>
                        </a:rPr>
                        <a:t>78</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Stability, controllability, intentionality, repentance, interactional justice, procedural justice, distributive justice</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dirty="0">
                          <a:effectLst/>
                        </a:rPr>
                        <a:t>Environment and Mechanism</a:t>
                      </a:r>
                      <a:endParaRPr lang="en-US" sz="1800" b="0" i="0" u="none" strike="noStrike" dirty="0">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1764202948"/>
                  </a:ext>
                </a:extLst>
              </a:tr>
              <a:tr h="241346">
                <a:tc>
                  <a:txBody>
                    <a:bodyPr/>
                    <a:lstStyle/>
                    <a:p>
                      <a:pPr algn="ctr" fontAlgn="ctr"/>
                      <a:r>
                        <a:rPr lang="en-US" sz="1800" u="none" strike="noStrike" dirty="0">
                          <a:effectLst/>
                        </a:rPr>
                        <a:t>29</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Trust in the incumbent platform</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dirty="0">
                          <a:effectLst/>
                        </a:rPr>
                        <a:t>Environment and Mechanism</a:t>
                      </a:r>
                      <a:endParaRPr lang="en-US" sz="1800" b="0" i="0" u="none" strike="noStrike" dirty="0">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2374516166"/>
                  </a:ext>
                </a:extLst>
              </a:tr>
              <a:tr h="241346">
                <a:tc>
                  <a:txBody>
                    <a:bodyPr/>
                    <a:lstStyle/>
                    <a:p>
                      <a:pPr algn="ctr" fontAlgn="ctr"/>
                      <a:r>
                        <a:rPr lang="en-US" sz="1800" u="none" strike="noStrike" dirty="0">
                          <a:effectLst/>
                        </a:rPr>
                        <a:t>89</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Uncertainty avoidance</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dirty="0">
                          <a:effectLst/>
                        </a:rPr>
                        <a:t>Environment and Mechanism</a:t>
                      </a:r>
                      <a:endParaRPr lang="en-US" sz="1800" b="0" i="0" u="none" strike="noStrike" dirty="0">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2111385675"/>
                  </a:ext>
                </a:extLst>
              </a:tr>
              <a:tr h="241346">
                <a:tc>
                  <a:txBody>
                    <a:bodyPr/>
                    <a:lstStyle/>
                    <a:p>
                      <a:pPr algn="ctr" fontAlgn="ctr"/>
                      <a:r>
                        <a:rPr lang="en-US" sz="1800" u="none" strike="noStrike" dirty="0">
                          <a:effectLst/>
                        </a:rPr>
                        <a:t>77</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just" fontAlgn="ctr"/>
                      <a:r>
                        <a:rPr lang="en-US" sz="1800" u="none" strike="noStrike">
                          <a:effectLst/>
                        </a:rPr>
                        <a:t>Uncertainty avoidance</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dirty="0">
                          <a:effectLst/>
                        </a:rPr>
                        <a:t>Environment and Mechanism</a:t>
                      </a:r>
                      <a:endParaRPr lang="en-US" sz="1800" b="0" i="0" u="none" strike="noStrike" dirty="0">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4071520068"/>
                  </a:ext>
                </a:extLst>
              </a:tr>
              <a:tr h="241346">
                <a:tc>
                  <a:txBody>
                    <a:bodyPr/>
                    <a:lstStyle/>
                    <a:p>
                      <a:pPr algn="ctr" fontAlgn="ctr"/>
                      <a:r>
                        <a:rPr lang="en-US" sz="1800" u="none" strike="noStrike" dirty="0">
                          <a:effectLst/>
                        </a:rPr>
                        <a:t>48</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 quality</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dirty="0">
                          <a:effectLst/>
                        </a:rPr>
                        <a:t>Information</a:t>
                      </a:r>
                      <a:endParaRPr lang="en-US" sz="1800" b="0" i="0" u="none" strike="noStrike" dirty="0">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813988681"/>
                  </a:ext>
                </a:extLst>
              </a:tr>
              <a:tr h="241346">
                <a:tc>
                  <a:txBody>
                    <a:bodyPr/>
                    <a:lstStyle/>
                    <a:p>
                      <a:pPr algn="ctr" fontAlgn="ctr"/>
                      <a:r>
                        <a:rPr lang="en-US" sz="1800" u="none" strike="noStrike" dirty="0">
                          <a:effectLst/>
                        </a:rPr>
                        <a:t>36</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 quality (readability, information amount)</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a:t>
                      </a:r>
                      <a:endParaRPr lang="en-US" sz="1800" b="0" i="0" u="none" strike="noStrike">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172917363"/>
                  </a:ext>
                </a:extLst>
              </a:tr>
              <a:tr h="241346">
                <a:tc>
                  <a:txBody>
                    <a:bodyPr/>
                    <a:lstStyle/>
                    <a:p>
                      <a:pPr algn="ctr" fontAlgn="ctr"/>
                      <a:r>
                        <a:rPr lang="en-US" sz="1800" u="none" strike="noStrike" dirty="0">
                          <a:effectLst/>
                        </a:rPr>
                        <a:t>102</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 support</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a:t>
                      </a:r>
                      <a:endParaRPr lang="en-US" sz="1800" b="0" i="0" u="none" strike="noStrike">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2452524935"/>
                  </a:ext>
                </a:extLst>
              </a:tr>
              <a:tr h="241346">
                <a:tc>
                  <a:txBody>
                    <a:bodyPr/>
                    <a:lstStyle/>
                    <a:p>
                      <a:pPr algn="ctr" fontAlgn="ctr"/>
                      <a:r>
                        <a:rPr lang="en-US" sz="1800" u="none" strike="noStrike" dirty="0">
                          <a:effectLst/>
                        </a:rPr>
                        <a:t>100</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Informational repair</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a:t>
                      </a:r>
                      <a:endParaRPr lang="en-US" sz="1800" b="0" i="0" u="none" strike="noStrike">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1711192812"/>
                  </a:ext>
                </a:extLst>
              </a:tr>
              <a:tr h="241346">
                <a:tc>
                  <a:txBody>
                    <a:bodyPr/>
                    <a:lstStyle/>
                    <a:p>
                      <a:pPr algn="ctr" fontAlgn="ctr"/>
                      <a:r>
                        <a:rPr lang="en-US" sz="1800" u="none" strike="noStrike" dirty="0">
                          <a:effectLst/>
                        </a:rPr>
                        <a:t>68</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Informational support</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a:t>
                      </a:r>
                      <a:endParaRPr lang="en-US" sz="1800" b="0" i="0" u="none" strike="noStrike">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3465221018"/>
                  </a:ext>
                </a:extLst>
              </a:tr>
              <a:tr h="241346">
                <a:tc>
                  <a:txBody>
                    <a:bodyPr/>
                    <a:lstStyle/>
                    <a:p>
                      <a:pPr algn="ctr" fontAlgn="ctr"/>
                      <a:r>
                        <a:rPr lang="en-US" sz="1800" u="none" strike="noStrike" dirty="0">
                          <a:effectLst/>
                        </a:rPr>
                        <a:t>45</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Informational support</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a:t>
                      </a:r>
                      <a:endParaRPr lang="en-US" sz="1800" b="0" i="0" u="none" strike="noStrike">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2045350023"/>
                  </a:ext>
                </a:extLst>
              </a:tr>
              <a:tr h="241346">
                <a:tc>
                  <a:txBody>
                    <a:bodyPr/>
                    <a:lstStyle/>
                    <a:p>
                      <a:pPr algn="ctr" fontAlgn="ctr"/>
                      <a:r>
                        <a:rPr lang="en-US" sz="1800" u="none" strike="noStrike" dirty="0">
                          <a:effectLst/>
                        </a:rPr>
                        <a:t>98</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Message ratio</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a:t>
                      </a:r>
                      <a:endParaRPr lang="en-US" sz="1800" b="0" i="0" u="none" strike="noStrike">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3260969266"/>
                  </a:ext>
                </a:extLst>
              </a:tr>
              <a:tr h="241346">
                <a:tc>
                  <a:txBody>
                    <a:bodyPr/>
                    <a:lstStyle/>
                    <a:p>
                      <a:pPr algn="ctr" fontAlgn="ctr"/>
                      <a:r>
                        <a:rPr lang="en-US" sz="1800" u="none" strike="noStrike" dirty="0">
                          <a:effectLst/>
                        </a:rPr>
                        <a:t>18</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Precision of the information, consistency of the information</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Information</a:t>
                      </a:r>
                      <a:endParaRPr lang="en-US" sz="1800" b="0" i="0" u="none" strike="noStrike">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1017764137"/>
                  </a:ext>
                </a:extLst>
              </a:tr>
              <a:tr h="241346">
                <a:tc>
                  <a:txBody>
                    <a:bodyPr/>
                    <a:lstStyle/>
                    <a:p>
                      <a:pPr algn="ctr" fontAlgn="ctr"/>
                      <a:r>
                        <a:rPr lang="en-US" sz="1800" u="none" strike="noStrike" dirty="0">
                          <a:effectLst/>
                        </a:rPr>
                        <a:t>76</a:t>
                      </a:r>
                      <a:endParaRPr lang="en-US" sz="1800" b="0" i="0" u="none" strike="noStrike" dirty="0">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a:effectLst/>
                        </a:rPr>
                        <a:t>Profile photo, profile information</a:t>
                      </a:r>
                      <a:endParaRPr lang="en-US" sz="1800" b="0" i="0" u="none" strike="noStrike">
                        <a:solidFill>
                          <a:srgbClr val="000000"/>
                        </a:solidFill>
                        <a:effectLst/>
                        <a:latin typeface="Times New Roman" panose="02020603050405020304" pitchFamily="18" charset="0"/>
                      </a:endParaRPr>
                    </a:p>
                  </a:txBody>
                  <a:tcPr marL="5304" marR="5304" marT="5304" marB="0" anchor="ctr"/>
                </a:tc>
                <a:tc>
                  <a:txBody>
                    <a:bodyPr/>
                    <a:lstStyle/>
                    <a:p>
                      <a:pPr algn="l" fontAlgn="ctr"/>
                      <a:r>
                        <a:rPr lang="en-US" sz="1800" u="none" strike="noStrike" dirty="0">
                          <a:effectLst/>
                        </a:rPr>
                        <a:t>Information</a:t>
                      </a:r>
                      <a:endParaRPr lang="en-US" sz="1800" b="0" i="0" u="none" strike="noStrike" dirty="0">
                        <a:solidFill>
                          <a:srgbClr val="000000"/>
                        </a:solidFill>
                        <a:effectLst/>
                        <a:latin typeface="Times New Roman" panose="02020603050405020304" pitchFamily="18" charset="0"/>
                      </a:endParaRPr>
                    </a:p>
                  </a:txBody>
                  <a:tcPr marL="5304" marR="5304" marT="5304" marB="0" anchor="ctr"/>
                </a:tc>
                <a:extLst>
                  <a:ext uri="{0D108BD9-81ED-4DB2-BD59-A6C34878D82A}">
                    <a16:rowId xmlns:a16="http://schemas.microsoft.com/office/drawing/2014/main" val="2847498148"/>
                  </a:ext>
                </a:extLst>
              </a:tr>
            </a:tbl>
          </a:graphicData>
        </a:graphic>
      </p:graphicFrame>
    </p:spTree>
    <p:extLst>
      <p:ext uri="{BB962C8B-B14F-4D97-AF65-F5344CB8AC3E}">
        <p14:creationId xmlns:p14="http://schemas.microsoft.com/office/powerpoint/2010/main" val="397503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2">
            <a:extLst>
              <a:ext uri="{FF2B5EF4-FFF2-40B4-BE49-F238E27FC236}">
                <a16:creationId xmlns:a16="http://schemas.microsoft.com/office/drawing/2014/main" id="{B3F2AC0F-D2F0-4130-AE68-A107CADCF887}"/>
              </a:ext>
            </a:extLst>
          </p:cNvPr>
          <p:cNvSpPr>
            <a:spLocks noGrp="1"/>
          </p:cNvSpPr>
          <p:nvPr>
            <p:ph type="dt" sz="quarter" idx="10"/>
          </p:nvPr>
        </p:nvSpPr>
        <p:spPr>
          <a:xfrm>
            <a:off x="7629620" y="6440396"/>
            <a:ext cx="2743200" cy="365125"/>
          </a:xfrm>
        </p:spPr>
        <p:txBody>
          <a:bodyPr/>
          <a:lstStyle/>
          <a:p>
            <a:pPr>
              <a:defRPr/>
            </a:pPr>
            <a:fld id="{85CB1A48-6FBD-4E0A-B1A0-D5B9643C0603}" type="datetime1">
              <a:rPr lang="zh-TW" altLang="en-US"/>
              <a:pPr>
                <a:defRPr/>
              </a:pPr>
              <a:t>2024/6/19</a:t>
            </a:fld>
            <a:endParaRPr lang="en-US" altLang="zh-TW"/>
          </a:p>
        </p:txBody>
      </p:sp>
      <p:sp>
        <p:nvSpPr>
          <p:cNvPr id="5" name="頁尾版面配置區 3">
            <a:extLst>
              <a:ext uri="{FF2B5EF4-FFF2-40B4-BE49-F238E27FC236}">
                <a16:creationId xmlns:a16="http://schemas.microsoft.com/office/drawing/2014/main" id="{E1EB30C6-4758-499D-A857-6513E11C321F}"/>
              </a:ext>
            </a:extLst>
          </p:cNvPr>
          <p:cNvSpPr>
            <a:spLocks noGrp="1"/>
          </p:cNvSpPr>
          <p:nvPr>
            <p:ph type="ftr" sz="quarter" idx="11"/>
          </p:nvPr>
        </p:nvSpPr>
        <p:spPr>
          <a:xfrm>
            <a:off x="864657" y="6440396"/>
            <a:ext cx="6672887" cy="365125"/>
          </a:xfrm>
        </p:spPr>
        <p:txBody>
          <a:bodyPr/>
          <a:lstStyle/>
          <a:p>
            <a:pPr>
              <a:defRPr/>
            </a:pPr>
            <a:r>
              <a:rPr lang="en-US" altLang="zh-TW" dirty="0"/>
              <a:t>Copyright E.Y. Li</a:t>
            </a:r>
          </a:p>
        </p:txBody>
      </p:sp>
      <p:sp>
        <p:nvSpPr>
          <p:cNvPr id="6" name="投影片編號版面配置區 4">
            <a:extLst>
              <a:ext uri="{FF2B5EF4-FFF2-40B4-BE49-F238E27FC236}">
                <a16:creationId xmlns:a16="http://schemas.microsoft.com/office/drawing/2014/main" id="{71396069-5F62-47B2-90B8-0BCA3B1E62DE}"/>
              </a:ext>
            </a:extLst>
          </p:cNvPr>
          <p:cNvSpPr>
            <a:spLocks noGrp="1"/>
          </p:cNvSpPr>
          <p:nvPr>
            <p:ph type="sldNum" sz="quarter" idx="12"/>
          </p:nvPr>
        </p:nvSpPr>
        <p:spPr>
          <a:xfrm>
            <a:off x="10514011" y="6431915"/>
            <a:ext cx="764215" cy="365125"/>
          </a:xfrm>
        </p:spPr>
        <p:txBody>
          <a:bodyPr/>
          <a:lstStyle/>
          <a:p>
            <a:pPr>
              <a:defRPr/>
            </a:pPr>
            <a:fld id="{3983670C-0EAA-4090-851F-11433B7EE47D}" type="slidenum">
              <a:rPr lang="en-US" altLang="zh-TW"/>
              <a:pPr>
                <a:defRPr/>
              </a:pPr>
              <a:t>27</a:t>
            </a:fld>
            <a:endParaRPr lang="en-US" altLang="zh-TW" dirty="0"/>
          </a:p>
        </p:txBody>
      </p:sp>
      <p:sp>
        <p:nvSpPr>
          <p:cNvPr id="3" name="Rectangle 2">
            <a:extLst>
              <a:ext uri="{FF2B5EF4-FFF2-40B4-BE49-F238E27FC236}">
                <a16:creationId xmlns:a16="http://schemas.microsoft.com/office/drawing/2014/main" id="{D6A31BE1-8720-4518-84A7-A638E33020AF}"/>
              </a:ext>
            </a:extLst>
          </p:cNvPr>
          <p:cNvSpPr/>
          <p:nvPr/>
        </p:nvSpPr>
        <p:spPr>
          <a:xfrm>
            <a:off x="2318974" y="619306"/>
            <a:ext cx="6194090" cy="468077"/>
          </a:xfrm>
          <a:prstGeom prst="rect">
            <a:avLst/>
          </a:prstGeom>
        </p:spPr>
        <p:txBody>
          <a:bodyPr wrap="square">
            <a:spAutoFit/>
          </a:bodyPr>
          <a:lstStyle/>
          <a:p>
            <a:pPr algn="just">
              <a:lnSpc>
                <a:spcPct val="107000"/>
              </a:lnSpc>
            </a:pPr>
            <a:r>
              <a:rPr lang="en-US" sz="2400" dirty="0">
                <a:solidFill>
                  <a:srgbClr val="002060"/>
                </a:solidFill>
                <a:latin typeface="Times New Roman" panose="02020603050405020304" pitchFamily="18" charset="0"/>
                <a:ea typeface="新細明體" panose="02020500000000000000" pitchFamily="18" charset="-120"/>
                <a:cs typeface="Times New Roman" panose="02020603050405020304" pitchFamily="18" charset="0"/>
              </a:rPr>
              <a:t>Table Z1. Frequency of trust antecedent groups </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240E44E-1F5A-4B66-9A85-8DAEC6D2E49C}"/>
              </a:ext>
            </a:extLst>
          </p:cNvPr>
          <p:cNvSpPr/>
          <p:nvPr/>
        </p:nvSpPr>
        <p:spPr>
          <a:xfrm>
            <a:off x="2141636" y="5957172"/>
            <a:ext cx="6096000" cy="374077"/>
          </a:xfrm>
          <a:prstGeom prst="rect">
            <a:avLst/>
          </a:prstGeom>
        </p:spPr>
        <p:txBody>
          <a:bodyPr>
            <a:spAutoFit/>
          </a:bodyPr>
          <a:lstStyle/>
          <a:p>
            <a:pPr algn="just">
              <a:lnSpc>
                <a:spcPct val="107000"/>
              </a:lnSpc>
            </a:pPr>
            <a:r>
              <a:rPr lang="en-US" i="1" dirty="0">
                <a:latin typeface="Times New Roman" panose="02020603050405020304" pitchFamily="18" charset="0"/>
                <a:ea typeface="新細明體" panose="02020500000000000000" pitchFamily="18" charset="-120"/>
                <a:cs typeface="Times New Roman" panose="02020603050405020304" pitchFamily="18" charset="0"/>
              </a:rPr>
              <a:t>Source: </a:t>
            </a:r>
            <a:r>
              <a:rPr lang="en-US" dirty="0">
                <a:latin typeface="Times New Roman" panose="02020603050405020304" pitchFamily="18" charset="0"/>
                <a:ea typeface="新細明體" panose="02020500000000000000" pitchFamily="18" charset="-120"/>
                <a:cs typeface="Times New Roman" panose="02020603050405020304" pitchFamily="18" charset="0"/>
              </a:rPr>
              <a:t>This study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1D980A38-59A5-4840-871F-E35B7E37975B}"/>
              </a:ext>
            </a:extLst>
          </p:cNvPr>
          <p:cNvGraphicFramePr>
            <a:graphicFrameLocks noGrp="1"/>
          </p:cNvGraphicFramePr>
          <p:nvPr>
            <p:extLst>
              <p:ext uri="{D42A27DB-BD31-4B8C-83A1-F6EECF244321}">
                <p14:modId xmlns:p14="http://schemas.microsoft.com/office/powerpoint/2010/main" val="1713754177"/>
              </p:ext>
            </p:extLst>
          </p:nvPr>
        </p:nvGraphicFramePr>
        <p:xfrm>
          <a:off x="2194560" y="1196530"/>
          <a:ext cx="6318504" cy="4760397"/>
        </p:xfrm>
        <a:graphic>
          <a:graphicData uri="http://schemas.openxmlformats.org/drawingml/2006/table">
            <a:tbl>
              <a:tblPr>
                <a:tableStyleId>{5C22544A-7EE6-4342-B048-85BDC9FD1C3A}</a:tableStyleId>
              </a:tblPr>
              <a:tblGrid>
                <a:gridCol w="4817077">
                  <a:extLst>
                    <a:ext uri="{9D8B030D-6E8A-4147-A177-3AD203B41FA5}">
                      <a16:colId xmlns:a16="http://schemas.microsoft.com/office/drawing/2014/main" val="2147579206"/>
                    </a:ext>
                  </a:extLst>
                </a:gridCol>
                <a:gridCol w="1501427">
                  <a:extLst>
                    <a:ext uri="{9D8B030D-6E8A-4147-A177-3AD203B41FA5}">
                      <a16:colId xmlns:a16="http://schemas.microsoft.com/office/drawing/2014/main" val="2588904479"/>
                    </a:ext>
                  </a:extLst>
                </a:gridCol>
              </a:tblGrid>
              <a:tr h="214015">
                <a:tc>
                  <a:txBody>
                    <a:bodyPr/>
                    <a:lstStyle/>
                    <a:p>
                      <a:pPr marL="0" indent="0" algn="ctr" fontAlgn="ctr">
                        <a:buFont typeface="Arial" panose="020B0604020202020204" pitchFamily="34" charset="0"/>
                        <a:buNone/>
                      </a:pPr>
                      <a:r>
                        <a:rPr lang="en-US" sz="2400" u="none" strike="noStrike" dirty="0">
                          <a:effectLst/>
                          <a:highlight>
                            <a:srgbClr val="FFFF00"/>
                          </a:highlight>
                        </a:rPr>
                        <a:t>Antecedent</a:t>
                      </a:r>
                      <a:r>
                        <a:rPr lang="en-US" sz="2400" u="none" strike="noStrike" dirty="0">
                          <a:effectLst/>
                        </a:rPr>
                        <a:t> Group</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N</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629153"/>
                  </a:ext>
                </a:extLst>
              </a:tr>
              <a:tr h="214015">
                <a:tc>
                  <a:txBody>
                    <a:bodyPr/>
                    <a:lstStyle/>
                    <a:p>
                      <a:pPr marL="342900" indent="-342900" algn="l" fontAlgn="ctr">
                        <a:buFont typeface="Arial" panose="020B0604020202020204" pitchFamily="34" charset="0"/>
                        <a:buChar char="•"/>
                      </a:pPr>
                      <a:r>
                        <a:rPr lang="en-US" sz="2400" u="none" strike="noStrike">
                          <a:effectLst/>
                        </a:rPr>
                        <a:t>Environment and Mechanism</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imes New Roman" panose="02020603050405020304" pitchFamily="18" charset="0"/>
                        </a:rPr>
                        <a:t>10</a:t>
                      </a: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951330"/>
                  </a:ext>
                </a:extLst>
              </a:tr>
              <a:tr h="214015">
                <a:tc>
                  <a:txBody>
                    <a:bodyPr/>
                    <a:lstStyle/>
                    <a:p>
                      <a:pPr marL="342900" indent="-342900" algn="l" fontAlgn="ctr">
                        <a:buFont typeface="Arial" panose="020B0604020202020204" pitchFamily="34" charset="0"/>
                        <a:buChar char="•"/>
                      </a:pPr>
                      <a:r>
                        <a:rPr lang="en-US" sz="2400" u="none" strike="noStrike" dirty="0">
                          <a:effectLst/>
                        </a:rPr>
                        <a:t>Information</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a:effectLst/>
                        </a:rPr>
                        <a:t>9</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6264100"/>
                  </a:ext>
                </a:extLst>
              </a:tr>
              <a:tr h="428030">
                <a:tc>
                  <a:txBody>
                    <a:bodyPr/>
                    <a:lstStyle/>
                    <a:p>
                      <a:pPr marL="342900" indent="-342900" algn="l" fontAlgn="ctr">
                        <a:buFont typeface="Arial" panose="020B0604020202020204" pitchFamily="34" charset="0"/>
                        <a:buChar char="•"/>
                      </a:pPr>
                      <a:r>
                        <a:rPr lang="en-US" sz="2400" u="none" strike="noStrike" dirty="0">
                          <a:effectLst/>
                        </a:rPr>
                        <a:t>Organizations and Third-Party</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8</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318891"/>
                  </a:ext>
                </a:extLst>
              </a:tr>
              <a:tr h="428030">
                <a:tc>
                  <a:txBody>
                    <a:bodyPr/>
                    <a:lstStyle/>
                    <a:p>
                      <a:pPr marL="342900" indent="-342900" algn="l" fontAlgn="ctr">
                        <a:buFont typeface="Arial" panose="020B0604020202020204" pitchFamily="34" charset="0"/>
                        <a:buChar char="•"/>
                      </a:pPr>
                      <a:r>
                        <a:rPr lang="en-US" sz="2400" u="none" strike="noStrike">
                          <a:effectLst/>
                        </a:rPr>
                        <a:t>Personal (mental, financial, rewards)</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56</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2951691"/>
                  </a:ext>
                </a:extLst>
              </a:tr>
              <a:tr h="428030">
                <a:tc>
                  <a:txBody>
                    <a:bodyPr/>
                    <a:lstStyle/>
                    <a:p>
                      <a:pPr marL="342900" indent="-342900" algn="l" fontAlgn="ctr">
                        <a:buFont typeface="Arial" panose="020B0604020202020204" pitchFamily="34" charset="0"/>
                        <a:buChar char="•"/>
                      </a:pPr>
                      <a:r>
                        <a:rPr lang="en-US" sz="2400" u="none" strike="noStrike">
                          <a:effectLst/>
                        </a:rPr>
                        <a:t>Quality, Platform, and System</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23</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2593904"/>
                  </a:ext>
                </a:extLst>
              </a:tr>
              <a:tr h="428030">
                <a:tc>
                  <a:txBody>
                    <a:bodyPr/>
                    <a:lstStyle/>
                    <a:p>
                      <a:pPr marL="342900" indent="-342900" algn="l" fontAlgn="ctr">
                        <a:buFont typeface="Arial" panose="020B0604020202020204" pitchFamily="34" charset="0"/>
                        <a:buChar char="•"/>
                      </a:pPr>
                      <a:r>
                        <a:rPr lang="en-US" sz="2400" u="none" strike="noStrike">
                          <a:effectLst/>
                        </a:rPr>
                        <a:t>Relationships and Interactions</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20</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596539"/>
                  </a:ext>
                </a:extLst>
              </a:tr>
              <a:tr h="214015">
                <a:tc>
                  <a:txBody>
                    <a:bodyPr/>
                    <a:lstStyle/>
                    <a:p>
                      <a:pPr marL="342900" indent="-342900" algn="l" fontAlgn="ctr">
                        <a:buFont typeface="Arial" panose="020B0604020202020204" pitchFamily="34" charset="0"/>
                        <a:buChar char="•"/>
                      </a:pPr>
                      <a:r>
                        <a:rPr lang="en-US" sz="2400" u="none" strike="noStrike">
                          <a:effectLst/>
                        </a:rPr>
                        <a:t>Responses</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6</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420919"/>
                  </a:ext>
                </a:extLst>
              </a:tr>
              <a:tr h="214015">
                <a:tc>
                  <a:txBody>
                    <a:bodyPr/>
                    <a:lstStyle/>
                    <a:p>
                      <a:pPr marL="342900" indent="-342900" algn="l" fontAlgn="ctr">
                        <a:buFont typeface="Arial" panose="020B0604020202020204" pitchFamily="34" charset="0"/>
                        <a:buChar char="•"/>
                      </a:pPr>
                      <a:r>
                        <a:rPr lang="en-US" sz="2400" u="none" strike="noStrike">
                          <a:effectLst/>
                        </a:rPr>
                        <a:t>Risk Factors</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13</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098642"/>
                  </a:ext>
                </a:extLst>
              </a:tr>
              <a:tr h="428030">
                <a:tc>
                  <a:txBody>
                    <a:bodyPr/>
                    <a:lstStyle/>
                    <a:p>
                      <a:pPr marL="342900" indent="-342900" algn="l" fontAlgn="ctr">
                        <a:buFont typeface="Arial" panose="020B0604020202020204" pitchFamily="34" charset="0"/>
                        <a:buChar char="•"/>
                      </a:pPr>
                      <a:r>
                        <a:rPr lang="en-US" sz="2400" u="none" strike="noStrike">
                          <a:effectLst/>
                        </a:rPr>
                        <a:t>Society, Culture, and Economy</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18</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997082"/>
                  </a:ext>
                </a:extLst>
              </a:tr>
              <a:tr h="214015">
                <a:tc>
                  <a:txBody>
                    <a:bodyPr/>
                    <a:lstStyle/>
                    <a:p>
                      <a:pPr marL="342900" indent="-342900" algn="l" fontAlgn="ctr">
                        <a:buFont typeface="Arial" panose="020B0604020202020204" pitchFamily="34" charset="0"/>
                        <a:buChar char="•"/>
                      </a:pPr>
                      <a:r>
                        <a:rPr lang="en-US" sz="2400" u="none" strike="noStrike">
                          <a:effectLst/>
                        </a:rPr>
                        <a:t>Technology and Innovation</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8</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264479"/>
                  </a:ext>
                </a:extLst>
              </a:tr>
              <a:tr h="214015">
                <a:tc>
                  <a:txBody>
                    <a:bodyPr/>
                    <a:lstStyle/>
                    <a:p>
                      <a:pPr marL="342900" indent="-342900" algn="l" fontAlgn="ctr">
                        <a:buFont typeface="Arial" panose="020B0604020202020204" pitchFamily="34" charset="0"/>
                        <a:buChar char="•"/>
                      </a:pPr>
                      <a:r>
                        <a:rPr lang="en-US" sz="2400" u="none" strike="noStrike">
                          <a:effectLst/>
                        </a:rPr>
                        <a:t>Time</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3</a:t>
                      </a:r>
                      <a:endParaRPr lang="en-US" sz="2400" b="0" i="0" u="none" strike="noStrike" dirty="0">
                        <a:solidFill>
                          <a:srgbClr val="000000"/>
                        </a:solidFill>
                        <a:effectLst/>
                        <a:latin typeface="Times New Roman" panose="02020603050405020304" pitchFamily="18" charset="0"/>
                      </a:endParaRPr>
                    </a:p>
                  </a:txBody>
                  <a:tcPr marL="8561" marR="8561" marT="8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2851"/>
                  </a:ext>
                </a:extLst>
              </a:tr>
            </a:tbl>
          </a:graphicData>
        </a:graphic>
      </p:graphicFrame>
    </p:spTree>
    <p:extLst>
      <p:ext uri="{BB962C8B-B14F-4D97-AF65-F5344CB8AC3E}">
        <p14:creationId xmlns:p14="http://schemas.microsoft.com/office/powerpoint/2010/main" val="1659096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12032" y="188641"/>
            <a:ext cx="7772400" cy="858503"/>
          </a:xfrm>
        </p:spPr>
        <p:txBody>
          <a:bodyPr/>
          <a:lstStyle/>
          <a:p>
            <a:pPr eaLnBrk="1" hangingPunct="1">
              <a:defRPr/>
            </a:pPr>
            <a:r>
              <a:rPr lang="en-US" altLang="zh-TW" dirty="0">
                <a:solidFill>
                  <a:srgbClr val="002060"/>
                </a:solidFill>
              </a:rPr>
              <a:t>Summary</a:t>
            </a:r>
          </a:p>
        </p:txBody>
      </p:sp>
      <p:sp>
        <p:nvSpPr>
          <p:cNvPr id="77827" name="Rectangle 3"/>
          <p:cNvSpPr>
            <a:spLocks noGrp="1" noChangeArrowheads="1"/>
          </p:cNvSpPr>
          <p:nvPr>
            <p:ph type="subTitle" idx="1"/>
          </p:nvPr>
        </p:nvSpPr>
        <p:spPr>
          <a:xfrm>
            <a:off x="2078673" y="1185200"/>
            <a:ext cx="8435338" cy="4249737"/>
          </a:xfrm>
        </p:spPr>
        <p:txBody>
          <a:bodyPr>
            <a:noAutofit/>
          </a:bodyPr>
          <a:lstStyle/>
          <a:p>
            <a:pPr marL="274638" indent="-274638" algn="l">
              <a:buFontTx/>
              <a:buChar char="•"/>
              <a:defRPr/>
            </a:pPr>
            <a:r>
              <a:rPr lang="en-US" sz="2400" b="1" cap="none" dirty="0">
                <a:solidFill>
                  <a:srgbClr val="002060"/>
                </a:solidFill>
              </a:rPr>
              <a:t>Trust is the bedrock of EC and social capital.</a:t>
            </a:r>
          </a:p>
          <a:p>
            <a:pPr marL="274638" indent="-274638" algn="l">
              <a:buFontTx/>
              <a:buChar char="•"/>
              <a:defRPr/>
            </a:pPr>
            <a:r>
              <a:rPr lang="en-US" sz="2400" b="1" cap="none" dirty="0">
                <a:solidFill>
                  <a:srgbClr val="002060"/>
                </a:solidFill>
              </a:rPr>
              <a:t>Trust is dynamic, not static.</a:t>
            </a:r>
          </a:p>
          <a:p>
            <a:pPr marL="274638" indent="-274638" algn="l">
              <a:buFontTx/>
              <a:buChar char="•"/>
              <a:defRPr/>
            </a:pPr>
            <a:r>
              <a:rPr lang="en-US" sz="2400" b="1" cap="none" dirty="0">
                <a:solidFill>
                  <a:srgbClr val="002060"/>
                </a:solidFill>
              </a:rPr>
              <a:t>Trust is contextual.</a:t>
            </a:r>
          </a:p>
          <a:p>
            <a:pPr marL="274638" indent="-274638" algn="l">
              <a:buFontTx/>
              <a:buChar char="•"/>
              <a:defRPr/>
            </a:pPr>
            <a:r>
              <a:rPr lang="en-US" sz="2400" b="1" cap="none" dirty="0">
                <a:solidFill>
                  <a:srgbClr val="002060"/>
                </a:solidFill>
              </a:rPr>
              <a:t>Trust needs an index, like ESG.</a:t>
            </a:r>
          </a:p>
          <a:p>
            <a:pPr marL="274638" indent="-274638" algn="l">
              <a:buFontTx/>
              <a:buChar char="•"/>
              <a:defRPr/>
            </a:pPr>
            <a:r>
              <a:rPr lang="en-US" sz="2400" b="1" cap="none" dirty="0">
                <a:solidFill>
                  <a:srgbClr val="002060"/>
                </a:solidFill>
              </a:rPr>
              <a:t>Trust needs a unified theory.</a:t>
            </a:r>
          </a:p>
          <a:p>
            <a:pPr marL="274638" indent="-274638" algn="l">
              <a:buFontTx/>
              <a:buChar char="•"/>
              <a:defRPr/>
            </a:pPr>
            <a:r>
              <a:rPr lang="en-US" sz="2400" b="1" cap="none" dirty="0">
                <a:solidFill>
                  <a:srgbClr val="002060"/>
                </a:solidFill>
              </a:rPr>
              <a:t>Trust model is complex and evolutional.</a:t>
            </a:r>
          </a:p>
          <a:p>
            <a:pPr marL="274638" indent="-274638" algn="l">
              <a:buFontTx/>
              <a:buChar char="•"/>
              <a:defRPr/>
            </a:pPr>
            <a:endParaRPr lang="en-US" sz="2400" b="1" cap="none" dirty="0">
              <a:solidFill>
                <a:srgbClr val="002060"/>
              </a:solidFill>
            </a:endParaRPr>
          </a:p>
          <a:p>
            <a:pPr marL="274638" indent="-274638" algn="l">
              <a:buFontTx/>
              <a:buChar char="•"/>
              <a:defRPr/>
            </a:pPr>
            <a:endParaRPr lang="en-US" sz="2400" b="1" cap="none" dirty="0">
              <a:solidFill>
                <a:srgbClr val="002060"/>
              </a:solidFill>
            </a:endParaRPr>
          </a:p>
          <a:p>
            <a:pPr marL="274638" indent="-274638" algn="l">
              <a:buFontTx/>
              <a:buChar char="•"/>
              <a:defRPr/>
            </a:pPr>
            <a:endParaRPr lang="en-US" sz="2400" cap="none" dirty="0">
              <a:solidFill>
                <a:srgbClr val="002060"/>
              </a:solidFill>
            </a:endParaRPr>
          </a:p>
        </p:txBody>
      </p:sp>
      <p:sp>
        <p:nvSpPr>
          <p:cNvPr id="7" name="日期版面配置區 2">
            <a:extLst>
              <a:ext uri="{FF2B5EF4-FFF2-40B4-BE49-F238E27FC236}">
                <a16:creationId xmlns:a16="http://schemas.microsoft.com/office/drawing/2014/main" id="{C4A65D0E-9A10-4303-B478-C04355BE8ED9}"/>
              </a:ext>
            </a:extLst>
          </p:cNvPr>
          <p:cNvSpPr txBox="1">
            <a:spLocks/>
          </p:cNvSpPr>
          <p:nvPr/>
        </p:nvSpPr>
        <p:spPr>
          <a:xfrm>
            <a:off x="7629620" y="64403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5CB1A48-6FBD-4E0A-B1A0-D5B9643C0603}" type="datetime1">
              <a:rPr lang="zh-TW" altLang="en-US" smtClean="0"/>
              <a:pPr>
                <a:defRPr/>
              </a:pPr>
              <a:t>2024/6/19</a:t>
            </a:fld>
            <a:endParaRPr lang="en-US" altLang="zh-TW"/>
          </a:p>
        </p:txBody>
      </p:sp>
      <p:sp>
        <p:nvSpPr>
          <p:cNvPr id="8" name="頁尾版面配置區 3">
            <a:extLst>
              <a:ext uri="{FF2B5EF4-FFF2-40B4-BE49-F238E27FC236}">
                <a16:creationId xmlns:a16="http://schemas.microsoft.com/office/drawing/2014/main" id="{CB3FB979-AD9F-4EBD-9A85-864D8026D129}"/>
              </a:ext>
            </a:extLst>
          </p:cNvPr>
          <p:cNvSpPr txBox="1">
            <a:spLocks/>
          </p:cNvSpPr>
          <p:nvPr/>
        </p:nvSpPr>
        <p:spPr>
          <a:xfrm>
            <a:off x="864657" y="6440396"/>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dirty="0"/>
              <a:t>Copyright E.Y. Li</a:t>
            </a:r>
          </a:p>
        </p:txBody>
      </p:sp>
      <p:sp>
        <p:nvSpPr>
          <p:cNvPr id="9" name="投影片編號版面配置區 4">
            <a:extLst>
              <a:ext uri="{FF2B5EF4-FFF2-40B4-BE49-F238E27FC236}">
                <a16:creationId xmlns:a16="http://schemas.microsoft.com/office/drawing/2014/main" id="{65C3F0D4-252E-4CFC-BF1C-AB95307479FE}"/>
              </a:ext>
            </a:extLst>
          </p:cNvPr>
          <p:cNvSpPr txBox="1">
            <a:spLocks/>
          </p:cNvSpPr>
          <p:nvPr/>
        </p:nvSpPr>
        <p:spPr>
          <a:xfrm>
            <a:off x="10514011" y="643191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mtClean="0"/>
              <a:pPr>
                <a:defRPr/>
              </a:pPr>
              <a:t>28</a:t>
            </a:fld>
            <a:endParaRPr lang="en-US" altLang="zh-TW" dirty="0"/>
          </a:p>
        </p:txBody>
      </p:sp>
    </p:spTree>
    <p:extLst>
      <p:ext uri="{BB962C8B-B14F-4D97-AF65-F5344CB8AC3E}">
        <p14:creationId xmlns:p14="http://schemas.microsoft.com/office/powerpoint/2010/main" val="29899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版面配置區 2">
            <a:extLst>
              <a:ext uri="{FF2B5EF4-FFF2-40B4-BE49-F238E27FC236}">
                <a16:creationId xmlns:a16="http://schemas.microsoft.com/office/drawing/2014/main" id="{C4A65D0E-9A10-4303-B478-C04355BE8ED9}"/>
              </a:ext>
            </a:extLst>
          </p:cNvPr>
          <p:cNvSpPr txBox="1">
            <a:spLocks/>
          </p:cNvSpPr>
          <p:nvPr/>
        </p:nvSpPr>
        <p:spPr>
          <a:xfrm>
            <a:off x="7629620" y="64403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5CB1A48-6FBD-4E0A-B1A0-D5B9643C0603}" type="datetime1">
              <a:rPr lang="zh-TW" altLang="en-US" smtClean="0"/>
              <a:pPr>
                <a:defRPr/>
              </a:pPr>
              <a:t>2024/6/19</a:t>
            </a:fld>
            <a:endParaRPr lang="en-US" altLang="zh-TW"/>
          </a:p>
        </p:txBody>
      </p:sp>
      <p:sp>
        <p:nvSpPr>
          <p:cNvPr id="8" name="頁尾版面配置區 3">
            <a:extLst>
              <a:ext uri="{FF2B5EF4-FFF2-40B4-BE49-F238E27FC236}">
                <a16:creationId xmlns:a16="http://schemas.microsoft.com/office/drawing/2014/main" id="{CB3FB979-AD9F-4EBD-9A85-864D8026D129}"/>
              </a:ext>
            </a:extLst>
          </p:cNvPr>
          <p:cNvSpPr txBox="1">
            <a:spLocks/>
          </p:cNvSpPr>
          <p:nvPr/>
        </p:nvSpPr>
        <p:spPr>
          <a:xfrm>
            <a:off x="864657" y="6440396"/>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dirty="0"/>
              <a:t>Copyright E.Y. Li</a:t>
            </a:r>
          </a:p>
        </p:txBody>
      </p:sp>
      <p:sp>
        <p:nvSpPr>
          <p:cNvPr id="9" name="投影片編號版面配置區 4">
            <a:extLst>
              <a:ext uri="{FF2B5EF4-FFF2-40B4-BE49-F238E27FC236}">
                <a16:creationId xmlns:a16="http://schemas.microsoft.com/office/drawing/2014/main" id="{65C3F0D4-252E-4CFC-BF1C-AB95307479FE}"/>
              </a:ext>
            </a:extLst>
          </p:cNvPr>
          <p:cNvSpPr txBox="1">
            <a:spLocks/>
          </p:cNvSpPr>
          <p:nvPr/>
        </p:nvSpPr>
        <p:spPr>
          <a:xfrm>
            <a:off x="10514011" y="643191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mtClean="0"/>
              <a:pPr>
                <a:defRPr/>
              </a:pPr>
              <a:t>29</a:t>
            </a:fld>
            <a:endParaRPr lang="en-US" altLang="zh-TW" dirty="0"/>
          </a:p>
        </p:txBody>
      </p:sp>
      <p:pic>
        <p:nvPicPr>
          <p:cNvPr id="4" name="Picture 3">
            <a:extLst>
              <a:ext uri="{FF2B5EF4-FFF2-40B4-BE49-F238E27FC236}">
                <a16:creationId xmlns:a16="http://schemas.microsoft.com/office/drawing/2014/main" id="{15708EDA-F3B9-4153-B3D7-8239E5EF9221}"/>
              </a:ext>
            </a:extLst>
          </p:cNvPr>
          <p:cNvPicPr>
            <a:picLocks noChangeAspect="1"/>
          </p:cNvPicPr>
          <p:nvPr/>
        </p:nvPicPr>
        <p:blipFill>
          <a:blip r:embed="rId3"/>
          <a:stretch>
            <a:fillRect/>
          </a:stretch>
        </p:blipFill>
        <p:spPr>
          <a:xfrm>
            <a:off x="4582207" y="0"/>
            <a:ext cx="7217228" cy="6858000"/>
          </a:xfrm>
          <a:prstGeom prst="rect">
            <a:avLst/>
          </a:prstGeom>
        </p:spPr>
      </p:pic>
      <p:sp>
        <p:nvSpPr>
          <p:cNvPr id="10" name="Rectangle 9">
            <a:extLst>
              <a:ext uri="{FF2B5EF4-FFF2-40B4-BE49-F238E27FC236}">
                <a16:creationId xmlns:a16="http://schemas.microsoft.com/office/drawing/2014/main" id="{1AF92EDC-FC5E-4579-B912-6B98DC838960}"/>
              </a:ext>
            </a:extLst>
          </p:cNvPr>
          <p:cNvSpPr/>
          <p:nvPr/>
        </p:nvSpPr>
        <p:spPr>
          <a:xfrm>
            <a:off x="187720" y="4064524"/>
            <a:ext cx="4528368" cy="461665"/>
          </a:xfrm>
          <a:prstGeom prst="rect">
            <a:avLst/>
          </a:prstGeom>
        </p:spPr>
        <p:txBody>
          <a:bodyPr wrap="square">
            <a:spAutoFit/>
          </a:bodyPr>
          <a:lstStyle/>
          <a:p>
            <a:r>
              <a:rPr lang="en-US" sz="2400" dirty="0">
                <a:solidFill>
                  <a:srgbClr val="FF0000"/>
                </a:solidFill>
                <a:hlinkClick r:id="rId4"/>
              </a:rPr>
              <a:t>https://</a:t>
            </a:r>
            <a:r>
              <a:rPr lang="en-US" sz="2400" dirty="0" err="1">
                <a:solidFill>
                  <a:srgbClr val="FF0000"/>
                </a:solidFill>
                <a:hlinkClick r:id="rId4"/>
              </a:rPr>
              <a:t>www.inderscience.com</a:t>
            </a:r>
            <a:r>
              <a:rPr lang="en-US" sz="2400" dirty="0">
                <a:solidFill>
                  <a:srgbClr val="FF0000"/>
                </a:solidFill>
                <a:hlinkClick r:id="rId4"/>
              </a:rPr>
              <a:t>/</a:t>
            </a:r>
            <a:r>
              <a:rPr lang="en-US" sz="2400" dirty="0" err="1">
                <a:solidFill>
                  <a:srgbClr val="FF0000"/>
                </a:solidFill>
                <a:hlinkClick r:id="rId4"/>
              </a:rPr>
              <a:t>ijeb</a:t>
            </a:r>
            <a:r>
              <a:rPr lang="en-US" sz="2400" dirty="0">
                <a:solidFill>
                  <a:srgbClr val="FF0000"/>
                </a:solidFill>
              </a:rPr>
              <a:t> </a:t>
            </a:r>
          </a:p>
        </p:txBody>
      </p:sp>
    </p:spTree>
    <p:extLst>
      <p:ext uri="{BB962C8B-B14F-4D97-AF65-F5344CB8AC3E}">
        <p14:creationId xmlns:p14="http://schemas.microsoft.com/office/powerpoint/2010/main" val="364466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12032" y="188641"/>
            <a:ext cx="7772400" cy="858503"/>
          </a:xfrm>
        </p:spPr>
        <p:txBody>
          <a:bodyPr/>
          <a:lstStyle/>
          <a:p>
            <a:pPr eaLnBrk="1" hangingPunct="1">
              <a:defRPr/>
            </a:pPr>
            <a:r>
              <a:rPr lang="en-US" altLang="zh-TW" dirty="0"/>
              <a:t>Agenda</a:t>
            </a:r>
          </a:p>
        </p:txBody>
      </p:sp>
      <p:sp>
        <p:nvSpPr>
          <p:cNvPr id="77827" name="Rectangle 3"/>
          <p:cNvSpPr>
            <a:spLocks noGrp="1" noChangeArrowheads="1"/>
          </p:cNvSpPr>
          <p:nvPr>
            <p:ph type="subTitle" idx="1"/>
          </p:nvPr>
        </p:nvSpPr>
        <p:spPr>
          <a:xfrm>
            <a:off x="2855913" y="1267497"/>
            <a:ext cx="7416800" cy="3770848"/>
          </a:xfrm>
        </p:spPr>
        <p:txBody>
          <a:bodyPr>
            <a:noAutofit/>
          </a:bodyPr>
          <a:lstStyle/>
          <a:p>
            <a:pPr marL="274638" indent="-274638" algn="l">
              <a:lnSpc>
                <a:spcPct val="100000"/>
              </a:lnSpc>
              <a:spcBef>
                <a:spcPts val="600"/>
              </a:spcBef>
              <a:buFontTx/>
              <a:buChar char="•"/>
              <a:defRPr/>
            </a:pPr>
            <a:r>
              <a:rPr lang="en-US" altLang="zh-TW" sz="2400" cap="none" dirty="0">
                <a:solidFill>
                  <a:schemeClr val="tx2"/>
                </a:solidFill>
              </a:rPr>
              <a:t>About me</a:t>
            </a:r>
          </a:p>
          <a:p>
            <a:pPr marL="274638" indent="-274638" algn="l">
              <a:lnSpc>
                <a:spcPct val="100000"/>
              </a:lnSpc>
              <a:spcBef>
                <a:spcPts val="600"/>
              </a:spcBef>
              <a:buFontTx/>
              <a:buChar char="•"/>
              <a:defRPr/>
            </a:pPr>
            <a:r>
              <a:rPr lang="en-US" altLang="zh-TW" sz="2400" cap="none" dirty="0">
                <a:solidFill>
                  <a:schemeClr val="tx2"/>
                </a:solidFill>
              </a:rPr>
              <a:t>E-commerce trend</a:t>
            </a:r>
          </a:p>
          <a:p>
            <a:pPr marL="274638" indent="-274638" algn="l">
              <a:lnSpc>
                <a:spcPct val="100000"/>
              </a:lnSpc>
              <a:spcBef>
                <a:spcPts val="600"/>
              </a:spcBef>
              <a:buFontTx/>
              <a:buChar char="•"/>
              <a:defRPr/>
            </a:pPr>
            <a:r>
              <a:rPr lang="en-US" altLang="zh-TW" sz="2400" cap="none" dirty="0">
                <a:solidFill>
                  <a:schemeClr val="tx2"/>
                </a:solidFill>
              </a:rPr>
              <a:t>Social network ties</a:t>
            </a:r>
          </a:p>
          <a:p>
            <a:pPr marL="274638" indent="-274638" algn="l">
              <a:lnSpc>
                <a:spcPct val="100000"/>
              </a:lnSpc>
              <a:spcBef>
                <a:spcPts val="600"/>
              </a:spcBef>
              <a:buFontTx/>
              <a:buChar char="•"/>
              <a:defRPr/>
            </a:pPr>
            <a:r>
              <a:rPr lang="en-US" altLang="zh-TW" sz="2400" cap="none" dirty="0">
                <a:solidFill>
                  <a:schemeClr val="tx2"/>
                </a:solidFill>
              </a:rPr>
              <a:t>Definition of trust</a:t>
            </a:r>
          </a:p>
          <a:p>
            <a:pPr marL="274638" indent="-274638" algn="l">
              <a:lnSpc>
                <a:spcPct val="100000"/>
              </a:lnSpc>
              <a:spcBef>
                <a:spcPts val="600"/>
              </a:spcBef>
              <a:buFontTx/>
              <a:buChar char="•"/>
              <a:defRPr/>
            </a:pPr>
            <a:r>
              <a:rPr lang="en-US" altLang="zh-TW" sz="2400" cap="none" dirty="0">
                <a:solidFill>
                  <a:schemeClr val="tx2"/>
                </a:solidFill>
              </a:rPr>
              <a:t>Trust reasons</a:t>
            </a:r>
            <a:endParaRPr lang="zh-TW" altLang="en-US" sz="2400" cap="none" dirty="0">
              <a:solidFill>
                <a:schemeClr val="tx2"/>
              </a:solidFill>
            </a:endParaRPr>
          </a:p>
          <a:p>
            <a:pPr marL="274638" indent="-274638" algn="l">
              <a:lnSpc>
                <a:spcPct val="100000"/>
              </a:lnSpc>
              <a:spcBef>
                <a:spcPts val="600"/>
              </a:spcBef>
              <a:buFontTx/>
              <a:buChar char="•"/>
              <a:defRPr/>
            </a:pPr>
            <a:r>
              <a:rPr lang="en-US" altLang="zh-TW" sz="2400" cap="none" dirty="0">
                <a:solidFill>
                  <a:schemeClr val="tx2"/>
                </a:solidFill>
              </a:rPr>
              <a:t>Flow of trust theory</a:t>
            </a:r>
          </a:p>
          <a:p>
            <a:pPr marL="274638" indent="-274638" algn="l">
              <a:lnSpc>
                <a:spcPct val="100000"/>
              </a:lnSpc>
              <a:spcBef>
                <a:spcPts val="600"/>
              </a:spcBef>
              <a:buFontTx/>
              <a:buChar char="•"/>
              <a:defRPr/>
            </a:pPr>
            <a:r>
              <a:rPr lang="en-US" altLang="zh-TW" sz="2400" cap="none" dirty="0">
                <a:solidFill>
                  <a:schemeClr val="tx2"/>
                </a:solidFill>
              </a:rPr>
              <a:t>Topology of trust system</a:t>
            </a:r>
          </a:p>
          <a:p>
            <a:pPr marL="274638" indent="-274638" algn="l">
              <a:lnSpc>
                <a:spcPct val="100000"/>
              </a:lnSpc>
              <a:spcBef>
                <a:spcPts val="600"/>
              </a:spcBef>
              <a:buFontTx/>
              <a:buChar char="•"/>
              <a:defRPr/>
            </a:pPr>
            <a:r>
              <a:rPr lang="en-US" altLang="zh-TW" sz="2400" cap="none" dirty="0">
                <a:solidFill>
                  <a:schemeClr val="tx2"/>
                </a:solidFill>
              </a:rPr>
              <a:t>Trust repair process</a:t>
            </a:r>
          </a:p>
          <a:p>
            <a:pPr marL="274638" indent="-274638" algn="l">
              <a:lnSpc>
                <a:spcPct val="100000"/>
              </a:lnSpc>
              <a:spcBef>
                <a:spcPts val="600"/>
              </a:spcBef>
              <a:buFontTx/>
              <a:buChar char="•"/>
              <a:defRPr/>
            </a:pPr>
            <a:r>
              <a:rPr lang="en-US" altLang="zh-TW" sz="2400" cap="none" dirty="0">
                <a:solidFill>
                  <a:schemeClr val="tx2"/>
                </a:solidFill>
              </a:rPr>
              <a:t>Trust behavior process </a:t>
            </a:r>
          </a:p>
          <a:p>
            <a:pPr marL="274638" indent="-274638" algn="l">
              <a:lnSpc>
                <a:spcPct val="100000"/>
              </a:lnSpc>
              <a:spcBef>
                <a:spcPts val="600"/>
              </a:spcBef>
              <a:buFontTx/>
              <a:buChar char="•"/>
              <a:defRPr/>
            </a:pPr>
            <a:r>
              <a:rPr lang="en-US" altLang="zh-TW" sz="2400" cap="none" dirty="0">
                <a:solidFill>
                  <a:schemeClr val="tx2"/>
                </a:solidFill>
              </a:rPr>
              <a:t>Systematic literature review</a:t>
            </a:r>
          </a:p>
          <a:p>
            <a:pPr marL="274638" indent="-274638" algn="l">
              <a:lnSpc>
                <a:spcPct val="100000"/>
              </a:lnSpc>
              <a:spcBef>
                <a:spcPts val="600"/>
              </a:spcBef>
              <a:buFontTx/>
              <a:buChar char="•"/>
              <a:defRPr/>
            </a:pPr>
            <a:r>
              <a:rPr lang="en-US" altLang="zh-TW" sz="2400" cap="none" dirty="0">
                <a:solidFill>
                  <a:schemeClr val="tx2"/>
                </a:solidFill>
              </a:rPr>
              <a:t>Summary</a:t>
            </a:r>
          </a:p>
          <a:p>
            <a:pPr marL="274638" indent="-274638" algn="l">
              <a:lnSpc>
                <a:spcPct val="100000"/>
              </a:lnSpc>
              <a:spcBef>
                <a:spcPts val="600"/>
              </a:spcBef>
              <a:buFontTx/>
              <a:buChar char="•"/>
              <a:defRPr/>
            </a:pPr>
            <a:r>
              <a:rPr lang="en-US" altLang="zh-TW" sz="2400" cap="none" dirty="0">
                <a:solidFill>
                  <a:schemeClr val="tx2"/>
                </a:solidFill>
              </a:rPr>
              <a:t>Q &amp; A</a:t>
            </a:r>
          </a:p>
        </p:txBody>
      </p:sp>
      <p:sp>
        <p:nvSpPr>
          <p:cNvPr id="7" name="日期版面配置區 2">
            <a:extLst>
              <a:ext uri="{FF2B5EF4-FFF2-40B4-BE49-F238E27FC236}">
                <a16:creationId xmlns:a16="http://schemas.microsoft.com/office/drawing/2014/main" id="{C4A65D0E-9A10-4303-B478-C04355BE8ED9}"/>
              </a:ext>
            </a:extLst>
          </p:cNvPr>
          <p:cNvSpPr txBox="1">
            <a:spLocks/>
          </p:cNvSpPr>
          <p:nvPr/>
        </p:nvSpPr>
        <p:spPr>
          <a:xfrm>
            <a:off x="7629620" y="64403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5CB1A48-6FBD-4E0A-B1A0-D5B9643C0603}" type="datetime1">
              <a:rPr lang="zh-TW" altLang="en-US" smtClean="0"/>
              <a:pPr>
                <a:defRPr/>
              </a:pPr>
              <a:t>2024/6/19</a:t>
            </a:fld>
            <a:endParaRPr lang="en-US" altLang="zh-TW"/>
          </a:p>
        </p:txBody>
      </p:sp>
      <p:sp>
        <p:nvSpPr>
          <p:cNvPr id="8" name="頁尾版面配置區 3">
            <a:extLst>
              <a:ext uri="{FF2B5EF4-FFF2-40B4-BE49-F238E27FC236}">
                <a16:creationId xmlns:a16="http://schemas.microsoft.com/office/drawing/2014/main" id="{CB3FB979-AD9F-4EBD-9A85-864D8026D129}"/>
              </a:ext>
            </a:extLst>
          </p:cNvPr>
          <p:cNvSpPr txBox="1">
            <a:spLocks/>
          </p:cNvSpPr>
          <p:nvPr/>
        </p:nvSpPr>
        <p:spPr>
          <a:xfrm>
            <a:off x="864657" y="6440396"/>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dirty="0"/>
              <a:t>Copyright E.Y. Li</a:t>
            </a:r>
          </a:p>
        </p:txBody>
      </p:sp>
      <p:sp>
        <p:nvSpPr>
          <p:cNvPr id="9" name="投影片編號版面配置區 4">
            <a:extLst>
              <a:ext uri="{FF2B5EF4-FFF2-40B4-BE49-F238E27FC236}">
                <a16:creationId xmlns:a16="http://schemas.microsoft.com/office/drawing/2014/main" id="{65C3F0D4-252E-4CFC-BF1C-AB95307479FE}"/>
              </a:ext>
            </a:extLst>
          </p:cNvPr>
          <p:cNvSpPr txBox="1">
            <a:spLocks/>
          </p:cNvSpPr>
          <p:nvPr/>
        </p:nvSpPr>
        <p:spPr>
          <a:xfrm>
            <a:off x="10514011" y="643191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mtClean="0"/>
              <a:pPr>
                <a:defRPr/>
              </a:pPr>
              <a:t>3</a:t>
            </a:fld>
            <a:endParaRPr lang="en-US" altLang="zh-TW" dirty="0"/>
          </a:p>
        </p:txBody>
      </p:sp>
    </p:spTree>
    <p:extLst>
      <p:ext uri="{BB962C8B-B14F-4D97-AF65-F5344CB8AC3E}">
        <p14:creationId xmlns:p14="http://schemas.microsoft.com/office/powerpoint/2010/main" val="3577905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版面配置區 2">
            <a:extLst>
              <a:ext uri="{FF2B5EF4-FFF2-40B4-BE49-F238E27FC236}">
                <a16:creationId xmlns:a16="http://schemas.microsoft.com/office/drawing/2014/main" id="{C4A65D0E-9A10-4303-B478-C04355BE8ED9}"/>
              </a:ext>
            </a:extLst>
          </p:cNvPr>
          <p:cNvSpPr txBox="1">
            <a:spLocks/>
          </p:cNvSpPr>
          <p:nvPr/>
        </p:nvSpPr>
        <p:spPr>
          <a:xfrm>
            <a:off x="7629620" y="64403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5CB1A48-6FBD-4E0A-B1A0-D5B9643C0603}" type="datetime1">
              <a:rPr lang="zh-TW" altLang="en-US" smtClean="0"/>
              <a:pPr>
                <a:defRPr/>
              </a:pPr>
              <a:t>2024/6/19</a:t>
            </a:fld>
            <a:endParaRPr lang="en-US" altLang="zh-TW"/>
          </a:p>
        </p:txBody>
      </p:sp>
      <p:sp>
        <p:nvSpPr>
          <p:cNvPr id="8" name="頁尾版面配置區 3">
            <a:extLst>
              <a:ext uri="{FF2B5EF4-FFF2-40B4-BE49-F238E27FC236}">
                <a16:creationId xmlns:a16="http://schemas.microsoft.com/office/drawing/2014/main" id="{CB3FB979-AD9F-4EBD-9A85-864D8026D129}"/>
              </a:ext>
            </a:extLst>
          </p:cNvPr>
          <p:cNvSpPr txBox="1">
            <a:spLocks/>
          </p:cNvSpPr>
          <p:nvPr/>
        </p:nvSpPr>
        <p:spPr>
          <a:xfrm>
            <a:off x="864657" y="6440396"/>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dirty="0"/>
              <a:t>Copyright E.Y. Li</a:t>
            </a:r>
          </a:p>
        </p:txBody>
      </p:sp>
      <p:sp>
        <p:nvSpPr>
          <p:cNvPr id="9" name="投影片編號版面配置區 4">
            <a:extLst>
              <a:ext uri="{FF2B5EF4-FFF2-40B4-BE49-F238E27FC236}">
                <a16:creationId xmlns:a16="http://schemas.microsoft.com/office/drawing/2014/main" id="{65C3F0D4-252E-4CFC-BF1C-AB95307479FE}"/>
              </a:ext>
            </a:extLst>
          </p:cNvPr>
          <p:cNvSpPr txBox="1">
            <a:spLocks/>
          </p:cNvSpPr>
          <p:nvPr/>
        </p:nvSpPr>
        <p:spPr>
          <a:xfrm>
            <a:off x="10514011" y="643191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mtClean="0"/>
              <a:pPr>
                <a:defRPr/>
              </a:pPr>
              <a:t>30</a:t>
            </a:fld>
            <a:endParaRPr lang="en-US" altLang="zh-TW" dirty="0"/>
          </a:p>
        </p:txBody>
      </p:sp>
      <p:sp>
        <p:nvSpPr>
          <p:cNvPr id="10" name="Rectangle 9">
            <a:extLst>
              <a:ext uri="{FF2B5EF4-FFF2-40B4-BE49-F238E27FC236}">
                <a16:creationId xmlns:a16="http://schemas.microsoft.com/office/drawing/2014/main" id="{1AF92EDC-FC5E-4579-B912-6B98DC838960}"/>
              </a:ext>
            </a:extLst>
          </p:cNvPr>
          <p:cNvSpPr/>
          <p:nvPr/>
        </p:nvSpPr>
        <p:spPr>
          <a:xfrm>
            <a:off x="130629" y="4053439"/>
            <a:ext cx="4690315" cy="461665"/>
          </a:xfrm>
          <a:prstGeom prst="rect">
            <a:avLst/>
          </a:prstGeom>
        </p:spPr>
        <p:txBody>
          <a:bodyPr wrap="square">
            <a:spAutoFit/>
          </a:bodyPr>
          <a:lstStyle/>
          <a:p>
            <a:r>
              <a:rPr lang="en-US" sz="2400" dirty="0">
                <a:solidFill>
                  <a:srgbClr val="FF0000"/>
                </a:solidFill>
                <a:hlinkClick r:id="rId3"/>
              </a:rPr>
              <a:t>https://www.inderscience.com/</a:t>
            </a:r>
            <a:r>
              <a:rPr lang="en-US" sz="2400" dirty="0">
                <a:solidFill>
                  <a:srgbClr val="FF0000"/>
                </a:solidFill>
                <a:hlinkClick r:id="rId4"/>
              </a:rPr>
              <a:t>ijisam</a:t>
            </a:r>
            <a:r>
              <a:rPr lang="en-US" sz="2400" dirty="0">
                <a:solidFill>
                  <a:srgbClr val="FF0000"/>
                </a:solidFill>
              </a:rPr>
              <a:t> </a:t>
            </a:r>
          </a:p>
        </p:txBody>
      </p:sp>
      <p:pic>
        <p:nvPicPr>
          <p:cNvPr id="2" name="Picture 1">
            <a:extLst>
              <a:ext uri="{FF2B5EF4-FFF2-40B4-BE49-F238E27FC236}">
                <a16:creationId xmlns:a16="http://schemas.microsoft.com/office/drawing/2014/main" id="{CFB3E1C7-9E01-4A65-9970-71E36052780B}"/>
              </a:ext>
            </a:extLst>
          </p:cNvPr>
          <p:cNvPicPr>
            <a:picLocks noChangeAspect="1"/>
          </p:cNvPicPr>
          <p:nvPr/>
        </p:nvPicPr>
        <p:blipFill>
          <a:blip r:embed="rId5"/>
          <a:stretch>
            <a:fillRect/>
          </a:stretch>
        </p:blipFill>
        <p:spPr>
          <a:xfrm>
            <a:off x="4820944" y="0"/>
            <a:ext cx="7371056" cy="6858000"/>
          </a:xfrm>
          <a:prstGeom prst="rect">
            <a:avLst/>
          </a:prstGeom>
        </p:spPr>
      </p:pic>
      <p:pic>
        <p:nvPicPr>
          <p:cNvPr id="4" name="Picture 3">
            <a:extLst>
              <a:ext uri="{FF2B5EF4-FFF2-40B4-BE49-F238E27FC236}">
                <a16:creationId xmlns:a16="http://schemas.microsoft.com/office/drawing/2014/main" id="{0077F704-0335-4AE4-A86D-53FBF3772843}"/>
              </a:ext>
            </a:extLst>
          </p:cNvPr>
          <p:cNvPicPr>
            <a:picLocks noChangeAspect="1"/>
          </p:cNvPicPr>
          <p:nvPr/>
        </p:nvPicPr>
        <p:blipFill>
          <a:blip r:embed="rId6"/>
          <a:stretch>
            <a:fillRect/>
          </a:stretch>
        </p:blipFill>
        <p:spPr>
          <a:xfrm>
            <a:off x="4969857" y="0"/>
            <a:ext cx="7079524" cy="6858000"/>
          </a:xfrm>
          <a:prstGeom prst="rect">
            <a:avLst/>
          </a:prstGeom>
        </p:spPr>
      </p:pic>
    </p:spTree>
    <p:extLst>
      <p:ext uri="{BB962C8B-B14F-4D97-AF65-F5344CB8AC3E}">
        <p14:creationId xmlns:p14="http://schemas.microsoft.com/office/powerpoint/2010/main" val="31075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2">
            <a:extLst>
              <a:ext uri="{FF2B5EF4-FFF2-40B4-BE49-F238E27FC236}">
                <a16:creationId xmlns:a16="http://schemas.microsoft.com/office/drawing/2014/main" id="{B3F2AC0F-D2F0-4130-AE68-A107CADCF887}"/>
              </a:ext>
            </a:extLst>
          </p:cNvPr>
          <p:cNvSpPr>
            <a:spLocks noGrp="1"/>
          </p:cNvSpPr>
          <p:nvPr>
            <p:ph type="dt" sz="quarter" idx="10"/>
          </p:nvPr>
        </p:nvSpPr>
        <p:spPr>
          <a:xfrm>
            <a:off x="7629620" y="6440396"/>
            <a:ext cx="2743200" cy="365125"/>
          </a:xfrm>
        </p:spPr>
        <p:txBody>
          <a:bodyPr/>
          <a:lstStyle/>
          <a:p>
            <a:pPr>
              <a:defRPr/>
            </a:pPr>
            <a:fld id="{85CB1A48-6FBD-4E0A-B1A0-D5B9643C0603}" type="datetime1">
              <a:rPr lang="zh-TW" altLang="en-US"/>
              <a:pPr>
                <a:defRPr/>
              </a:pPr>
              <a:t>2024/6/19</a:t>
            </a:fld>
            <a:endParaRPr lang="en-US" altLang="zh-TW"/>
          </a:p>
        </p:txBody>
      </p:sp>
      <p:sp>
        <p:nvSpPr>
          <p:cNvPr id="5" name="頁尾版面配置區 3">
            <a:extLst>
              <a:ext uri="{FF2B5EF4-FFF2-40B4-BE49-F238E27FC236}">
                <a16:creationId xmlns:a16="http://schemas.microsoft.com/office/drawing/2014/main" id="{E1EB30C6-4758-499D-A857-6513E11C321F}"/>
              </a:ext>
            </a:extLst>
          </p:cNvPr>
          <p:cNvSpPr>
            <a:spLocks noGrp="1"/>
          </p:cNvSpPr>
          <p:nvPr>
            <p:ph type="ftr" sz="quarter" idx="11"/>
          </p:nvPr>
        </p:nvSpPr>
        <p:spPr>
          <a:xfrm>
            <a:off x="864657" y="6440396"/>
            <a:ext cx="6672887" cy="365125"/>
          </a:xfrm>
        </p:spPr>
        <p:txBody>
          <a:bodyPr/>
          <a:lstStyle/>
          <a:p>
            <a:pPr>
              <a:defRPr/>
            </a:pPr>
            <a:r>
              <a:rPr lang="en-US" altLang="zh-TW" dirty="0"/>
              <a:t>Copyright E.Y. Li</a:t>
            </a:r>
          </a:p>
        </p:txBody>
      </p:sp>
      <p:sp>
        <p:nvSpPr>
          <p:cNvPr id="6" name="投影片編號版面配置區 4">
            <a:extLst>
              <a:ext uri="{FF2B5EF4-FFF2-40B4-BE49-F238E27FC236}">
                <a16:creationId xmlns:a16="http://schemas.microsoft.com/office/drawing/2014/main" id="{71396069-5F62-47B2-90B8-0BCA3B1E62DE}"/>
              </a:ext>
            </a:extLst>
          </p:cNvPr>
          <p:cNvSpPr>
            <a:spLocks noGrp="1"/>
          </p:cNvSpPr>
          <p:nvPr>
            <p:ph type="sldNum" sz="quarter" idx="12"/>
          </p:nvPr>
        </p:nvSpPr>
        <p:spPr>
          <a:xfrm>
            <a:off x="10514011" y="6431915"/>
            <a:ext cx="764215" cy="365125"/>
          </a:xfrm>
        </p:spPr>
        <p:txBody>
          <a:bodyPr/>
          <a:lstStyle/>
          <a:p>
            <a:pPr>
              <a:defRPr/>
            </a:pPr>
            <a:fld id="{3983670C-0EAA-4090-851F-11433B7EE47D}" type="slidenum">
              <a:rPr lang="en-US" altLang="zh-TW"/>
              <a:pPr>
                <a:defRPr/>
              </a:pPr>
              <a:t>31</a:t>
            </a:fld>
            <a:endParaRPr lang="en-US" altLang="zh-TW" dirty="0"/>
          </a:p>
        </p:txBody>
      </p:sp>
      <p:sp>
        <p:nvSpPr>
          <p:cNvPr id="9" name="WordArt 2">
            <a:extLst>
              <a:ext uri="{FF2B5EF4-FFF2-40B4-BE49-F238E27FC236}">
                <a16:creationId xmlns:a16="http://schemas.microsoft.com/office/drawing/2014/main" id="{6126C452-7B91-446E-BADA-BF5B58AA5ECF}"/>
              </a:ext>
            </a:extLst>
          </p:cNvPr>
          <p:cNvSpPr>
            <a:spLocks noChangeArrowheads="1" noChangeShapeType="1" noTextEdit="1"/>
          </p:cNvSpPr>
          <p:nvPr/>
        </p:nvSpPr>
        <p:spPr bwMode="auto">
          <a:xfrm>
            <a:off x="552724" y="2111375"/>
            <a:ext cx="11086551" cy="2635250"/>
          </a:xfrm>
          <a:prstGeom prst="rect">
            <a:avLst/>
          </a:prstGeom>
        </p:spPr>
        <p:txBody>
          <a:bodyPr wrap="none" fromWordArt="1">
            <a:prstTxWarp prst="textFadeUp">
              <a:avLst>
                <a:gd name="adj" fmla="val 9991"/>
              </a:avLst>
            </a:prstTxWarp>
          </a:bodyPr>
          <a:lstStyle/>
          <a:p>
            <a:pPr algn="ctr"/>
            <a:r>
              <a:rPr lang="en-US"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Thanks much for listening</a:t>
            </a:r>
          </a:p>
        </p:txBody>
      </p:sp>
      <p:sp>
        <p:nvSpPr>
          <p:cNvPr id="8" name="WordArt 2">
            <a:extLst>
              <a:ext uri="{FF2B5EF4-FFF2-40B4-BE49-F238E27FC236}">
                <a16:creationId xmlns:a16="http://schemas.microsoft.com/office/drawing/2014/main" id="{FED51E14-D384-42A6-926D-5F07E557982F}"/>
              </a:ext>
            </a:extLst>
          </p:cNvPr>
          <p:cNvSpPr>
            <a:spLocks noChangeArrowheads="1" noChangeShapeType="1" noTextEdit="1"/>
          </p:cNvSpPr>
          <p:nvPr/>
        </p:nvSpPr>
        <p:spPr bwMode="auto">
          <a:xfrm>
            <a:off x="4198132" y="2275378"/>
            <a:ext cx="4419600" cy="2657317"/>
          </a:xfrm>
          <a:prstGeom prst="rect">
            <a:avLst/>
          </a:prstGeom>
        </p:spPr>
        <p:txBody>
          <a:bodyPr wrap="none" fromWordArt="1">
            <a:prstTxWarp prst="textFadeUp">
              <a:avLst>
                <a:gd name="adj" fmla="val 9991"/>
              </a:avLst>
            </a:prstTxWarp>
          </a:bodyPr>
          <a:lstStyle/>
          <a:p>
            <a:pPr algn="ctr"/>
            <a:r>
              <a:rPr lang="en-US"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Q &amp; A</a:t>
            </a:r>
          </a:p>
        </p:txBody>
      </p:sp>
    </p:spTree>
    <p:extLst>
      <p:ext uri="{BB962C8B-B14F-4D97-AF65-F5344CB8AC3E}">
        <p14:creationId xmlns:p14="http://schemas.microsoft.com/office/powerpoint/2010/main" val="36252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79650" y="0"/>
            <a:ext cx="7772400" cy="1052736"/>
          </a:xfrm>
        </p:spPr>
        <p:txBody>
          <a:bodyPr/>
          <a:lstStyle/>
          <a:p>
            <a:pPr>
              <a:defRPr/>
            </a:pPr>
            <a:r>
              <a:rPr lang="en-US" altLang="zh-TW" dirty="0"/>
              <a:t>About Me</a:t>
            </a:r>
          </a:p>
        </p:txBody>
      </p:sp>
      <p:sp>
        <p:nvSpPr>
          <p:cNvPr id="77827" name="Rectangle 3"/>
          <p:cNvSpPr>
            <a:spLocks noGrp="1" noChangeArrowheads="1"/>
          </p:cNvSpPr>
          <p:nvPr>
            <p:ph type="subTitle" idx="1"/>
          </p:nvPr>
        </p:nvSpPr>
        <p:spPr>
          <a:xfrm>
            <a:off x="1919288" y="1196753"/>
            <a:ext cx="8208962" cy="4394423"/>
          </a:xfrm>
        </p:spPr>
        <p:txBody>
          <a:bodyPr>
            <a:noAutofit/>
          </a:bodyPr>
          <a:lstStyle/>
          <a:p>
            <a:pPr algn="l">
              <a:defRPr/>
            </a:pPr>
            <a:r>
              <a:rPr lang="en-US" altLang="zh-TW" sz="2000" b="1" cap="none" dirty="0">
                <a:solidFill>
                  <a:schemeClr val="tx2"/>
                </a:solidFill>
              </a:rPr>
              <a:t>Eldon Y. Li </a:t>
            </a:r>
            <a:r>
              <a:rPr lang="en-US" altLang="zh-TW" sz="2000" cap="none" dirty="0">
                <a:solidFill>
                  <a:schemeClr val="tx2"/>
                </a:solidFill>
              </a:rPr>
              <a:t>is chair professor and former  founding director of Department of Information Management at National Chung Cheng University in Chiayi, Taiwan and emeritus professor of MIS at both National Chengchi University in Taiwan and California Polytechnic State University–San Luis Obispo in the US. he received his MSBA and Ph.D. degrees from Texas Tech University, USA. he is listed in the world’s top 2% scientists 2021 version 4 and has published over 300 papers related to electronic business, innovation and technology management, human factors in information technology (it), strategic it planning and e-service operations and quality management. he is the honorary president of International Consortium for Electronic Business and the editor-in-chief of </a:t>
            </a:r>
            <a:r>
              <a:rPr lang="en-US" altLang="zh-TW" sz="2000" i="1" cap="none" dirty="0">
                <a:solidFill>
                  <a:schemeClr val="tx2"/>
                </a:solidFill>
              </a:rPr>
              <a:t>International Journal of Electronic Business </a:t>
            </a:r>
            <a:r>
              <a:rPr lang="en-US" altLang="zh-TW" sz="2000" cap="none" dirty="0">
                <a:solidFill>
                  <a:schemeClr val="tx2"/>
                </a:solidFill>
              </a:rPr>
              <a:t>and </a:t>
            </a:r>
            <a:r>
              <a:rPr lang="en-US" altLang="zh-TW" sz="2000" i="1" cap="none" dirty="0">
                <a:solidFill>
                  <a:schemeClr val="tx2"/>
                </a:solidFill>
              </a:rPr>
              <a:t>Journal Of Business and Management</a:t>
            </a:r>
            <a:r>
              <a:rPr lang="en-US" altLang="zh-TW" sz="2000" cap="none" dirty="0">
                <a:solidFill>
                  <a:schemeClr val="tx2"/>
                </a:solidFill>
              </a:rPr>
              <a:t>.</a:t>
            </a:r>
          </a:p>
        </p:txBody>
      </p:sp>
      <p:sp>
        <p:nvSpPr>
          <p:cNvPr id="2" name="日期版面配置區 1"/>
          <p:cNvSpPr>
            <a:spLocks noGrp="1"/>
          </p:cNvSpPr>
          <p:nvPr>
            <p:ph type="dt" sz="quarter" idx="12"/>
          </p:nvPr>
        </p:nvSpPr>
        <p:spPr>
          <a:xfrm>
            <a:off x="8407887" y="6422769"/>
            <a:ext cx="1971189" cy="365125"/>
          </a:xfrm>
        </p:spPr>
        <p:txBody>
          <a:bodyPr/>
          <a:lstStyle/>
          <a:p>
            <a:pPr>
              <a:defRPr/>
            </a:pPr>
            <a:fld id="{CCC7E529-648E-4E49-B0B8-76FEFBF3C23E}" type="datetime1">
              <a:rPr lang="zh-TW" altLang="en-US"/>
              <a:pPr>
                <a:defRPr/>
              </a:pPr>
              <a:t>2024/6/19</a:t>
            </a:fld>
            <a:endParaRPr lang="en-US" altLang="zh-TW" dirty="0"/>
          </a:p>
        </p:txBody>
      </p:sp>
      <p:sp>
        <p:nvSpPr>
          <p:cNvPr id="3" name="頁尾版面配置區 2"/>
          <p:cNvSpPr>
            <a:spLocks noGrp="1"/>
          </p:cNvSpPr>
          <p:nvPr>
            <p:ph type="ftr" sz="quarter" idx="10"/>
          </p:nvPr>
        </p:nvSpPr>
        <p:spPr>
          <a:xfrm>
            <a:off x="870912" y="6422769"/>
            <a:ext cx="2786687" cy="365125"/>
          </a:xfrm>
        </p:spPr>
        <p:txBody>
          <a:bodyPr/>
          <a:lstStyle/>
          <a:p>
            <a:pPr algn="l">
              <a:defRPr/>
            </a:pPr>
            <a:r>
              <a:rPr lang="en-US" altLang="zh-TW" dirty="0"/>
              <a:t>Copyright E.Y. Li</a:t>
            </a:r>
          </a:p>
        </p:txBody>
      </p:sp>
      <p:sp>
        <p:nvSpPr>
          <p:cNvPr id="4" name="投影片編號版面配置區 3"/>
          <p:cNvSpPr>
            <a:spLocks noGrp="1"/>
          </p:cNvSpPr>
          <p:nvPr>
            <p:ph type="sldNum" sz="quarter" idx="11"/>
          </p:nvPr>
        </p:nvSpPr>
        <p:spPr>
          <a:xfrm>
            <a:off x="11072817" y="6422770"/>
            <a:ext cx="764215" cy="365125"/>
          </a:xfrm>
        </p:spPr>
        <p:txBody>
          <a:bodyPr/>
          <a:lstStyle/>
          <a:p>
            <a:pPr>
              <a:defRPr/>
            </a:pPr>
            <a:fld id="{47A246AB-3FE8-4E3F-A4D6-BE2FE5815279}" type="slidenum">
              <a:rPr lang="en-US" altLang="zh-TW"/>
              <a:pPr>
                <a:defRPr/>
              </a:pPr>
              <a:t>4</a:t>
            </a:fld>
            <a:endParaRPr lang="en-US" altLang="zh-TW" dirty="0"/>
          </a:p>
        </p:txBody>
      </p:sp>
    </p:spTree>
    <p:extLst>
      <p:ext uri="{BB962C8B-B14F-4D97-AF65-F5344CB8AC3E}">
        <p14:creationId xmlns:p14="http://schemas.microsoft.com/office/powerpoint/2010/main" val="329662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DC913F-7FE7-4414-A5DC-07F30E9C9C3C}"/>
              </a:ext>
            </a:extLst>
          </p:cNvPr>
          <p:cNvSpPr/>
          <p:nvPr/>
        </p:nvSpPr>
        <p:spPr>
          <a:xfrm>
            <a:off x="1524001" y="40296"/>
            <a:ext cx="9144000" cy="1384995"/>
          </a:xfrm>
          <a:prstGeom prst="rect">
            <a:avLst/>
          </a:prstGeom>
          <a:effectLst>
            <a:outerShdw blurRad="50800" dist="38100" dir="2700000" algn="tl" rotWithShape="0">
              <a:prstClr val="black">
                <a:alpha val="40000"/>
              </a:prstClr>
            </a:outerShdw>
          </a:effectLst>
        </p:spPr>
        <p:txBody>
          <a:bodyPr wrap="square">
            <a:spAutoFit/>
          </a:bodyPr>
          <a:lstStyle/>
          <a:p>
            <a:r>
              <a:rPr lang="en-US" sz="2800" b="1" dirty="0">
                <a:solidFill>
                  <a:srgbClr val="002060"/>
                </a:solidFill>
                <a:latin typeface="Times New Roman" panose="02020603050405020304" pitchFamily="18" charset="0"/>
                <a:cs typeface="Times New Roman" panose="02020603050405020304" pitchFamily="18" charset="0"/>
              </a:rPr>
              <a:t>Thanks the COVID-19 pandemic, people are working and buying online longer, contributing to a significant growth in global economy, both traditional and digital, in the U.S.</a:t>
            </a:r>
          </a:p>
        </p:txBody>
      </p:sp>
      <p:grpSp>
        <p:nvGrpSpPr>
          <p:cNvPr id="6" name="Group 5">
            <a:extLst>
              <a:ext uri="{FF2B5EF4-FFF2-40B4-BE49-F238E27FC236}">
                <a16:creationId xmlns:a16="http://schemas.microsoft.com/office/drawing/2014/main" id="{E07466F0-62BF-4424-A96B-39664EC975D2}"/>
              </a:ext>
            </a:extLst>
          </p:cNvPr>
          <p:cNvGrpSpPr/>
          <p:nvPr/>
        </p:nvGrpSpPr>
        <p:grpSpPr>
          <a:xfrm>
            <a:off x="2397548" y="1519179"/>
            <a:ext cx="7396904" cy="4974434"/>
            <a:chOff x="2354035" y="1531983"/>
            <a:chExt cx="7737024" cy="5107005"/>
          </a:xfrm>
          <a:solidFill>
            <a:schemeClr val="accent2"/>
          </a:solidFill>
        </p:grpSpPr>
        <p:graphicFrame>
          <p:nvGraphicFramePr>
            <p:cNvPr id="7" name="Chart 6">
              <a:extLst>
                <a:ext uri="{FF2B5EF4-FFF2-40B4-BE49-F238E27FC236}">
                  <a16:creationId xmlns:a16="http://schemas.microsoft.com/office/drawing/2014/main" id="{C426CBBD-E682-4971-9060-083FCAED0937}"/>
                </a:ext>
              </a:extLst>
            </p:cNvPr>
            <p:cNvGraphicFramePr/>
            <p:nvPr>
              <p:extLst>
                <p:ext uri="{D42A27DB-BD31-4B8C-83A1-F6EECF244321}">
                  <p14:modId xmlns:p14="http://schemas.microsoft.com/office/powerpoint/2010/main" val="3182097017"/>
                </p:ext>
              </p:extLst>
            </p:nvPr>
          </p:nvGraphicFramePr>
          <p:xfrm>
            <a:off x="2354035" y="1531983"/>
            <a:ext cx="7737022" cy="443338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5C08D077-2FED-4BDF-9D5C-4CA3696C52FA}"/>
                </a:ext>
              </a:extLst>
            </p:cNvPr>
            <p:cNvSpPr/>
            <p:nvPr/>
          </p:nvSpPr>
          <p:spPr>
            <a:xfrm>
              <a:off x="2354037" y="5975432"/>
              <a:ext cx="7737022" cy="663556"/>
            </a:xfrm>
            <a:prstGeom prst="rect">
              <a:avLst/>
            </a:prstGeom>
            <a:grpFill/>
          </p:spPr>
          <p:txBody>
            <a:bodyPr wrap="square">
              <a:spAutoFit/>
            </a:bodyPr>
            <a:lstStyle/>
            <a:p>
              <a:pPr algn="ctr"/>
              <a:r>
                <a:rPr lang="en-GB" i="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Source</a:t>
              </a:r>
              <a:r>
                <a:rPr lang="en-GB"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Adapted from the US Census Bureau News (USCB, 2021).</a:t>
              </a:r>
              <a:br>
                <a:rPr lang="en-GB"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GB"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Figure 1. Adjusted total and EC retail sales in the US.</a:t>
              </a:r>
              <a:endParaRPr lang="en-US" sz="1600" dirty="0">
                <a:solidFill>
                  <a:srgbClr val="002060"/>
                </a:solidFill>
                <a:latin typeface="Times New Roman" panose="02020603050405020304" pitchFamily="18" charset="0"/>
                <a:cs typeface="Arial" panose="020B0604020202020204" pitchFamily="34" charset="0"/>
              </a:endParaRPr>
            </a:p>
          </p:txBody>
        </p:sp>
      </p:grpSp>
      <p:grpSp>
        <p:nvGrpSpPr>
          <p:cNvPr id="11" name="Group 10">
            <a:extLst>
              <a:ext uri="{FF2B5EF4-FFF2-40B4-BE49-F238E27FC236}">
                <a16:creationId xmlns:a16="http://schemas.microsoft.com/office/drawing/2014/main" id="{CC9770B5-51FD-4192-84E7-68FF3F0F2DFD}"/>
              </a:ext>
            </a:extLst>
          </p:cNvPr>
          <p:cNvGrpSpPr/>
          <p:nvPr/>
        </p:nvGrpSpPr>
        <p:grpSpPr>
          <a:xfrm>
            <a:off x="4653838" y="1563700"/>
            <a:ext cx="2450274" cy="2982686"/>
            <a:chOff x="3129838" y="1563700"/>
            <a:chExt cx="2450274" cy="2982686"/>
          </a:xfrm>
        </p:grpSpPr>
        <p:sp>
          <p:nvSpPr>
            <p:cNvPr id="9" name="Arrow: Right 8">
              <a:extLst>
                <a:ext uri="{FF2B5EF4-FFF2-40B4-BE49-F238E27FC236}">
                  <a16:creationId xmlns:a16="http://schemas.microsoft.com/office/drawing/2014/main" id="{908EC8DD-833E-45F7-9993-1AB964798A5E}"/>
                </a:ext>
              </a:extLst>
            </p:cNvPr>
            <p:cNvSpPr/>
            <p:nvPr/>
          </p:nvSpPr>
          <p:spPr>
            <a:xfrm rot="594987" flipH="1" flipV="1">
              <a:off x="3129838" y="2921564"/>
              <a:ext cx="1665514" cy="468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5497E11-AF07-4F92-B873-9CBB4523E88F}"/>
                </a:ext>
              </a:extLst>
            </p:cNvPr>
            <p:cNvCxnSpPr/>
            <p:nvPr/>
          </p:nvCxnSpPr>
          <p:spPr>
            <a:xfrm>
              <a:off x="5580112" y="1563700"/>
              <a:ext cx="0" cy="298268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日期版面配置區 2">
            <a:extLst>
              <a:ext uri="{FF2B5EF4-FFF2-40B4-BE49-F238E27FC236}">
                <a16:creationId xmlns:a16="http://schemas.microsoft.com/office/drawing/2014/main" id="{E2314AA1-4045-436A-8983-A06AD711371F}"/>
              </a:ext>
            </a:extLst>
          </p:cNvPr>
          <p:cNvSpPr txBox="1">
            <a:spLocks/>
          </p:cNvSpPr>
          <p:nvPr/>
        </p:nvSpPr>
        <p:spPr>
          <a:xfrm>
            <a:off x="7629620" y="64403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5CB1A48-6FBD-4E0A-B1A0-D5B9643C0603}" type="datetime1">
              <a:rPr lang="zh-TW" altLang="en-US" smtClean="0"/>
              <a:pPr>
                <a:defRPr/>
              </a:pPr>
              <a:t>2024/6/19</a:t>
            </a:fld>
            <a:endParaRPr lang="en-US" altLang="zh-TW"/>
          </a:p>
        </p:txBody>
      </p:sp>
      <p:sp>
        <p:nvSpPr>
          <p:cNvPr id="13" name="頁尾版面配置區 3">
            <a:extLst>
              <a:ext uri="{FF2B5EF4-FFF2-40B4-BE49-F238E27FC236}">
                <a16:creationId xmlns:a16="http://schemas.microsoft.com/office/drawing/2014/main" id="{8C72DE75-14B8-4067-9E6C-243B628202CC}"/>
              </a:ext>
            </a:extLst>
          </p:cNvPr>
          <p:cNvSpPr txBox="1">
            <a:spLocks/>
          </p:cNvSpPr>
          <p:nvPr/>
        </p:nvSpPr>
        <p:spPr>
          <a:xfrm>
            <a:off x="864657" y="6440396"/>
            <a:ext cx="6672887"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TW"/>
              <a:t>Copyright E.Y. Li</a:t>
            </a:r>
            <a:endParaRPr lang="en-US" altLang="zh-TW" dirty="0"/>
          </a:p>
        </p:txBody>
      </p:sp>
      <p:sp>
        <p:nvSpPr>
          <p:cNvPr id="14" name="投影片編號版面配置區 4">
            <a:extLst>
              <a:ext uri="{FF2B5EF4-FFF2-40B4-BE49-F238E27FC236}">
                <a16:creationId xmlns:a16="http://schemas.microsoft.com/office/drawing/2014/main" id="{AC1391A1-0471-47BE-BB00-28583F73971A}"/>
              </a:ext>
            </a:extLst>
          </p:cNvPr>
          <p:cNvSpPr txBox="1">
            <a:spLocks/>
          </p:cNvSpPr>
          <p:nvPr/>
        </p:nvSpPr>
        <p:spPr>
          <a:xfrm>
            <a:off x="10514011" y="643191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983670C-0EAA-4090-851F-11433B7EE47D}" type="slidenum">
              <a:rPr lang="en-US" altLang="zh-TW" smtClean="0"/>
              <a:pPr>
                <a:defRPr/>
              </a:pPr>
              <a:t>5</a:t>
            </a:fld>
            <a:endParaRPr lang="en-US" altLang="zh-TW" dirty="0"/>
          </a:p>
        </p:txBody>
      </p:sp>
    </p:spTree>
    <p:extLst>
      <p:ext uri="{BB962C8B-B14F-4D97-AF65-F5344CB8AC3E}">
        <p14:creationId xmlns:p14="http://schemas.microsoft.com/office/powerpoint/2010/main" val="4001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1E19090D-4C30-AC6F-949B-414BADD8EA1D}"/>
              </a:ext>
            </a:extLst>
          </p:cNvPr>
          <p:cNvSpPr>
            <a:spLocks noGrp="1"/>
          </p:cNvSpPr>
          <p:nvPr>
            <p:ph type="body" sz="quarter" idx="10"/>
          </p:nvPr>
        </p:nvSpPr>
        <p:spPr>
          <a:xfrm>
            <a:off x="1280562" y="5682160"/>
            <a:ext cx="9939125" cy="824888"/>
          </a:xfrm>
        </p:spPr>
        <p:txBody>
          <a:bodyPr>
            <a:normAutofit fontScale="92500"/>
            <a:scene3d>
              <a:camera prst="orthographicFront"/>
              <a:lightRig rig="harsh" dir="t"/>
            </a:scene3d>
            <a:sp3d extrusionH="57150" prstMaterial="matte">
              <a:bevelT w="63500" h="12700" prst="angle"/>
              <a:contourClr>
                <a:schemeClr val="bg1">
                  <a:lumMod val="65000"/>
                </a:schemeClr>
              </a:contourClr>
            </a:sp3d>
          </a:bodyPr>
          <a:lstStyle/>
          <a:p>
            <a:r>
              <a:rPr lang="en-US" sz="2700" b="1" cap="none" dirty="0">
                <a:ln/>
                <a:solidFill>
                  <a:schemeClr val="tx1"/>
                </a:solidFill>
              </a:rPr>
              <a:t>Figure A</a:t>
            </a:r>
            <a:r>
              <a:rPr lang="en-US" sz="2700" b="1" dirty="0">
                <a:ln/>
                <a:solidFill>
                  <a:schemeClr val="tx1"/>
                </a:solidFill>
              </a:rPr>
              <a:t>: EC </a:t>
            </a:r>
            <a:r>
              <a:rPr lang="en-US" sz="2700" b="1" cap="none" dirty="0">
                <a:ln/>
                <a:solidFill>
                  <a:schemeClr val="tx1"/>
                </a:solidFill>
              </a:rPr>
              <a:t>values in the top 20 countries and</a:t>
            </a:r>
            <a:r>
              <a:rPr lang="en-US" sz="2700" b="1" dirty="0">
                <a:ln/>
                <a:solidFill>
                  <a:schemeClr val="tx1"/>
                </a:solidFill>
              </a:rPr>
              <a:t> Taiwan (2000-2010)</a:t>
            </a:r>
          </a:p>
        </p:txBody>
      </p:sp>
      <p:sp>
        <p:nvSpPr>
          <p:cNvPr id="18" name="TextBox 17">
            <a:extLst>
              <a:ext uri="{FF2B5EF4-FFF2-40B4-BE49-F238E27FC236}">
                <a16:creationId xmlns:a16="http://schemas.microsoft.com/office/drawing/2014/main" id="{A62B37AF-D20E-EE03-D9CE-84C0786DC3ED}"/>
              </a:ext>
            </a:extLst>
          </p:cNvPr>
          <p:cNvSpPr txBox="1"/>
          <p:nvPr/>
        </p:nvSpPr>
        <p:spPr>
          <a:xfrm>
            <a:off x="4443984" y="4945207"/>
            <a:ext cx="6114330" cy="369332"/>
          </a:xfrm>
          <a:prstGeom prst="rect">
            <a:avLst/>
          </a:prstGeom>
          <a:noFill/>
        </p:spPr>
        <p:txBody>
          <a:bodyPr wrap="square">
            <a:spAutoFit/>
          </a:bodyPr>
          <a:lstStyle/>
          <a:p>
            <a:r>
              <a:rPr lang="en-US" dirty="0"/>
              <a:t>Source: Bilateral trade flows by ICT goods categories, UNCTAD</a:t>
            </a:r>
          </a:p>
        </p:txBody>
      </p:sp>
      <p:graphicFrame>
        <p:nvGraphicFramePr>
          <p:cNvPr id="6" name="Table 5">
            <a:extLst>
              <a:ext uri="{FF2B5EF4-FFF2-40B4-BE49-F238E27FC236}">
                <a16:creationId xmlns:a16="http://schemas.microsoft.com/office/drawing/2014/main" id="{E9197EDA-E577-AC46-F470-91D394B510E1}"/>
              </a:ext>
            </a:extLst>
          </p:cNvPr>
          <p:cNvGraphicFramePr>
            <a:graphicFrameLocks noGrp="1"/>
          </p:cNvGraphicFramePr>
          <p:nvPr>
            <p:extLst>
              <p:ext uri="{D42A27DB-BD31-4B8C-83A1-F6EECF244321}">
                <p14:modId xmlns:p14="http://schemas.microsoft.com/office/powerpoint/2010/main" val="1327017029"/>
              </p:ext>
            </p:extLst>
          </p:nvPr>
        </p:nvGraphicFramePr>
        <p:xfrm>
          <a:off x="1885950" y="670152"/>
          <a:ext cx="8420099" cy="4275055"/>
        </p:xfrm>
        <a:graphic>
          <a:graphicData uri="http://schemas.openxmlformats.org/drawingml/2006/table">
            <a:tbl>
              <a:tblPr firstRow="1" firstCol="1" bandRow="1">
                <a:tableStyleId>{74C1A8A3-306A-4EB7-A6B1-4F7E0EB9C5D6}</a:tableStyleId>
              </a:tblPr>
              <a:tblGrid>
                <a:gridCol w="1409480">
                  <a:extLst>
                    <a:ext uri="{9D8B030D-6E8A-4147-A177-3AD203B41FA5}">
                      <a16:colId xmlns:a16="http://schemas.microsoft.com/office/drawing/2014/main" val="3992578431"/>
                    </a:ext>
                  </a:extLst>
                </a:gridCol>
                <a:gridCol w="637329">
                  <a:extLst>
                    <a:ext uri="{9D8B030D-6E8A-4147-A177-3AD203B41FA5}">
                      <a16:colId xmlns:a16="http://schemas.microsoft.com/office/drawing/2014/main" val="2459047968"/>
                    </a:ext>
                  </a:extLst>
                </a:gridCol>
                <a:gridCol w="637329">
                  <a:extLst>
                    <a:ext uri="{9D8B030D-6E8A-4147-A177-3AD203B41FA5}">
                      <a16:colId xmlns:a16="http://schemas.microsoft.com/office/drawing/2014/main" val="4236285051"/>
                    </a:ext>
                  </a:extLst>
                </a:gridCol>
                <a:gridCol w="637329">
                  <a:extLst>
                    <a:ext uri="{9D8B030D-6E8A-4147-A177-3AD203B41FA5}">
                      <a16:colId xmlns:a16="http://schemas.microsoft.com/office/drawing/2014/main" val="4013816465"/>
                    </a:ext>
                  </a:extLst>
                </a:gridCol>
                <a:gridCol w="637329">
                  <a:extLst>
                    <a:ext uri="{9D8B030D-6E8A-4147-A177-3AD203B41FA5}">
                      <a16:colId xmlns:a16="http://schemas.microsoft.com/office/drawing/2014/main" val="4166944329"/>
                    </a:ext>
                  </a:extLst>
                </a:gridCol>
                <a:gridCol w="637329">
                  <a:extLst>
                    <a:ext uri="{9D8B030D-6E8A-4147-A177-3AD203B41FA5}">
                      <a16:colId xmlns:a16="http://schemas.microsoft.com/office/drawing/2014/main" val="1000465058"/>
                    </a:ext>
                  </a:extLst>
                </a:gridCol>
                <a:gridCol w="637329">
                  <a:extLst>
                    <a:ext uri="{9D8B030D-6E8A-4147-A177-3AD203B41FA5}">
                      <a16:colId xmlns:a16="http://schemas.microsoft.com/office/drawing/2014/main" val="86856524"/>
                    </a:ext>
                  </a:extLst>
                </a:gridCol>
                <a:gridCol w="637329">
                  <a:extLst>
                    <a:ext uri="{9D8B030D-6E8A-4147-A177-3AD203B41FA5}">
                      <a16:colId xmlns:a16="http://schemas.microsoft.com/office/drawing/2014/main" val="1655400660"/>
                    </a:ext>
                  </a:extLst>
                </a:gridCol>
                <a:gridCol w="637329">
                  <a:extLst>
                    <a:ext uri="{9D8B030D-6E8A-4147-A177-3AD203B41FA5}">
                      <a16:colId xmlns:a16="http://schemas.microsoft.com/office/drawing/2014/main" val="3540471045"/>
                    </a:ext>
                  </a:extLst>
                </a:gridCol>
                <a:gridCol w="637329">
                  <a:extLst>
                    <a:ext uri="{9D8B030D-6E8A-4147-A177-3AD203B41FA5}">
                      <a16:colId xmlns:a16="http://schemas.microsoft.com/office/drawing/2014/main" val="1739419507"/>
                    </a:ext>
                  </a:extLst>
                </a:gridCol>
                <a:gridCol w="637329">
                  <a:extLst>
                    <a:ext uri="{9D8B030D-6E8A-4147-A177-3AD203B41FA5}">
                      <a16:colId xmlns:a16="http://schemas.microsoft.com/office/drawing/2014/main" val="1200295257"/>
                    </a:ext>
                  </a:extLst>
                </a:gridCol>
                <a:gridCol w="637329">
                  <a:extLst>
                    <a:ext uri="{9D8B030D-6E8A-4147-A177-3AD203B41FA5}">
                      <a16:colId xmlns:a16="http://schemas.microsoft.com/office/drawing/2014/main" val="744500841"/>
                    </a:ext>
                  </a:extLst>
                </a:gridCol>
              </a:tblGrid>
              <a:tr h="185872">
                <a:tc>
                  <a:txBody>
                    <a:bodyPr/>
                    <a:lstStyle/>
                    <a:p>
                      <a:pPr algn="l" fontAlgn="b"/>
                      <a:r>
                        <a:rPr lang="en-US" sz="1100" u="none" strike="noStrike" dirty="0">
                          <a:effectLst/>
                        </a:rPr>
                        <a:t>ECONOMY/YEAR</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2000</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2001</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2002</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2003</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2004</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2005</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2006</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2007</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2008</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2009</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dirty="0">
                          <a:effectLst/>
                        </a:rPr>
                        <a:t>2010</a:t>
                      </a:r>
                      <a:endParaRPr lang="en-US"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80316927"/>
                  </a:ext>
                </a:extLst>
              </a:tr>
              <a:tr h="185872">
                <a:tc>
                  <a:txBody>
                    <a:bodyPr/>
                    <a:lstStyle/>
                    <a:p>
                      <a:pPr algn="l" fontAlgn="b"/>
                      <a:r>
                        <a:rPr lang="en-US" sz="1100" u="none" strike="noStrike" dirty="0">
                          <a:effectLst/>
                        </a:rPr>
                        <a:t>          Australia</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1819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dirty="0">
                          <a:effectLst/>
                        </a:rPr>
                        <a:t>1701</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dirty="0">
                          <a:effectLst/>
                        </a:rPr>
                        <a:t>1456</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dirty="0">
                          <a:effectLst/>
                        </a:rPr>
                        <a:t>1572</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dirty="0">
                          <a:effectLst/>
                        </a:rPr>
                        <a:t>1712</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1781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1787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dirty="0">
                          <a:effectLst/>
                        </a:rPr>
                        <a:t>1942</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dirty="0">
                          <a:effectLst/>
                        </a:rPr>
                        <a:t>2076</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dirty="0">
                          <a:effectLst/>
                        </a:rPr>
                        <a:t>1648</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2040</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23319585"/>
                  </a:ext>
                </a:extLst>
              </a:tr>
              <a:tr h="185872">
                <a:tc>
                  <a:txBody>
                    <a:bodyPr/>
                    <a:lstStyle/>
                    <a:p>
                      <a:pPr algn="l" fontAlgn="b"/>
                      <a:r>
                        <a:rPr lang="en-US" sz="1100" u="none" strike="noStrike" dirty="0">
                          <a:effectLst/>
                        </a:rPr>
                        <a:t>          Brazil</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2230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2321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2168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2097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1998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dirty="0">
                          <a:effectLst/>
                        </a:rPr>
                        <a:t>3721</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dirty="0">
                          <a:effectLst/>
                        </a:rPr>
                        <a:t>3962</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dirty="0">
                          <a:effectLst/>
                        </a:rPr>
                        <a:t>2972</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3135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2315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2030</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346297382"/>
                  </a:ext>
                </a:extLst>
              </a:tr>
              <a:tr h="185872">
                <a:tc>
                  <a:txBody>
                    <a:bodyPr/>
                    <a:lstStyle/>
                    <a:p>
                      <a:pPr algn="l" fontAlgn="b"/>
                      <a:r>
                        <a:rPr lang="en-US" sz="1100" u="none" strike="noStrike" dirty="0">
                          <a:effectLst/>
                        </a:rPr>
                        <a:t>          Canada</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20957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13094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10163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10052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11846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13990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14878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15065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14129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10944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10687</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99280471"/>
                  </a:ext>
                </a:extLst>
              </a:tr>
              <a:tr h="185872">
                <a:tc>
                  <a:txBody>
                    <a:bodyPr/>
                    <a:lstStyle/>
                    <a:p>
                      <a:pPr algn="l" fontAlgn="b"/>
                      <a:r>
                        <a:rPr lang="en-US" sz="1100" u="none" strike="noStrike" dirty="0">
                          <a:effectLst/>
                        </a:rPr>
                        <a:t>          China</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44135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53221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78243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121365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177742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234086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297653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357974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396424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356301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459522</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92212786"/>
                  </a:ext>
                </a:extLst>
              </a:tr>
              <a:tr h="185872">
                <a:tc>
                  <a:txBody>
                    <a:bodyPr/>
                    <a:lstStyle/>
                    <a:p>
                      <a:pPr algn="l" fontAlgn="b"/>
                      <a:r>
                        <a:rPr lang="en-US" sz="1100" u="none" strike="noStrike" dirty="0">
                          <a:effectLst/>
                        </a:rPr>
                        <a:t>          Denmark</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3539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3443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dirty="0">
                          <a:effectLst/>
                        </a:rPr>
                        <a:t>4691</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4282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4662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4067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4158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4746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3921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3122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3514</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681819866"/>
                  </a:ext>
                </a:extLst>
              </a:tr>
              <a:tr h="185872">
                <a:tc>
                  <a:txBody>
                    <a:bodyPr/>
                    <a:lstStyle/>
                    <a:p>
                      <a:pPr algn="l" fontAlgn="b"/>
                      <a:r>
                        <a:rPr lang="en-US" sz="1100" u="none" strike="noStrike" dirty="0">
                          <a:effectLst/>
                        </a:rPr>
                        <a:t>          France</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31916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26310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23629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23277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26864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27327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31586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26140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25342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19762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22584</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95346130"/>
                  </a:ext>
                </a:extLst>
              </a:tr>
              <a:tr h="185872">
                <a:tc>
                  <a:txBody>
                    <a:bodyPr/>
                    <a:lstStyle/>
                    <a:p>
                      <a:pPr algn="l" fontAlgn="b"/>
                      <a:r>
                        <a:rPr lang="en-US" sz="1100" u="none" strike="noStrike" dirty="0">
                          <a:effectLst/>
                        </a:rPr>
                        <a:t>          Germany</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46169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46625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48665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55304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72388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77168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82809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78319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79012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58149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66977</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488755769"/>
                  </a:ext>
                </a:extLst>
              </a:tr>
              <a:tr h="185872">
                <a:tc>
                  <a:txBody>
                    <a:bodyPr/>
                    <a:lstStyle/>
                    <a:p>
                      <a:pPr algn="l" fontAlgn="b"/>
                      <a:r>
                        <a:rPr lang="en-US" sz="1100" u="none" strike="noStrike" dirty="0">
                          <a:effectLst/>
                        </a:rPr>
                        <a:t>          India</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714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858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781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957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1082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1113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1344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1567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1770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6099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4404</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757574869"/>
                  </a:ext>
                </a:extLst>
              </a:tr>
              <a:tr h="185872">
                <a:tc>
                  <a:txBody>
                    <a:bodyPr/>
                    <a:lstStyle/>
                    <a:p>
                      <a:pPr algn="l" fontAlgn="b"/>
                      <a:r>
                        <a:rPr lang="en-US" sz="1100" u="none" strike="noStrike" dirty="0">
                          <a:effectLst/>
                        </a:rPr>
                        <a:t>          Indonesia</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a:effectLst/>
                        </a:rPr>
                        <a:t>_</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_</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_</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5687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6527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6944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6138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6025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6517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6921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7862</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89509412"/>
                  </a:ext>
                </a:extLst>
              </a:tr>
              <a:tr h="185872">
                <a:tc>
                  <a:txBody>
                    <a:bodyPr/>
                    <a:lstStyle/>
                    <a:p>
                      <a:pPr algn="l" fontAlgn="b"/>
                      <a:r>
                        <a:rPr lang="en-US" sz="1100" u="none" strike="noStrike" dirty="0">
                          <a:effectLst/>
                        </a:rPr>
                        <a:t>          Iran</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53</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30</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191549992"/>
                  </a:ext>
                </a:extLst>
              </a:tr>
              <a:tr h="185872">
                <a:tc>
                  <a:txBody>
                    <a:bodyPr/>
                    <a:lstStyle/>
                    <a:p>
                      <a:pPr algn="l" fontAlgn="b"/>
                      <a:r>
                        <a:rPr lang="en-US" sz="1100" u="none" strike="noStrike" dirty="0">
                          <a:effectLst/>
                        </a:rPr>
                        <a:t>          Italy</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10705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10622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9235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9843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11457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11582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11369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11135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10547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8219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9626</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105164015"/>
                  </a:ext>
                </a:extLst>
              </a:tr>
              <a:tr h="185872">
                <a:tc>
                  <a:txBody>
                    <a:bodyPr/>
                    <a:lstStyle/>
                    <a:p>
                      <a:pPr algn="l" fontAlgn="b"/>
                      <a:r>
                        <a:rPr lang="en-US" sz="1100" u="none" strike="noStrike" dirty="0">
                          <a:effectLst/>
                        </a:rPr>
                        <a:t>          Japan</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108807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82103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82922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91438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104339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100814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103139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94022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92513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70164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82187</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941900220"/>
                  </a:ext>
                </a:extLst>
              </a:tr>
              <a:tr h="185872">
                <a:tc>
                  <a:txBody>
                    <a:bodyPr/>
                    <a:lstStyle/>
                    <a:p>
                      <a:pPr algn="l" fontAlgn="b"/>
                      <a:r>
                        <a:rPr lang="en-US" sz="1100" u="none" strike="noStrike" dirty="0">
                          <a:effectLst/>
                        </a:rPr>
                        <a:t>          Mexico</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34771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34943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33340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31845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37003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38533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46916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48149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56897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49764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60159</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469828418"/>
                  </a:ext>
                </a:extLst>
              </a:tr>
              <a:tr h="185872">
                <a:tc>
                  <a:txBody>
                    <a:bodyPr/>
                    <a:lstStyle/>
                    <a:p>
                      <a:pPr algn="l" fontAlgn="b"/>
                      <a:r>
                        <a:rPr lang="en-US" sz="1100" u="none" strike="noStrike" dirty="0">
                          <a:effectLst/>
                        </a:rPr>
                        <a:t>          Netherlands</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38150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33115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28584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42633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53610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58714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62306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67738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63156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53342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61367</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229694430"/>
                  </a:ext>
                </a:extLst>
              </a:tr>
              <a:tr h="185872">
                <a:tc>
                  <a:txBody>
                    <a:bodyPr/>
                    <a:lstStyle/>
                    <a:p>
                      <a:pPr algn="l" fontAlgn="b"/>
                      <a:r>
                        <a:rPr lang="en-US" sz="1100" u="none" strike="noStrike" dirty="0">
                          <a:effectLst/>
                        </a:rPr>
                        <a:t>          Russia</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411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284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311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324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451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423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771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778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784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838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887</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683809911"/>
                  </a:ext>
                </a:extLst>
              </a:tr>
              <a:tr h="185872">
                <a:tc>
                  <a:txBody>
                    <a:bodyPr/>
                    <a:lstStyle/>
                    <a:p>
                      <a:pPr algn="l" fontAlgn="b"/>
                      <a:r>
                        <a:rPr lang="en-US" sz="1100" u="none" strike="noStrike" dirty="0">
                          <a:effectLst/>
                        </a:rPr>
                        <a:t>          South Korea</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59426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44871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53501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65323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84555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85314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86167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94694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90337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79508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99813</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683501692"/>
                  </a:ext>
                </a:extLst>
              </a:tr>
              <a:tr h="185872">
                <a:tc>
                  <a:txBody>
                    <a:bodyPr/>
                    <a:lstStyle/>
                    <a:p>
                      <a:pPr algn="l" fontAlgn="b"/>
                      <a:r>
                        <a:rPr lang="en-US" sz="1100" u="none" strike="noStrike" dirty="0">
                          <a:effectLst/>
                        </a:rPr>
                        <a:t>          Spain</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5372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5270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5000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6521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7012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7197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7347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6689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6819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4883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5459</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445128000"/>
                  </a:ext>
                </a:extLst>
              </a:tr>
              <a:tr h="185872">
                <a:tc>
                  <a:txBody>
                    <a:bodyPr/>
                    <a:lstStyle/>
                    <a:p>
                      <a:pPr algn="l" fontAlgn="b"/>
                      <a:r>
                        <a:rPr lang="en-US" sz="1100" u="none" strike="noStrike" dirty="0">
                          <a:effectLst/>
                        </a:rPr>
                        <a:t>          Taiwan</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62869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49855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51146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58184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62417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62145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76248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77872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75487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67054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94702</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91697248"/>
                  </a:ext>
                </a:extLst>
              </a:tr>
              <a:tr h="185872">
                <a:tc>
                  <a:txBody>
                    <a:bodyPr/>
                    <a:lstStyle/>
                    <a:p>
                      <a:pPr algn="l" fontAlgn="b"/>
                      <a:r>
                        <a:rPr lang="en-US" sz="1100" u="none" strike="noStrike" dirty="0">
                          <a:effectLst/>
                        </a:rPr>
                        <a:t>          </a:t>
                      </a:r>
                      <a:r>
                        <a:rPr lang="en-US" sz="1100" u="none" strike="noStrike" dirty="0" err="1">
                          <a:effectLst/>
                        </a:rPr>
                        <a:t>Türkiye</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1013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1056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1603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1988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2933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3227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3178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2884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2407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2022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2092</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635050396"/>
                  </a:ext>
                </a:extLst>
              </a:tr>
              <a:tr h="371743">
                <a:tc>
                  <a:txBody>
                    <a:bodyPr/>
                    <a:lstStyle/>
                    <a:p>
                      <a:pPr algn="l" fontAlgn="b"/>
                      <a:r>
                        <a:rPr lang="en-US" sz="1100" u="none" strike="noStrike" dirty="0">
                          <a:effectLst/>
                        </a:rPr>
                        <a:t>      United Kingdom</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51529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dirty="0">
                          <a:effectLst/>
                        </a:rPr>
                        <a:t>48118</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47023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37475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38265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52922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87070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30033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28166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12310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24400</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728853335"/>
                  </a:ext>
                </a:extLst>
              </a:tr>
              <a:tr h="185872">
                <a:tc>
                  <a:txBody>
                    <a:bodyPr/>
                    <a:lstStyle/>
                    <a:p>
                      <a:pPr algn="l" fontAlgn="b"/>
                      <a:r>
                        <a:rPr lang="en-US" sz="1100" u="none" strike="noStrike" dirty="0">
                          <a:effectLst/>
                        </a:rPr>
                        <a:t>          United States</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156742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128335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111424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114860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124152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128818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140314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136219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138001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113157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dirty="0">
                          <a:effectLst/>
                        </a:rPr>
                        <a:t>134905</a:t>
                      </a:r>
                      <a:endParaRPr lang="en-US"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4188660367"/>
                  </a:ext>
                </a:extLst>
              </a:tr>
            </a:tbl>
          </a:graphicData>
        </a:graphic>
      </p:graphicFrame>
      <p:sp>
        <p:nvSpPr>
          <p:cNvPr id="9" name="Rectangle: Rounded Corners 8">
            <a:extLst>
              <a:ext uri="{FF2B5EF4-FFF2-40B4-BE49-F238E27FC236}">
                <a16:creationId xmlns:a16="http://schemas.microsoft.com/office/drawing/2014/main" id="{263B9505-A8CD-4C4B-7F4E-642138E0F6A5}"/>
              </a:ext>
            </a:extLst>
          </p:cNvPr>
          <p:cNvSpPr/>
          <p:nvPr/>
        </p:nvSpPr>
        <p:spPr>
          <a:xfrm>
            <a:off x="1894284" y="1431052"/>
            <a:ext cx="8412480" cy="16764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5E0511B-EAD1-EC70-8DD8-EAD08F5C9C60}"/>
              </a:ext>
            </a:extLst>
          </p:cNvPr>
          <p:cNvSpPr/>
          <p:nvPr/>
        </p:nvSpPr>
        <p:spPr>
          <a:xfrm>
            <a:off x="1857080" y="4029918"/>
            <a:ext cx="8412480" cy="16764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29708C3-D612-9692-B5E6-E3C8FF6F519D}"/>
              </a:ext>
            </a:extLst>
          </p:cNvPr>
          <p:cNvSpPr/>
          <p:nvPr/>
        </p:nvSpPr>
        <p:spPr>
          <a:xfrm>
            <a:off x="1885949" y="4760069"/>
            <a:ext cx="8412480" cy="16764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BDEE83A-3EF9-9D0F-C1FB-25DF60CE9286}"/>
              </a:ext>
            </a:extLst>
          </p:cNvPr>
          <p:cNvSpPr/>
          <p:nvPr/>
        </p:nvSpPr>
        <p:spPr>
          <a:xfrm>
            <a:off x="1864699" y="2904958"/>
            <a:ext cx="8412480" cy="16764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574F371-1EFF-05D2-2C1E-D31EE8A4AFCF}"/>
              </a:ext>
            </a:extLst>
          </p:cNvPr>
          <p:cNvSpPr/>
          <p:nvPr/>
        </p:nvSpPr>
        <p:spPr>
          <a:xfrm>
            <a:off x="1875324" y="2168005"/>
            <a:ext cx="8412480" cy="16764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日期版面配置區 1">
            <a:extLst>
              <a:ext uri="{FF2B5EF4-FFF2-40B4-BE49-F238E27FC236}">
                <a16:creationId xmlns:a16="http://schemas.microsoft.com/office/drawing/2014/main" id="{84F1E9B7-91F7-4260-8891-1C9D73D70FAA}"/>
              </a:ext>
            </a:extLst>
          </p:cNvPr>
          <p:cNvSpPr txBox="1">
            <a:spLocks/>
          </p:cNvSpPr>
          <p:nvPr/>
        </p:nvSpPr>
        <p:spPr>
          <a:xfrm>
            <a:off x="8407887" y="6422769"/>
            <a:ext cx="1971189" cy="365125"/>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7E529-648E-4E49-B0B8-76FEFBF3C23E}" type="datetime1">
              <a:rPr lang="zh-TW" altLang="en-US" sz="1000" smtClean="0"/>
              <a:pPr>
                <a:defRPr/>
              </a:pPr>
              <a:t>2024/6/19</a:t>
            </a:fld>
            <a:endParaRPr lang="en-US" altLang="zh-TW" sz="1000" dirty="0"/>
          </a:p>
        </p:txBody>
      </p:sp>
      <p:sp>
        <p:nvSpPr>
          <p:cNvPr id="20" name="頁尾版面配置區 2">
            <a:extLst>
              <a:ext uri="{FF2B5EF4-FFF2-40B4-BE49-F238E27FC236}">
                <a16:creationId xmlns:a16="http://schemas.microsoft.com/office/drawing/2014/main" id="{DB9986E9-2253-490B-9BD0-817654E667E8}"/>
              </a:ext>
            </a:extLst>
          </p:cNvPr>
          <p:cNvSpPr txBox="1">
            <a:spLocks/>
          </p:cNvSpPr>
          <p:nvPr/>
        </p:nvSpPr>
        <p:spPr>
          <a:xfrm>
            <a:off x="870912" y="6422769"/>
            <a:ext cx="2786687" cy="365125"/>
          </a:xfrm>
          <a:prstGeom prst="rect">
            <a:avLst/>
          </a:prstGeom>
        </p:spPr>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4050" b="0" kern="1200" cap="all" baseline="0">
                <a:solidFill>
                  <a:schemeClr val="tx1">
                    <a:lumMod val="85000"/>
                    <a:lumOff val="15000"/>
                  </a:schemeClr>
                </a:solidFill>
                <a:effectLst/>
                <a:latin typeface="+mj-lt"/>
                <a:ea typeface="+mn-ea"/>
                <a:cs typeface="Arial" pitchFamily="34" charset="0"/>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l">
              <a:defRPr/>
            </a:pPr>
            <a:r>
              <a:rPr lang="en-US" altLang="zh-TW" sz="1000"/>
              <a:t>Copyright E.Y. Li</a:t>
            </a:r>
            <a:endParaRPr lang="en-US" altLang="zh-TW" sz="1000" dirty="0"/>
          </a:p>
        </p:txBody>
      </p:sp>
      <p:sp>
        <p:nvSpPr>
          <p:cNvPr id="21" name="投影片編號版面配置區 3">
            <a:extLst>
              <a:ext uri="{FF2B5EF4-FFF2-40B4-BE49-F238E27FC236}">
                <a16:creationId xmlns:a16="http://schemas.microsoft.com/office/drawing/2014/main" id="{D7F46439-9E21-4616-B721-33E028F752CA}"/>
              </a:ext>
            </a:extLst>
          </p:cNvPr>
          <p:cNvSpPr txBox="1">
            <a:spLocks/>
          </p:cNvSpPr>
          <p:nvPr/>
        </p:nvSpPr>
        <p:spPr>
          <a:xfrm>
            <a:off x="11072817" y="6422770"/>
            <a:ext cx="764215" cy="365125"/>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A246AB-3FE8-4E3F-A4D6-BE2FE5815279}" type="slidenum">
              <a:rPr lang="en-US" altLang="zh-TW" sz="1000" smtClean="0"/>
              <a:pPr>
                <a:defRPr/>
              </a:pPr>
              <a:t>6</a:t>
            </a:fld>
            <a:endParaRPr lang="en-US" altLang="zh-TW" sz="1000" dirty="0"/>
          </a:p>
        </p:txBody>
      </p:sp>
    </p:spTree>
    <p:extLst>
      <p:ext uri="{BB962C8B-B14F-4D97-AF65-F5344CB8AC3E}">
        <p14:creationId xmlns:p14="http://schemas.microsoft.com/office/powerpoint/2010/main" val="81257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1E19090D-4C30-AC6F-949B-414BADD8EA1D}"/>
              </a:ext>
            </a:extLst>
          </p:cNvPr>
          <p:cNvSpPr>
            <a:spLocks noGrp="1"/>
          </p:cNvSpPr>
          <p:nvPr>
            <p:ph type="body" sz="quarter" idx="10"/>
          </p:nvPr>
        </p:nvSpPr>
        <p:spPr>
          <a:xfrm>
            <a:off x="1584037" y="5390118"/>
            <a:ext cx="8816700" cy="838200"/>
          </a:xfrm>
        </p:spPr>
        <p:txBody>
          <a:bodyPr>
            <a:normAutofit fontScale="85000" lnSpcReduction="10000"/>
            <a:scene3d>
              <a:camera prst="orthographicFront"/>
              <a:lightRig rig="harsh" dir="t"/>
            </a:scene3d>
            <a:sp3d extrusionH="57150" prstMaterial="matte">
              <a:bevelT w="63500" h="12700" prst="angle"/>
              <a:contourClr>
                <a:schemeClr val="bg1">
                  <a:lumMod val="65000"/>
                </a:schemeClr>
              </a:contourClr>
            </a:sp3d>
          </a:bodyPr>
          <a:lstStyle/>
          <a:p>
            <a:r>
              <a:rPr lang="en-US" sz="2700" b="1" cap="none" dirty="0">
                <a:ln/>
                <a:solidFill>
                  <a:schemeClr val="tx1"/>
                </a:solidFill>
              </a:rPr>
              <a:t>Figure B</a:t>
            </a:r>
            <a:r>
              <a:rPr lang="en-US" sz="2700" b="1" dirty="0">
                <a:ln/>
                <a:solidFill>
                  <a:schemeClr val="tx1"/>
                </a:solidFill>
              </a:rPr>
              <a:t>: EC </a:t>
            </a:r>
            <a:r>
              <a:rPr lang="en-US" sz="2700" b="1" cap="none" dirty="0">
                <a:ln/>
                <a:solidFill>
                  <a:schemeClr val="tx1"/>
                </a:solidFill>
              </a:rPr>
              <a:t>values in the top 20 countries and </a:t>
            </a:r>
            <a:r>
              <a:rPr lang="en-US" sz="2700" b="1" dirty="0">
                <a:ln/>
                <a:solidFill>
                  <a:schemeClr val="tx1"/>
                </a:solidFill>
              </a:rPr>
              <a:t>Taiwan (2011-2021)</a:t>
            </a:r>
          </a:p>
        </p:txBody>
      </p:sp>
      <p:sp>
        <p:nvSpPr>
          <p:cNvPr id="18" name="TextBox 17">
            <a:extLst>
              <a:ext uri="{FF2B5EF4-FFF2-40B4-BE49-F238E27FC236}">
                <a16:creationId xmlns:a16="http://schemas.microsoft.com/office/drawing/2014/main" id="{A62B37AF-D20E-EE03-D9CE-84C0786DC3ED}"/>
              </a:ext>
            </a:extLst>
          </p:cNvPr>
          <p:cNvSpPr txBox="1"/>
          <p:nvPr/>
        </p:nvSpPr>
        <p:spPr>
          <a:xfrm>
            <a:off x="4407408" y="4826335"/>
            <a:ext cx="6054650" cy="369332"/>
          </a:xfrm>
          <a:prstGeom prst="rect">
            <a:avLst/>
          </a:prstGeom>
          <a:noFill/>
        </p:spPr>
        <p:txBody>
          <a:bodyPr wrap="square">
            <a:spAutoFit/>
          </a:bodyPr>
          <a:lstStyle/>
          <a:p>
            <a:r>
              <a:rPr lang="en-US" dirty="0"/>
              <a:t>Source: Bilateral trade flows by ICT goods categories, UNCTAD</a:t>
            </a:r>
          </a:p>
        </p:txBody>
      </p:sp>
      <p:graphicFrame>
        <p:nvGraphicFramePr>
          <p:cNvPr id="3" name="Table 2">
            <a:extLst>
              <a:ext uri="{FF2B5EF4-FFF2-40B4-BE49-F238E27FC236}">
                <a16:creationId xmlns:a16="http://schemas.microsoft.com/office/drawing/2014/main" id="{BE0978E5-F27E-928C-88D9-BFC5F2838BE8}"/>
              </a:ext>
            </a:extLst>
          </p:cNvPr>
          <p:cNvGraphicFramePr>
            <a:graphicFrameLocks noGrp="1"/>
          </p:cNvGraphicFramePr>
          <p:nvPr>
            <p:extLst>
              <p:ext uri="{D42A27DB-BD31-4B8C-83A1-F6EECF244321}">
                <p14:modId xmlns:p14="http://schemas.microsoft.com/office/powerpoint/2010/main" val="494148570"/>
              </p:ext>
            </p:extLst>
          </p:nvPr>
        </p:nvGraphicFramePr>
        <p:xfrm>
          <a:off x="1674115" y="903645"/>
          <a:ext cx="8622387" cy="3840480"/>
        </p:xfrm>
        <a:graphic>
          <a:graphicData uri="http://schemas.openxmlformats.org/drawingml/2006/table">
            <a:tbl>
              <a:tblPr firstRow="1" firstCol="1">
                <a:tableStyleId>{6E25E649-3F16-4E02-A733-19D2CDBF48F0}</a:tableStyleId>
              </a:tblPr>
              <a:tblGrid>
                <a:gridCol w="1411854">
                  <a:extLst>
                    <a:ext uri="{9D8B030D-6E8A-4147-A177-3AD203B41FA5}">
                      <a16:colId xmlns:a16="http://schemas.microsoft.com/office/drawing/2014/main" val="1800810581"/>
                    </a:ext>
                  </a:extLst>
                </a:gridCol>
                <a:gridCol w="655503">
                  <a:extLst>
                    <a:ext uri="{9D8B030D-6E8A-4147-A177-3AD203B41FA5}">
                      <a16:colId xmlns:a16="http://schemas.microsoft.com/office/drawing/2014/main" val="725155249"/>
                    </a:ext>
                  </a:extLst>
                </a:gridCol>
                <a:gridCol w="655503">
                  <a:extLst>
                    <a:ext uri="{9D8B030D-6E8A-4147-A177-3AD203B41FA5}">
                      <a16:colId xmlns:a16="http://schemas.microsoft.com/office/drawing/2014/main" val="2419222753"/>
                    </a:ext>
                  </a:extLst>
                </a:gridCol>
                <a:gridCol w="655503">
                  <a:extLst>
                    <a:ext uri="{9D8B030D-6E8A-4147-A177-3AD203B41FA5}">
                      <a16:colId xmlns:a16="http://schemas.microsoft.com/office/drawing/2014/main" val="2132226692"/>
                    </a:ext>
                  </a:extLst>
                </a:gridCol>
                <a:gridCol w="655503">
                  <a:extLst>
                    <a:ext uri="{9D8B030D-6E8A-4147-A177-3AD203B41FA5}">
                      <a16:colId xmlns:a16="http://schemas.microsoft.com/office/drawing/2014/main" val="3347024912"/>
                    </a:ext>
                  </a:extLst>
                </a:gridCol>
                <a:gridCol w="655503">
                  <a:extLst>
                    <a:ext uri="{9D8B030D-6E8A-4147-A177-3AD203B41FA5}">
                      <a16:colId xmlns:a16="http://schemas.microsoft.com/office/drawing/2014/main" val="642564273"/>
                    </a:ext>
                  </a:extLst>
                </a:gridCol>
                <a:gridCol w="655503">
                  <a:extLst>
                    <a:ext uri="{9D8B030D-6E8A-4147-A177-3AD203B41FA5}">
                      <a16:colId xmlns:a16="http://schemas.microsoft.com/office/drawing/2014/main" val="3824832291"/>
                    </a:ext>
                  </a:extLst>
                </a:gridCol>
                <a:gridCol w="655503">
                  <a:extLst>
                    <a:ext uri="{9D8B030D-6E8A-4147-A177-3AD203B41FA5}">
                      <a16:colId xmlns:a16="http://schemas.microsoft.com/office/drawing/2014/main" val="4097193503"/>
                    </a:ext>
                  </a:extLst>
                </a:gridCol>
                <a:gridCol w="655503">
                  <a:extLst>
                    <a:ext uri="{9D8B030D-6E8A-4147-A177-3AD203B41FA5}">
                      <a16:colId xmlns:a16="http://schemas.microsoft.com/office/drawing/2014/main" val="2331057004"/>
                    </a:ext>
                  </a:extLst>
                </a:gridCol>
                <a:gridCol w="655503">
                  <a:extLst>
                    <a:ext uri="{9D8B030D-6E8A-4147-A177-3AD203B41FA5}">
                      <a16:colId xmlns:a16="http://schemas.microsoft.com/office/drawing/2014/main" val="3681934040"/>
                    </a:ext>
                  </a:extLst>
                </a:gridCol>
                <a:gridCol w="655503">
                  <a:extLst>
                    <a:ext uri="{9D8B030D-6E8A-4147-A177-3AD203B41FA5}">
                      <a16:colId xmlns:a16="http://schemas.microsoft.com/office/drawing/2014/main" val="3695194051"/>
                    </a:ext>
                  </a:extLst>
                </a:gridCol>
                <a:gridCol w="655503">
                  <a:extLst>
                    <a:ext uri="{9D8B030D-6E8A-4147-A177-3AD203B41FA5}">
                      <a16:colId xmlns:a16="http://schemas.microsoft.com/office/drawing/2014/main" val="2347757"/>
                    </a:ext>
                  </a:extLst>
                </a:gridCol>
              </a:tblGrid>
              <a:tr h="160020">
                <a:tc>
                  <a:txBody>
                    <a:bodyPr/>
                    <a:lstStyle/>
                    <a:p>
                      <a:pPr algn="l" fontAlgn="b"/>
                      <a:r>
                        <a:rPr lang="en-US" sz="1100" u="none" strike="noStrike" dirty="0">
                          <a:effectLst/>
                        </a:rPr>
                        <a:t>ECONOMY/YEAR</a:t>
                      </a:r>
                      <a:endParaRPr lang="en-US" sz="1100" b="0" i="0" u="none" strike="noStrike" dirty="0">
                        <a:effectLst/>
                        <a:latin typeface="Calibri" panose="020F0502020204030204" pitchFamily="34" charset="0"/>
                      </a:endParaRPr>
                    </a:p>
                  </a:txBody>
                  <a:tcPr marL="0" marR="0" marT="0" marB="0" anchor="b"/>
                </a:tc>
                <a:tc>
                  <a:txBody>
                    <a:bodyPr/>
                    <a:lstStyle/>
                    <a:p>
                      <a:pPr algn="l" fontAlgn="b"/>
                      <a:r>
                        <a:rPr lang="en-US" sz="1100" u="none" strike="noStrike">
                          <a:effectLst/>
                        </a:rPr>
                        <a:t>2011</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2012</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2013</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2014</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2015</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2016</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2017</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2018</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2019</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2020</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2021</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584204372"/>
                  </a:ext>
                </a:extLst>
              </a:tr>
              <a:tr h="160020">
                <a:tc>
                  <a:txBody>
                    <a:bodyPr/>
                    <a:lstStyle/>
                    <a:p>
                      <a:pPr algn="l" fontAlgn="b"/>
                      <a:r>
                        <a:rPr lang="en-US" sz="1100" u="none" strike="noStrike">
                          <a:effectLst/>
                        </a:rPr>
                        <a:t>          Australia</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2279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2245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2310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2598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2636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2479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2545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2535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2935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2546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2961</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07325772"/>
                  </a:ext>
                </a:extLst>
              </a:tr>
              <a:tr h="160020">
                <a:tc>
                  <a:txBody>
                    <a:bodyPr/>
                    <a:lstStyle/>
                    <a:p>
                      <a:pPr algn="l" fontAlgn="b"/>
                      <a:r>
                        <a:rPr lang="en-US" sz="1100" u="none" strike="noStrike">
                          <a:effectLst/>
                        </a:rPr>
                        <a:t>          Brazil</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dirty="0">
                          <a:effectLst/>
                        </a:rPr>
                        <a:t>1789</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1328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1166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881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856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721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777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844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780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666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730</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620217047"/>
                  </a:ext>
                </a:extLst>
              </a:tr>
              <a:tr h="160020">
                <a:tc>
                  <a:txBody>
                    <a:bodyPr/>
                    <a:lstStyle/>
                    <a:p>
                      <a:pPr algn="l" fontAlgn="b"/>
                      <a:r>
                        <a:rPr lang="en-US" sz="1100" u="none" strike="noStrike">
                          <a:effectLst/>
                        </a:rPr>
                        <a:t>          Canada</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11186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10310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9556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9156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8762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8236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8190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8246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8132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6670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7407</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74498240"/>
                  </a:ext>
                </a:extLst>
              </a:tr>
              <a:tr h="160020">
                <a:tc>
                  <a:txBody>
                    <a:bodyPr/>
                    <a:lstStyle/>
                    <a:p>
                      <a:pPr algn="l" fontAlgn="b"/>
                      <a:r>
                        <a:rPr lang="en-US" sz="1100" u="none" strike="noStrike">
                          <a:effectLst/>
                        </a:rPr>
                        <a:t>          China</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508012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554310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605756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607567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603903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555824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612663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680528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661751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701639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857505</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616880968"/>
                  </a:ext>
                </a:extLst>
              </a:tr>
              <a:tr h="160020">
                <a:tc>
                  <a:txBody>
                    <a:bodyPr/>
                    <a:lstStyle/>
                    <a:p>
                      <a:pPr algn="l" fontAlgn="b"/>
                      <a:r>
                        <a:rPr lang="en-US" sz="1100" u="none" strike="noStrike">
                          <a:effectLst/>
                        </a:rPr>
                        <a:t>          Denmark</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dirty="0">
                          <a:effectLst/>
                        </a:rPr>
                        <a:t>3831</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3483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3570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3971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3467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3480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3922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4034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4017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4219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4931</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324372438"/>
                  </a:ext>
                </a:extLst>
              </a:tr>
              <a:tr h="160020">
                <a:tc>
                  <a:txBody>
                    <a:bodyPr/>
                    <a:lstStyle/>
                    <a:p>
                      <a:pPr algn="l" fontAlgn="b"/>
                      <a:r>
                        <a:rPr lang="en-US" sz="1100" u="none" strike="noStrike">
                          <a:effectLst/>
                        </a:rPr>
                        <a:t>          France</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24763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22719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22481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21864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19877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19465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20586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22523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21059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18429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21271</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263527554"/>
                  </a:ext>
                </a:extLst>
              </a:tr>
              <a:tr h="160020">
                <a:tc>
                  <a:txBody>
                    <a:bodyPr/>
                    <a:lstStyle/>
                    <a:p>
                      <a:pPr algn="l" fontAlgn="b"/>
                      <a:r>
                        <a:rPr lang="en-US" sz="1100" u="none" strike="noStrike">
                          <a:effectLst/>
                        </a:rPr>
                        <a:t>          Germany</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68845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63553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62871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67721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61797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62964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71682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77543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73181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71606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82118</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45209569"/>
                  </a:ext>
                </a:extLst>
              </a:tr>
              <a:tr h="160020">
                <a:tc>
                  <a:txBody>
                    <a:bodyPr/>
                    <a:lstStyle/>
                    <a:p>
                      <a:pPr algn="l" fontAlgn="b"/>
                      <a:r>
                        <a:rPr lang="en-US" sz="1100" u="none" strike="noStrike">
                          <a:effectLst/>
                        </a:rPr>
                        <a:t>          India</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6580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5734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5358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3092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2351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2480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2544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3813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6478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5661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8793</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796530032"/>
                  </a:ext>
                </a:extLst>
              </a:tr>
              <a:tr h="160020">
                <a:tc>
                  <a:txBody>
                    <a:bodyPr/>
                    <a:lstStyle/>
                    <a:p>
                      <a:pPr algn="l" fontAlgn="b"/>
                      <a:r>
                        <a:rPr lang="en-US" sz="1100" u="none" strike="noStrike">
                          <a:effectLst/>
                        </a:rPr>
                        <a:t>          Indonesia</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7845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7713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6600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6116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5294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4868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5040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5194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5042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5437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6752</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33639626"/>
                  </a:ext>
                </a:extLst>
              </a:tr>
              <a:tr h="160020">
                <a:tc>
                  <a:txBody>
                    <a:bodyPr/>
                    <a:lstStyle/>
                    <a:p>
                      <a:pPr algn="l" fontAlgn="b"/>
                      <a:r>
                        <a:rPr lang="en-US" sz="1100" u="none" strike="noStrike">
                          <a:effectLst/>
                        </a:rPr>
                        <a:t>          Iran</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15</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16</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918773684"/>
                  </a:ext>
                </a:extLst>
              </a:tr>
              <a:tr h="160020">
                <a:tc>
                  <a:txBody>
                    <a:bodyPr/>
                    <a:lstStyle/>
                    <a:p>
                      <a:pPr algn="l" fontAlgn="b"/>
                      <a:r>
                        <a:rPr lang="en-US" sz="1100" u="none" strike="noStrike">
                          <a:effectLst/>
                        </a:rPr>
                        <a:t>          Italy</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11013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9352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9042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8844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8669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8606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9611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10946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10574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10989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12070</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302389492"/>
                  </a:ext>
                </a:extLst>
              </a:tr>
              <a:tr h="160020">
                <a:tc>
                  <a:txBody>
                    <a:bodyPr/>
                    <a:lstStyle/>
                    <a:p>
                      <a:pPr algn="l" fontAlgn="b"/>
                      <a:r>
                        <a:rPr lang="en-US" sz="1100" u="none" strike="noStrike">
                          <a:effectLst/>
                        </a:rPr>
                        <a:t>          Japan</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75966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73048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61813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57763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53236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53615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58297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59849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56439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57009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65202</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844919156"/>
                  </a:ext>
                </a:extLst>
              </a:tr>
              <a:tr h="160020">
                <a:tc>
                  <a:txBody>
                    <a:bodyPr/>
                    <a:lstStyle/>
                    <a:p>
                      <a:pPr algn="l" fontAlgn="b"/>
                      <a:r>
                        <a:rPr lang="en-US" sz="1100" u="none" strike="noStrike">
                          <a:effectLst/>
                        </a:rPr>
                        <a:t>          Mexico</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59368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62497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61804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62518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60973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59843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65241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67823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68296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66619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71000</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83471907"/>
                  </a:ext>
                </a:extLst>
              </a:tr>
              <a:tr h="160020">
                <a:tc>
                  <a:txBody>
                    <a:bodyPr/>
                    <a:lstStyle/>
                    <a:p>
                      <a:pPr algn="l" fontAlgn="b"/>
                      <a:r>
                        <a:rPr lang="en-US" sz="1100" u="none" strike="noStrike">
                          <a:effectLst/>
                        </a:rPr>
                        <a:t>          Netherlands</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64405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58177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59036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61840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49482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50285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55386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59871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59229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61275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69250</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797300186"/>
                  </a:ext>
                </a:extLst>
              </a:tr>
              <a:tr h="160020">
                <a:tc>
                  <a:txBody>
                    <a:bodyPr/>
                    <a:lstStyle/>
                    <a:p>
                      <a:pPr algn="l" fontAlgn="b"/>
                      <a:r>
                        <a:rPr lang="en-US" sz="1100" u="none" strike="noStrike">
                          <a:effectLst/>
                        </a:rPr>
                        <a:t>          Russia</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1227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1643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2203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3967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2770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1796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2371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2126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2261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1713</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226488151"/>
                  </a:ext>
                </a:extLst>
              </a:tr>
              <a:tr h="160020">
                <a:tc>
                  <a:txBody>
                    <a:bodyPr/>
                    <a:lstStyle/>
                    <a:p>
                      <a:pPr algn="l" fontAlgn="b"/>
                      <a:r>
                        <a:rPr lang="en-US" sz="1100" u="none" strike="noStrike">
                          <a:effectLst/>
                        </a:rPr>
                        <a:t>          South Korea</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99857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94036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107127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113410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114410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110331</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141925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168395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139727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148113</a:t>
                      </a:r>
                      <a:endParaRPr lang="en-US" sz="1100" b="0" i="0" u="none" strike="noStrike">
                        <a:effectLst/>
                        <a:latin typeface="Calibri" panose="020F0502020204030204" pitchFamily="34" charset="0"/>
                      </a:endParaRPr>
                    </a:p>
                  </a:txBody>
                  <a:tcPr marL="0" marR="0" marT="0" marB="0" anchor="b"/>
                </a:tc>
                <a:tc>
                  <a:txBody>
                    <a:bodyPr/>
                    <a:lstStyle/>
                    <a:p>
                      <a:pPr algn="l" fontAlgn="b"/>
                      <a:r>
                        <a:rPr lang="en-US" sz="1100" u="none" strike="noStrike">
                          <a:effectLst/>
                        </a:rPr>
                        <a:t>..</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67557107"/>
                  </a:ext>
                </a:extLst>
              </a:tr>
              <a:tr h="160020">
                <a:tc>
                  <a:txBody>
                    <a:bodyPr/>
                    <a:lstStyle/>
                    <a:p>
                      <a:pPr algn="l" fontAlgn="b"/>
                      <a:r>
                        <a:rPr lang="en-US" sz="1100" u="none" strike="noStrike">
                          <a:effectLst/>
                        </a:rPr>
                        <a:t>          Spain</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4820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3703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3343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3636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3458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3883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4723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5020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5489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5382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6242</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317573683"/>
                  </a:ext>
                </a:extLst>
              </a:tr>
              <a:tr h="160020">
                <a:tc>
                  <a:txBody>
                    <a:bodyPr/>
                    <a:lstStyle/>
                    <a:p>
                      <a:pPr algn="l" fontAlgn="b"/>
                      <a:r>
                        <a:rPr lang="en-US" sz="1100" u="none" strike="noStrike">
                          <a:effectLst/>
                        </a:rPr>
                        <a:t>          Taiwan</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105765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101029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105646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116814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110238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120602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139206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142827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152878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182938</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230403</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784229259"/>
                  </a:ext>
                </a:extLst>
              </a:tr>
              <a:tr h="160020">
                <a:tc>
                  <a:txBody>
                    <a:bodyPr/>
                    <a:lstStyle/>
                    <a:p>
                      <a:pPr algn="l" fontAlgn="b"/>
                      <a:r>
                        <a:rPr lang="en-US" sz="1100" u="none" strike="noStrike">
                          <a:effectLst/>
                        </a:rPr>
                        <a:t>          Türkiye</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2232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2643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2775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3125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2717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2202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2190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2194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2073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1704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1986</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593044851"/>
                  </a:ext>
                </a:extLst>
              </a:tr>
              <a:tr h="320040">
                <a:tc>
                  <a:txBody>
                    <a:bodyPr/>
                    <a:lstStyle/>
                    <a:p>
                      <a:pPr algn="l" fontAlgn="b"/>
                      <a:r>
                        <a:rPr lang="en-US" sz="1100" u="none" strike="noStrike" dirty="0">
                          <a:effectLst/>
                        </a:rPr>
                        <a:t>      United Kingdom</a:t>
                      </a:r>
                      <a:endParaRPr lang="en-US" sz="1100" b="0" i="0" u="none" strike="noStrike" dirty="0">
                        <a:effectLst/>
                        <a:latin typeface="Calibri" panose="020F0502020204030204" pitchFamily="34" charset="0"/>
                      </a:endParaRPr>
                    </a:p>
                  </a:txBody>
                  <a:tcPr marL="0" marR="0" marT="0" marB="0" anchor="b"/>
                </a:tc>
                <a:tc>
                  <a:txBody>
                    <a:bodyPr/>
                    <a:lstStyle/>
                    <a:p>
                      <a:pPr algn="r" fontAlgn="b"/>
                      <a:r>
                        <a:rPr lang="en-US" sz="1100" u="none" strike="noStrike">
                          <a:effectLst/>
                        </a:rPr>
                        <a:t>24144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20386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20949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21272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19122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18525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18772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18994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18716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16580</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17313</a:t>
                      </a:r>
                      <a:endParaRPr lang="en-US"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864905328"/>
                  </a:ext>
                </a:extLst>
              </a:tr>
              <a:tr h="160020">
                <a:tc>
                  <a:txBody>
                    <a:bodyPr/>
                    <a:lstStyle/>
                    <a:p>
                      <a:pPr algn="l" fontAlgn="b"/>
                      <a:r>
                        <a:rPr lang="en-US" sz="1100" u="none" strike="noStrike">
                          <a:effectLst/>
                        </a:rPr>
                        <a:t>          United States</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140896</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139532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140037</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145225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141752</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139975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146473</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148159</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143744</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a:effectLst/>
                        </a:rPr>
                        <a:t>138375</a:t>
                      </a:r>
                      <a:endParaRPr lang="en-US" sz="1100" b="0" i="0" u="none" strike="noStrike">
                        <a:effectLst/>
                        <a:latin typeface="Calibri" panose="020F0502020204030204" pitchFamily="34" charset="0"/>
                      </a:endParaRPr>
                    </a:p>
                  </a:txBody>
                  <a:tcPr marL="0" marR="0" marT="0" marB="0" anchor="b"/>
                </a:tc>
                <a:tc>
                  <a:txBody>
                    <a:bodyPr/>
                    <a:lstStyle/>
                    <a:p>
                      <a:pPr algn="r" fontAlgn="b"/>
                      <a:r>
                        <a:rPr lang="en-US" sz="1100" u="none" strike="noStrike" dirty="0">
                          <a:effectLst/>
                        </a:rPr>
                        <a:t>158926</a:t>
                      </a:r>
                      <a:endParaRPr lang="en-US"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173782590"/>
                  </a:ext>
                </a:extLst>
              </a:tr>
            </a:tbl>
          </a:graphicData>
        </a:graphic>
      </p:graphicFrame>
      <p:sp>
        <p:nvSpPr>
          <p:cNvPr id="4" name="Rectangle: Rounded Corners 3">
            <a:extLst>
              <a:ext uri="{FF2B5EF4-FFF2-40B4-BE49-F238E27FC236}">
                <a16:creationId xmlns:a16="http://schemas.microsoft.com/office/drawing/2014/main" id="{BD92E70D-836F-5A12-68B9-133C8DD0963C}"/>
              </a:ext>
            </a:extLst>
          </p:cNvPr>
          <p:cNvSpPr/>
          <p:nvPr/>
        </p:nvSpPr>
        <p:spPr>
          <a:xfrm>
            <a:off x="1674114" y="1532954"/>
            <a:ext cx="8679898" cy="20669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F78ACF7-E5E3-3E2B-3625-64085706FDD8}"/>
              </a:ext>
            </a:extLst>
          </p:cNvPr>
          <p:cNvSpPr/>
          <p:nvPr/>
        </p:nvSpPr>
        <p:spPr>
          <a:xfrm>
            <a:off x="1674113" y="4547689"/>
            <a:ext cx="8679898" cy="20669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2F73A47-A24A-BC68-4B3D-0A204EA010DE}"/>
              </a:ext>
            </a:extLst>
          </p:cNvPr>
          <p:cNvSpPr/>
          <p:nvPr/>
        </p:nvSpPr>
        <p:spPr>
          <a:xfrm>
            <a:off x="1707302" y="2250415"/>
            <a:ext cx="8679898" cy="20669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17B409-0D4A-D9DA-A22C-BA9B72FC61A4}"/>
              </a:ext>
            </a:extLst>
          </p:cNvPr>
          <p:cNvSpPr/>
          <p:nvPr/>
        </p:nvSpPr>
        <p:spPr>
          <a:xfrm>
            <a:off x="1674113" y="2906074"/>
            <a:ext cx="8679898" cy="20669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B56BD68-5BF5-4965-9581-704C83FC4918}"/>
              </a:ext>
            </a:extLst>
          </p:cNvPr>
          <p:cNvSpPr/>
          <p:nvPr/>
        </p:nvSpPr>
        <p:spPr>
          <a:xfrm>
            <a:off x="1645358" y="3902181"/>
            <a:ext cx="8679898" cy="20669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日期版面配置區 1">
            <a:extLst>
              <a:ext uri="{FF2B5EF4-FFF2-40B4-BE49-F238E27FC236}">
                <a16:creationId xmlns:a16="http://schemas.microsoft.com/office/drawing/2014/main" id="{0B0D0F88-3F39-4139-96F2-3E868F11CEB1}"/>
              </a:ext>
            </a:extLst>
          </p:cNvPr>
          <p:cNvSpPr txBox="1">
            <a:spLocks/>
          </p:cNvSpPr>
          <p:nvPr/>
        </p:nvSpPr>
        <p:spPr>
          <a:xfrm>
            <a:off x="8407887" y="6422769"/>
            <a:ext cx="1971189" cy="365125"/>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7E529-648E-4E49-B0B8-76FEFBF3C23E}" type="datetime1">
              <a:rPr lang="zh-TW" altLang="en-US" sz="1000" smtClean="0"/>
              <a:pPr>
                <a:defRPr/>
              </a:pPr>
              <a:t>2024/6/19</a:t>
            </a:fld>
            <a:endParaRPr lang="en-US" altLang="zh-TW" sz="1000" dirty="0"/>
          </a:p>
        </p:txBody>
      </p:sp>
      <p:sp>
        <p:nvSpPr>
          <p:cNvPr id="14" name="頁尾版面配置區 2">
            <a:extLst>
              <a:ext uri="{FF2B5EF4-FFF2-40B4-BE49-F238E27FC236}">
                <a16:creationId xmlns:a16="http://schemas.microsoft.com/office/drawing/2014/main" id="{EE1FE14B-D433-4E94-A8F8-CEFE3B1FD6BA}"/>
              </a:ext>
            </a:extLst>
          </p:cNvPr>
          <p:cNvSpPr txBox="1">
            <a:spLocks/>
          </p:cNvSpPr>
          <p:nvPr/>
        </p:nvSpPr>
        <p:spPr>
          <a:xfrm>
            <a:off x="870912" y="6422769"/>
            <a:ext cx="2786687" cy="365125"/>
          </a:xfrm>
          <a:prstGeom prst="rect">
            <a:avLst/>
          </a:prstGeom>
        </p:spPr>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4050" b="0" kern="1200" cap="all" baseline="0">
                <a:solidFill>
                  <a:schemeClr val="tx1">
                    <a:lumMod val="85000"/>
                    <a:lumOff val="15000"/>
                  </a:schemeClr>
                </a:solidFill>
                <a:effectLst/>
                <a:latin typeface="+mj-lt"/>
                <a:ea typeface="+mn-ea"/>
                <a:cs typeface="Arial" pitchFamily="34" charset="0"/>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l">
              <a:defRPr/>
            </a:pPr>
            <a:r>
              <a:rPr lang="en-US" altLang="zh-TW" sz="1000"/>
              <a:t>Copyright E.Y. Li</a:t>
            </a:r>
            <a:endParaRPr lang="en-US" altLang="zh-TW" sz="1000" dirty="0"/>
          </a:p>
        </p:txBody>
      </p:sp>
      <p:sp>
        <p:nvSpPr>
          <p:cNvPr id="15" name="投影片編號版面配置區 3">
            <a:extLst>
              <a:ext uri="{FF2B5EF4-FFF2-40B4-BE49-F238E27FC236}">
                <a16:creationId xmlns:a16="http://schemas.microsoft.com/office/drawing/2014/main" id="{06EBA7DC-8597-43E0-8374-3F559BEA5B7D}"/>
              </a:ext>
            </a:extLst>
          </p:cNvPr>
          <p:cNvSpPr txBox="1">
            <a:spLocks/>
          </p:cNvSpPr>
          <p:nvPr/>
        </p:nvSpPr>
        <p:spPr>
          <a:xfrm>
            <a:off x="11072817" y="6422770"/>
            <a:ext cx="764215" cy="365125"/>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A246AB-3FE8-4E3F-A4D6-BE2FE5815279}" type="slidenum">
              <a:rPr lang="en-US" altLang="zh-TW" sz="1000" smtClean="0"/>
              <a:pPr>
                <a:defRPr/>
              </a:pPr>
              <a:t>7</a:t>
            </a:fld>
            <a:endParaRPr lang="en-US" altLang="zh-TW" sz="1000" dirty="0"/>
          </a:p>
        </p:txBody>
      </p:sp>
    </p:spTree>
    <p:extLst>
      <p:ext uri="{BB962C8B-B14F-4D97-AF65-F5344CB8AC3E}">
        <p14:creationId xmlns:p14="http://schemas.microsoft.com/office/powerpoint/2010/main" val="315858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0556D7-E04B-4C01-ACF7-2E8A7CB7BF70}"/>
              </a:ext>
            </a:extLst>
          </p:cNvPr>
          <p:cNvPicPr/>
          <p:nvPr/>
        </p:nvPicPr>
        <p:blipFill>
          <a:blip r:embed="rId2"/>
          <a:stretch>
            <a:fillRect/>
          </a:stretch>
        </p:blipFill>
        <p:spPr>
          <a:xfrm>
            <a:off x="2712307" y="0"/>
            <a:ext cx="6767386" cy="6077635"/>
          </a:xfrm>
          <a:prstGeom prst="rect">
            <a:avLst/>
          </a:prstGeom>
        </p:spPr>
      </p:pic>
      <p:sp>
        <p:nvSpPr>
          <p:cNvPr id="4" name="Rectangle 3">
            <a:extLst>
              <a:ext uri="{FF2B5EF4-FFF2-40B4-BE49-F238E27FC236}">
                <a16:creationId xmlns:a16="http://schemas.microsoft.com/office/drawing/2014/main" id="{C48B2F6D-5D5D-48C7-B51C-16B46C9F1693}"/>
              </a:ext>
            </a:extLst>
          </p:cNvPr>
          <p:cNvSpPr/>
          <p:nvPr/>
        </p:nvSpPr>
        <p:spPr>
          <a:xfrm>
            <a:off x="3048000" y="6077635"/>
            <a:ext cx="6096000" cy="646331"/>
          </a:xfrm>
          <a:prstGeom prst="rect">
            <a:avLst/>
          </a:prstGeom>
        </p:spPr>
        <p:txBody>
          <a:bodyPr>
            <a:spAutoFit/>
          </a:bodyPr>
          <a:lstStyle/>
          <a:p>
            <a:pPr algn="ctr">
              <a:spcBef>
                <a:spcPts val="600"/>
              </a:spcBef>
            </a:pPr>
            <a:r>
              <a:rPr lang="en-GB"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Source</a:t>
            </a:r>
            <a: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Li, Liang, and Li (2018)</a:t>
            </a:r>
            <a:b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en-GB"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Figure 2A: Levels of ties in a social network</a:t>
            </a:r>
            <a:endParaRPr lang="en-US" sz="1600" dirty="0">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166931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8B2F6D-5D5D-48C7-B51C-16B46C9F1693}"/>
              </a:ext>
            </a:extLst>
          </p:cNvPr>
          <p:cNvSpPr/>
          <p:nvPr/>
        </p:nvSpPr>
        <p:spPr>
          <a:xfrm>
            <a:off x="3048000" y="6197600"/>
            <a:ext cx="6096000" cy="646331"/>
          </a:xfrm>
          <a:prstGeom prst="rect">
            <a:avLst/>
          </a:prstGeom>
        </p:spPr>
        <p:txBody>
          <a:bodyPr>
            <a:spAutoFit/>
          </a:bodyPr>
          <a:lstStyle/>
          <a:p>
            <a:pPr algn="ctr">
              <a:spcBef>
                <a:spcPts val="600"/>
              </a:spcBef>
            </a:pPr>
            <a:r>
              <a:rPr lang="en-GB"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Source</a:t>
            </a:r>
            <a: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Li, Liao, and Li (2013)</a:t>
            </a:r>
            <a:br>
              <a:rPr lang="en-GB"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en-GB"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Figure 2B: Levels of ties in a co-authorship network</a:t>
            </a:r>
            <a:endParaRPr lang="en-US" sz="1600" dirty="0">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endParaRPr>
          </a:p>
        </p:txBody>
      </p:sp>
      <p:pic>
        <p:nvPicPr>
          <p:cNvPr id="5" name="Picture 4">
            <a:extLst>
              <a:ext uri="{FF2B5EF4-FFF2-40B4-BE49-F238E27FC236}">
                <a16:creationId xmlns:a16="http://schemas.microsoft.com/office/drawing/2014/main" id="{0A0BF62C-BF50-4130-A569-6D4E833473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6400800" cy="6197600"/>
          </a:xfrm>
          <a:prstGeom prst="rect">
            <a:avLst/>
          </a:prstGeom>
          <a:noFill/>
          <a:ln>
            <a:noFill/>
          </a:ln>
        </p:spPr>
      </p:pic>
      <p:sp>
        <p:nvSpPr>
          <p:cNvPr id="6" name="日期版面配置區 1">
            <a:extLst>
              <a:ext uri="{FF2B5EF4-FFF2-40B4-BE49-F238E27FC236}">
                <a16:creationId xmlns:a16="http://schemas.microsoft.com/office/drawing/2014/main" id="{DBBE0F1F-99DF-4226-9859-A66A98D8B89D}"/>
              </a:ext>
            </a:extLst>
          </p:cNvPr>
          <p:cNvSpPr txBox="1">
            <a:spLocks/>
          </p:cNvSpPr>
          <p:nvPr/>
        </p:nvSpPr>
        <p:spPr>
          <a:xfrm>
            <a:off x="8407887" y="6422769"/>
            <a:ext cx="19711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7E529-648E-4E49-B0B8-76FEFBF3C23E}" type="datetime1">
              <a:rPr lang="zh-TW" altLang="en-US" smtClean="0"/>
              <a:pPr>
                <a:defRPr/>
              </a:pPr>
              <a:t>2024/6/19</a:t>
            </a:fld>
            <a:endParaRPr lang="en-US" altLang="zh-TW" dirty="0"/>
          </a:p>
        </p:txBody>
      </p:sp>
      <p:sp>
        <p:nvSpPr>
          <p:cNvPr id="8" name="頁尾版面配置區 2">
            <a:extLst>
              <a:ext uri="{FF2B5EF4-FFF2-40B4-BE49-F238E27FC236}">
                <a16:creationId xmlns:a16="http://schemas.microsoft.com/office/drawing/2014/main" id="{5704BF37-4B5B-46C7-B047-8AFE234093E6}"/>
              </a:ext>
            </a:extLst>
          </p:cNvPr>
          <p:cNvSpPr txBox="1">
            <a:spLocks/>
          </p:cNvSpPr>
          <p:nvPr/>
        </p:nvSpPr>
        <p:spPr>
          <a:xfrm>
            <a:off x="870912" y="6422769"/>
            <a:ext cx="2786687"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zh-TW"/>
              <a:t>Copyright E.Y. Li</a:t>
            </a:r>
            <a:endParaRPr lang="en-US" altLang="zh-TW" dirty="0"/>
          </a:p>
        </p:txBody>
      </p:sp>
      <p:sp>
        <p:nvSpPr>
          <p:cNvPr id="9" name="投影片編號版面配置區 3">
            <a:extLst>
              <a:ext uri="{FF2B5EF4-FFF2-40B4-BE49-F238E27FC236}">
                <a16:creationId xmlns:a16="http://schemas.microsoft.com/office/drawing/2014/main" id="{15B2A211-3E19-4C35-8797-AF76B7BB1785}"/>
              </a:ext>
            </a:extLst>
          </p:cNvPr>
          <p:cNvSpPr txBox="1">
            <a:spLocks/>
          </p:cNvSpPr>
          <p:nvPr/>
        </p:nvSpPr>
        <p:spPr>
          <a:xfrm>
            <a:off x="11072817" y="6422770"/>
            <a:ext cx="764215"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A246AB-3FE8-4E3F-A4D6-BE2FE5815279}" type="slidenum">
              <a:rPr lang="en-US" altLang="zh-TW" smtClean="0"/>
              <a:pPr>
                <a:defRPr/>
              </a:pPr>
              <a:t>9</a:t>
            </a:fld>
            <a:endParaRPr lang="en-US" altLang="zh-TW" dirty="0"/>
          </a:p>
        </p:txBody>
      </p:sp>
    </p:spTree>
    <p:extLst>
      <p:ext uri="{BB962C8B-B14F-4D97-AF65-F5344CB8AC3E}">
        <p14:creationId xmlns:p14="http://schemas.microsoft.com/office/powerpoint/2010/main" val="94094044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379</TotalTime>
  <Words>2361</Words>
  <Application>Microsoft Office PowerPoint</Application>
  <PresentationFormat>Widescreen</PresentationFormat>
  <Paragraphs>859</Paragraphs>
  <Slides>31</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Code</vt:lpstr>
      <vt:lpstr>맑은 고딕</vt:lpstr>
      <vt:lpstr>StageCoach</vt:lpstr>
      <vt:lpstr>新細明體</vt:lpstr>
      <vt:lpstr>標楷體</vt:lpstr>
      <vt:lpstr>Arial</vt:lpstr>
      <vt:lpstr>Arial Black</vt:lpstr>
      <vt:lpstr>Calibri</vt:lpstr>
      <vt:lpstr>Times New Roman</vt:lpstr>
      <vt:lpstr>Tw Cen MT</vt:lpstr>
      <vt:lpstr>Wingdings</vt:lpstr>
      <vt:lpstr>Droplet</vt:lpstr>
      <vt:lpstr>PowerPoint Presentation</vt:lpstr>
      <vt:lpstr>Trust Dynamics in the Sharing Economy: A Systematic Review</vt:lpstr>
      <vt:lpstr>Agenda</vt:lpstr>
      <vt:lpstr>About Me</vt:lpstr>
      <vt:lpstr>PowerPoint Presentation</vt:lpstr>
      <vt:lpstr>PowerPoint Presentation</vt:lpstr>
      <vt:lpstr>PowerPoint Presentation</vt:lpstr>
      <vt:lpstr>PowerPoint Presentation</vt:lpstr>
      <vt:lpstr>PowerPoint Presentation</vt:lpstr>
      <vt:lpstr>Definition</vt:lpstr>
      <vt:lpstr>Definition</vt:lpstr>
      <vt:lpstr>Trust reasons before/after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Eldon Li</dc:creator>
  <cp:lastModifiedBy>ASUS</cp:lastModifiedBy>
  <cp:revision>31</cp:revision>
  <dcterms:created xsi:type="dcterms:W3CDTF">2022-12-01T12:32:33Z</dcterms:created>
  <dcterms:modified xsi:type="dcterms:W3CDTF">2024-06-19T10:07:41Z</dcterms:modified>
</cp:coreProperties>
</file>